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7"/>
  </p:notesMasterIdLst>
  <p:sldIdLst>
    <p:sldId id="257" r:id="rId2"/>
    <p:sldId id="258" r:id="rId3"/>
    <p:sldId id="259" r:id="rId4"/>
    <p:sldId id="260" r:id="rId5"/>
    <p:sldId id="261" r:id="rId6"/>
  </p:sldIdLst>
  <p:sldSz cx="10058400" cy="7772400"/>
  <p:notesSz cx="6858000" cy="9144000"/>
  <p:embeddedFontLst>
    <p:embeddedFont>
      <p:font typeface="Caveat" pitchFamily="2" charset="0"/>
      <p:regular r:id="rId8"/>
      <p:bold r:id="rId9"/>
    </p:embeddedFont>
    <p:embeddedFont>
      <p:font typeface="Montserrat" pitchFamily="2" charset="77"/>
      <p:regular r:id="rId10"/>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Light" panose="020F030202020403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ad25b7d41_0_10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ad25b7d41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bad25b7d41_0_10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bad25b7d41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f8c280d5cd_0_6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f8c280d5cd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f8c280d5cd_0_7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f8c280d5cd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f8c280d5cd_0_7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f8c280d5cd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action.scholastic.com/issues/2020-21/020121/the-curse-of-winter.html?share-brightcove=5810376722001" TargetMode="External"/><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AND_BODY_2">
    <p:bg>
      <p:bgPr>
        <a:solidFill>
          <a:srgbClr val="93F4EF"/>
        </a:solidFill>
        <a:effectLst/>
      </p:bgPr>
    </p:bg>
    <p:spTree>
      <p:nvGrpSpPr>
        <p:cNvPr id="1" name="Shape 13"/>
        <p:cNvGrpSpPr/>
        <p:nvPr/>
      </p:nvGrpSpPr>
      <p:grpSpPr>
        <a:xfrm>
          <a:off x="0" y="0"/>
          <a:ext cx="0" cy="0"/>
          <a:chOff x="0" y="0"/>
          <a:chExt cx="0" cy="0"/>
        </a:xfrm>
      </p:grpSpPr>
      <p:sp>
        <p:nvSpPr>
          <p:cNvPr id="14" name="Google Shape;14;p3"/>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5</a:t>
            </a:r>
            <a:endParaRPr sz="1200">
              <a:solidFill>
                <a:srgbClr val="595959"/>
              </a:solidFill>
            </a:endParaRPr>
          </a:p>
        </p:txBody>
      </p:sp>
      <p:sp>
        <p:nvSpPr>
          <p:cNvPr id="15" name="Google Shape;15;p3"/>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8" name="Google Shape;18;p3"/>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“The Save”</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September 2022</a:t>
            </a:r>
            <a:endParaRPr sz="1200">
              <a:latin typeface="Montserrat"/>
              <a:ea typeface="Montserrat"/>
              <a:cs typeface="Montserrat"/>
              <a:sym typeface="Montserrat"/>
            </a:endParaRPr>
          </a:p>
        </p:txBody>
      </p:sp>
      <p:sp>
        <p:nvSpPr>
          <p:cNvPr id="19" name="Google Shape;19;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20" name="Google Shape;20;p3"/>
          <p:cNvSpPr txBox="1"/>
          <p:nvPr/>
        </p:nvSpPr>
        <p:spPr>
          <a:xfrm>
            <a:off x="1070300" y="1283763"/>
            <a:ext cx="5712600" cy="5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1155CC"/>
                </a:solidFill>
                <a:latin typeface="Montserrat ExtraBold"/>
                <a:ea typeface="Montserrat ExtraBold"/>
                <a:cs typeface="Montserrat ExtraBold"/>
                <a:sym typeface="Montserrat ExtraBold"/>
              </a:rPr>
              <a:t>Making Inferences</a:t>
            </a:r>
            <a:endParaRPr sz="3800" i="1">
              <a:solidFill>
                <a:srgbClr val="1155CC"/>
              </a:solidFill>
              <a:latin typeface="Montserrat ExtraBold"/>
              <a:ea typeface="Montserrat ExtraBold"/>
              <a:cs typeface="Montserrat ExtraBold"/>
              <a:sym typeface="Montserrat ExtraBold"/>
            </a:endParaRPr>
          </a:p>
        </p:txBody>
      </p:sp>
      <p:sp>
        <p:nvSpPr>
          <p:cNvPr id="21" name="Google Shape;21;p3"/>
          <p:cNvSpPr txBox="1"/>
          <p:nvPr/>
        </p:nvSpPr>
        <p:spPr>
          <a:xfrm>
            <a:off x="1079150" y="2017848"/>
            <a:ext cx="5929800" cy="785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The Save</a:t>
            </a:r>
            <a:r>
              <a:rPr lang="en" sz="1350">
                <a:latin typeface="Montserrat Medium"/>
                <a:ea typeface="Montserrat Medium"/>
                <a:cs typeface="Montserrat Medium"/>
                <a:sym typeface="Montserrat Medium"/>
              </a:rPr>
              <a:t>.” Now it’s time to try an activity that will help you make inferences—or educated guesses. These inferences will help you better understand the text. </a:t>
            </a:r>
            <a:endParaRPr sz="1350">
              <a:latin typeface="Montserrat Medium"/>
              <a:ea typeface="Montserrat Medium"/>
              <a:cs typeface="Montserrat Medium"/>
              <a:sym typeface="Montserrat Medium"/>
            </a:endParaRPr>
          </a:p>
        </p:txBody>
      </p:sp>
      <p:sp>
        <p:nvSpPr>
          <p:cNvPr id="22" name="Google Shape;22;p3"/>
          <p:cNvSpPr txBox="1"/>
          <p:nvPr/>
        </p:nvSpPr>
        <p:spPr>
          <a:xfrm>
            <a:off x="40605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3" name="Google Shape;23;p3"/>
          <p:cNvSpPr txBox="1"/>
          <p:nvPr/>
        </p:nvSpPr>
        <p:spPr>
          <a:xfrm>
            <a:off x="4125000" y="3558700"/>
            <a:ext cx="5335800" cy="17418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1.</a:t>
            </a:r>
            <a:r>
              <a:rPr lang="en">
                <a:solidFill>
                  <a:srgbClr val="FF0000"/>
                </a:solidFill>
                <a:latin typeface="Montserrat ExtraBold"/>
                <a:ea typeface="Montserrat ExtraBold"/>
                <a:cs typeface="Montserrat ExtraBold"/>
                <a:sym typeface="Montserrat ExtraBold"/>
              </a:rPr>
              <a:t>  </a:t>
            </a:r>
            <a:r>
              <a:rPr lang="en">
                <a:latin typeface="Montserrat Medium"/>
                <a:ea typeface="Montserrat Medium"/>
                <a:cs typeface="Montserrat Medium"/>
                <a:sym typeface="Montserrat Medium"/>
              </a:rPr>
              <a:t>Imagine that you are Oren the day after the lacrosse game. You’re talking with your mom about the game and what happened afterward.</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2.</a:t>
            </a:r>
            <a:r>
              <a:rPr lang="en">
                <a:solidFill>
                  <a:srgbClr val="FF0000"/>
                </a:solidFill>
                <a:latin typeface="Montserrat ExtraBold"/>
                <a:ea typeface="Montserrat ExtraBold"/>
                <a:cs typeface="Montserrat ExtraBold"/>
                <a:sym typeface="Montserrat ExtraBold"/>
              </a:rPr>
              <a:t> </a:t>
            </a:r>
            <a:r>
              <a:rPr lang="en">
                <a:solidFill>
                  <a:srgbClr val="000000"/>
                </a:solidFill>
                <a:latin typeface="Montserrat Medium"/>
                <a:ea typeface="Montserrat Medium"/>
                <a:cs typeface="Montserrat Medium"/>
                <a:sym typeface="Montserrat Medium"/>
              </a:rPr>
              <a:t>Make inferences to answer each of </a:t>
            </a:r>
            <a:r>
              <a:rPr lang="en">
                <a:latin typeface="Montserrat Medium"/>
                <a:ea typeface="Montserrat Medium"/>
                <a:cs typeface="Montserrat Medium"/>
                <a:sym typeface="Montserrat Medium"/>
              </a:rPr>
              <a:t>your mom</a:t>
            </a:r>
            <a:r>
              <a:rPr lang="en">
                <a:solidFill>
                  <a:srgbClr val="000000"/>
                </a:solidFill>
                <a:latin typeface="Montserrat Medium"/>
                <a:ea typeface="Montserrat Medium"/>
                <a:cs typeface="Montserrat Medium"/>
                <a:sym typeface="Montserrat Medium"/>
              </a:rPr>
              <a:t>’s questions </a:t>
            </a:r>
            <a:r>
              <a:rPr lang="en">
                <a:solidFill>
                  <a:schemeClr val="dk1"/>
                </a:solidFill>
                <a:latin typeface="Montserrat Medium"/>
                <a:ea typeface="Montserrat Medium"/>
                <a:cs typeface="Montserrat Medium"/>
                <a:sym typeface="Montserrat Medium"/>
              </a:rPr>
              <a:t>in the following slides. </a:t>
            </a:r>
            <a:r>
              <a:rPr lang="en">
                <a:solidFill>
                  <a:srgbClr val="000000"/>
                </a:solidFill>
                <a:latin typeface="Montserrat Medium"/>
                <a:ea typeface="Montserrat Medium"/>
                <a:cs typeface="Montserrat Medium"/>
                <a:sym typeface="Montserrat Medium"/>
              </a:rPr>
              <a:t> </a:t>
            </a:r>
            <a:r>
              <a:rPr lang="en">
                <a:solidFill>
                  <a:schemeClr val="dk1"/>
                </a:solidFill>
                <a:latin typeface="Montserrat Medium"/>
                <a:ea typeface="Montserrat Medium"/>
                <a:cs typeface="Montserrat Medium"/>
                <a:sym typeface="Montserrat Medium"/>
              </a:rPr>
              <a:t>For each answer, use at least one complete </a:t>
            </a:r>
            <a:r>
              <a:rPr lang="en">
                <a:solidFill>
                  <a:srgbClr val="000000"/>
                </a:solidFill>
                <a:latin typeface="Montserrat Medium"/>
                <a:ea typeface="Montserrat Medium"/>
                <a:cs typeface="Montserrat Medium"/>
                <a:sym typeface="Montserrat Medium"/>
              </a:rPr>
              <a:t>sentence.</a:t>
            </a:r>
            <a:endParaRPr>
              <a:latin typeface="Montserrat Medium"/>
              <a:ea typeface="Montserrat Medium"/>
              <a:cs typeface="Montserrat Medium"/>
              <a:sym typeface="Montserrat Medium"/>
            </a:endParaRPr>
          </a:p>
        </p:txBody>
      </p:sp>
      <p:sp>
        <p:nvSpPr>
          <p:cNvPr id="24" name="Google Shape;24;p3"/>
          <p:cNvSpPr/>
          <p:nvPr/>
        </p:nvSpPr>
        <p:spPr>
          <a:xfrm>
            <a:off x="759600" y="3473800"/>
            <a:ext cx="2876700" cy="2876700"/>
          </a:xfrm>
          <a:prstGeom prst="ellipse">
            <a:avLst/>
          </a:prstGeom>
          <a:solidFill>
            <a:srgbClr val="1155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5" name="Google Shape;25;p3"/>
          <p:cNvSpPr txBox="1"/>
          <p:nvPr/>
        </p:nvSpPr>
        <p:spPr>
          <a:xfrm>
            <a:off x="990450" y="3914050"/>
            <a:ext cx="2415000" cy="2015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An </a:t>
            </a:r>
            <a:r>
              <a:rPr lang="en" sz="2000">
                <a:solidFill>
                  <a:srgbClr val="FFFF00"/>
                </a:solidFill>
                <a:latin typeface="Montserrat Medium"/>
                <a:ea typeface="Montserrat Medium"/>
                <a:cs typeface="Montserrat Medium"/>
                <a:sym typeface="Montserrat Medium"/>
              </a:rPr>
              <a:t>inference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something that is not stated but can be figured out from clues in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the text.</a:t>
            </a:r>
            <a:endParaRPr sz="1600">
              <a:latin typeface="Montserrat Medium"/>
              <a:ea typeface="Montserrat Medium"/>
              <a:cs typeface="Montserrat Medium"/>
              <a:sym typeface="Montserrat Medium"/>
            </a:endParaRPr>
          </a:p>
        </p:txBody>
      </p:sp>
      <p:sp>
        <p:nvSpPr>
          <p:cNvPr id="26" name="Google Shape;26;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sp>
        <p:nvSpPr>
          <p:cNvPr id="27" name="Google Shape;27;p3"/>
          <p:cNvSpPr/>
          <p:nvPr/>
        </p:nvSpPr>
        <p:spPr>
          <a:xfrm>
            <a:off x="4125000" y="5726200"/>
            <a:ext cx="5194800" cy="8529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txBox="1"/>
          <p:nvPr/>
        </p:nvSpPr>
        <p:spPr>
          <a:xfrm>
            <a:off x="4274300" y="5840375"/>
            <a:ext cx="2325900" cy="64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Need some more help before you start? </a:t>
            </a:r>
            <a:r>
              <a:rPr lang="en" b="1" u="sng">
                <a:solidFill>
                  <a:schemeClr val="hlink"/>
                </a:solidFill>
                <a:latin typeface="Montserrat"/>
                <a:ea typeface="Montserrat"/>
                <a:cs typeface="Montserrat"/>
                <a:sym typeface="Montserrat"/>
                <a:hlinkClick r:id="rId3"/>
              </a:rPr>
              <a:t>Click here to watch our video</a:t>
            </a:r>
            <a:r>
              <a:rPr lang="en" b="1">
                <a:solidFill>
                  <a:srgbClr val="1155CC"/>
                </a:solidFill>
                <a:latin typeface="Montserrat"/>
                <a:ea typeface="Montserrat"/>
                <a:cs typeface="Montserrat"/>
                <a:sym typeface="Montserrat"/>
              </a:rPr>
              <a:t>!</a:t>
            </a:r>
            <a:endParaRPr b="1">
              <a:solidFill>
                <a:srgbClr val="1155CC"/>
              </a:solidFill>
              <a:latin typeface="Montserrat"/>
              <a:ea typeface="Montserrat"/>
              <a:cs typeface="Montserrat"/>
              <a:sym typeface="Montserrat"/>
            </a:endParaRPr>
          </a:p>
        </p:txBody>
      </p:sp>
      <p:pic>
        <p:nvPicPr>
          <p:cNvPr id="29" name="Google Shape;29;p3">
            <a:hlinkClick r:id="rId3"/>
          </p:cNvPr>
          <p:cNvPicPr preferRelativeResize="0"/>
          <p:nvPr/>
        </p:nvPicPr>
        <p:blipFill>
          <a:blip r:embed="rId4">
            <a:alphaModFix/>
          </a:blip>
          <a:stretch>
            <a:fillRect/>
          </a:stretch>
        </p:blipFill>
        <p:spPr>
          <a:xfrm rot="20">
            <a:off x="6932750" y="5427056"/>
            <a:ext cx="2060499" cy="1291014"/>
          </a:xfrm>
          <a:prstGeom prst="rect">
            <a:avLst/>
          </a:prstGeom>
          <a:noFill/>
          <a:ln>
            <a:noFill/>
          </a:ln>
        </p:spPr>
      </p:pic>
      <p:pic>
        <p:nvPicPr>
          <p:cNvPr id="30" name="Google Shape;30;p3"/>
          <p:cNvPicPr preferRelativeResize="0"/>
          <p:nvPr/>
        </p:nvPicPr>
        <p:blipFill>
          <a:blip r:embed="rId5">
            <a:alphaModFix/>
          </a:blip>
          <a:stretch>
            <a:fillRect/>
          </a:stretch>
        </p:blipFill>
        <p:spPr>
          <a:xfrm rot="4109499">
            <a:off x="2935310" y="3322951"/>
            <a:ext cx="1082656" cy="641698"/>
          </a:xfrm>
          <a:prstGeom prst="rect">
            <a:avLst/>
          </a:prstGeom>
          <a:noFill/>
          <a:ln>
            <a:noFill/>
          </a:ln>
        </p:spPr>
      </p:pic>
      <p:sp>
        <p:nvSpPr>
          <p:cNvPr id="31" name="Google Shape;31;p3"/>
          <p:cNvSpPr txBox="1">
            <a:spLocks noGrp="1"/>
          </p:cNvSpPr>
          <p:nvPr>
            <p:ph type="body" idx="1"/>
          </p:nvPr>
        </p:nvSpPr>
        <p:spPr>
          <a:xfrm>
            <a:off x="3207500" y="712650"/>
            <a:ext cx="2921700" cy="4032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32" name="Google Shape;32;p3"/>
          <p:cNvPicPr preferRelativeResize="0"/>
          <p:nvPr/>
        </p:nvPicPr>
        <p:blipFill rotWithShape="1">
          <a:blip r:embed="rId6">
            <a:alphaModFix/>
          </a:blip>
          <a:srcRect l="1238" r="1238"/>
          <a:stretch/>
        </p:blipFill>
        <p:spPr>
          <a:xfrm>
            <a:off x="7177425" y="1121782"/>
            <a:ext cx="2283375" cy="1567240"/>
          </a:xfrm>
          <a:prstGeom prst="rect">
            <a:avLst/>
          </a:prstGeom>
          <a:noFill/>
          <a:ln>
            <a:noFill/>
          </a:ln>
          <a:effectLst>
            <a:outerShdw blurRad="57150" dist="19050" dir="5400000" algn="bl" rotWithShape="0">
              <a:srgbClr val="000000">
                <a:alpha val="50000"/>
              </a:srgbClr>
            </a:outerShdw>
          </a:effectLst>
        </p:spPr>
      </p:pic>
      <p:pic>
        <p:nvPicPr>
          <p:cNvPr id="33" name="Google Shape;33;p3"/>
          <p:cNvPicPr preferRelativeResize="0"/>
          <p:nvPr/>
        </p:nvPicPr>
        <p:blipFill>
          <a:blip r:embed="rId7">
            <a:alphaModFix/>
          </a:blip>
          <a:stretch>
            <a:fillRect/>
          </a:stretch>
        </p:blipFill>
        <p:spPr>
          <a:xfrm>
            <a:off x="759600" y="654975"/>
            <a:ext cx="1354631" cy="4608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AND_BODY_2_1">
    <p:bg>
      <p:bgPr>
        <a:solidFill>
          <a:srgbClr val="93F4EF"/>
        </a:solidFill>
        <a:effectLst/>
      </p:bgPr>
    </p:bg>
    <p:spTree>
      <p:nvGrpSpPr>
        <p:cNvPr id="1" name="Shape 34"/>
        <p:cNvGrpSpPr/>
        <p:nvPr/>
      </p:nvGrpSpPr>
      <p:grpSpPr>
        <a:xfrm>
          <a:off x="0" y="0"/>
          <a:ext cx="0" cy="0"/>
          <a:chOff x="0" y="0"/>
          <a:chExt cx="0" cy="0"/>
        </a:xfrm>
      </p:grpSpPr>
      <p:sp>
        <p:nvSpPr>
          <p:cNvPr id="35" name="Google Shape;35;p4"/>
          <p:cNvSpPr txBox="1"/>
          <p:nvPr/>
        </p:nvSpPr>
        <p:spPr>
          <a:xfrm>
            <a:off x="8698346" y="7046650"/>
            <a:ext cx="12249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5</a:t>
            </a:r>
            <a:endParaRPr sz="1200">
              <a:solidFill>
                <a:srgbClr val="595959"/>
              </a:solidFill>
            </a:endParaRPr>
          </a:p>
        </p:txBody>
      </p:sp>
      <p:sp>
        <p:nvSpPr>
          <p:cNvPr id="36" name="Google Shape;36;p4"/>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 name="Google Shape;37;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8" name="Google Shape;38;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39" name="Google Shape;39;p4"/>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Save”</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September 2022</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40" name="Google Shape;40;p4"/>
          <p:cNvSpPr txBox="1"/>
          <p:nvPr/>
        </p:nvSpPr>
        <p:spPr>
          <a:xfrm>
            <a:off x="1174325" y="1545978"/>
            <a:ext cx="7709700" cy="7851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Bilal:</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What parts of having a little brother have surprised you?</a:t>
            </a:r>
            <a:endParaRPr sz="1550">
              <a:solidFill>
                <a:srgbClr val="FFFFFF"/>
              </a:solidFill>
              <a:latin typeface="Montserrat Medium"/>
              <a:ea typeface="Montserrat Medium"/>
              <a:cs typeface="Montserrat Medium"/>
              <a:sym typeface="Montserrat Medium"/>
            </a:endParaRPr>
          </a:p>
        </p:txBody>
      </p:sp>
      <p:sp>
        <p:nvSpPr>
          <p:cNvPr id="41" name="Google Shape;41;p4"/>
          <p:cNvSpPr txBox="1"/>
          <p:nvPr/>
        </p:nvSpPr>
        <p:spPr>
          <a:xfrm>
            <a:off x="1174350" y="2511676"/>
            <a:ext cx="7709700" cy="403200"/>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latin typeface="Montserrat"/>
                <a:ea typeface="Montserrat"/>
                <a:cs typeface="Montserrat"/>
                <a:sym typeface="Montserrat"/>
              </a:rPr>
              <a:t>Oren</a:t>
            </a:r>
            <a:r>
              <a:rPr lang="en" sz="1550" b="1">
                <a:solidFill>
                  <a:srgbClr val="000000"/>
                </a:solidFill>
                <a:latin typeface="Montserrat"/>
                <a:ea typeface="Montserrat"/>
                <a:cs typeface="Montserrat"/>
                <a:sym typeface="Montserrat"/>
              </a:rPr>
              <a:t>:</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42" name="Google Shape;42;p4"/>
          <p:cNvSpPr txBox="1">
            <a:spLocks noGrp="1"/>
          </p:cNvSpPr>
          <p:nvPr>
            <p:ph type="body" idx="1"/>
          </p:nvPr>
        </p:nvSpPr>
        <p:spPr>
          <a:xfrm>
            <a:off x="1178850" y="3016800"/>
            <a:ext cx="7700700" cy="36450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43" name="Google Shape;43;p4"/>
          <p:cNvSpPr txBox="1"/>
          <p:nvPr/>
        </p:nvSpPr>
        <p:spPr>
          <a:xfrm>
            <a:off x="1178850" y="1545975"/>
            <a:ext cx="7700700" cy="9657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Mom:</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Why did you think all the players on your team were better than you?</a:t>
            </a:r>
            <a:endParaRPr sz="1550">
              <a:solidFill>
                <a:srgbClr val="FFFFFF"/>
              </a:solidFill>
              <a:latin typeface="Montserrat Medium"/>
              <a:ea typeface="Montserrat Medium"/>
              <a:cs typeface="Montserrat Medium"/>
              <a:sym typeface="Montserrat Medium"/>
            </a:endParaRPr>
          </a:p>
        </p:txBody>
      </p:sp>
      <p:pic>
        <p:nvPicPr>
          <p:cNvPr id="44" name="Google Shape;44;p4"/>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TITLE_AND_BODY_2_1_1">
    <p:bg>
      <p:bgPr>
        <a:solidFill>
          <a:srgbClr val="93F4EF"/>
        </a:solidFill>
        <a:effectLst/>
      </p:bgPr>
    </p:bg>
    <p:spTree>
      <p:nvGrpSpPr>
        <p:cNvPr id="1" name="Shape 45"/>
        <p:cNvGrpSpPr/>
        <p:nvPr/>
      </p:nvGrpSpPr>
      <p:grpSpPr>
        <a:xfrm>
          <a:off x="0" y="0"/>
          <a:ext cx="0" cy="0"/>
          <a:chOff x="0" y="0"/>
          <a:chExt cx="0" cy="0"/>
        </a:xfrm>
      </p:grpSpPr>
      <p:sp>
        <p:nvSpPr>
          <p:cNvPr id="46" name="Google Shape;46;p5"/>
          <p:cNvSpPr txBox="1"/>
          <p:nvPr/>
        </p:nvSpPr>
        <p:spPr>
          <a:xfrm>
            <a:off x="8698346" y="7046650"/>
            <a:ext cx="12249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3 of 5</a:t>
            </a:r>
            <a:endParaRPr sz="1200">
              <a:solidFill>
                <a:srgbClr val="595959"/>
              </a:solidFill>
            </a:endParaRPr>
          </a:p>
        </p:txBody>
      </p:sp>
      <p:sp>
        <p:nvSpPr>
          <p:cNvPr id="47" name="Google Shape;47;p5"/>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 name="Google Shape;48;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49" name="Google Shape;49;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50" name="Google Shape;50;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Save”</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September 2022</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51" name="Google Shape;51;p5"/>
          <p:cNvSpPr txBox="1"/>
          <p:nvPr/>
        </p:nvSpPr>
        <p:spPr>
          <a:xfrm>
            <a:off x="1178850" y="1545975"/>
            <a:ext cx="7700700" cy="9657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Mom:</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After you made your big save in the lacrosse game, why weren’t you happy?</a:t>
            </a:r>
            <a:endParaRPr sz="1550">
              <a:solidFill>
                <a:srgbClr val="FFFFFF"/>
              </a:solidFill>
              <a:latin typeface="Montserrat Medium"/>
              <a:ea typeface="Montserrat Medium"/>
              <a:cs typeface="Montserrat Medium"/>
              <a:sym typeface="Montserrat Medium"/>
            </a:endParaRPr>
          </a:p>
        </p:txBody>
      </p:sp>
      <p:sp>
        <p:nvSpPr>
          <p:cNvPr id="52" name="Google Shape;52;p5"/>
          <p:cNvSpPr txBox="1"/>
          <p:nvPr/>
        </p:nvSpPr>
        <p:spPr>
          <a:xfrm>
            <a:off x="1174350" y="2511676"/>
            <a:ext cx="7709700" cy="403200"/>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latin typeface="Montserrat"/>
                <a:ea typeface="Montserrat"/>
                <a:cs typeface="Montserrat"/>
                <a:sym typeface="Montserrat"/>
              </a:rPr>
              <a:t>Oren</a:t>
            </a:r>
            <a:r>
              <a:rPr lang="en" sz="1550" b="1">
                <a:solidFill>
                  <a:srgbClr val="000000"/>
                </a:solidFill>
                <a:latin typeface="Montserrat"/>
                <a:ea typeface="Montserrat"/>
                <a:cs typeface="Montserrat"/>
                <a:sym typeface="Montserrat"/>
              </a:rPr>
              <a:t>:</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53" name="Google Shape;53;p5"/>
          <p:cNvSpPr txBox="1">
            <a:spLocks noGrp="1"/>
          </p:cNvSpPr>
          <p:nvPr>
            <p:ph type="body" idx="1"/>
          </p:nvPr>
        </p:nvSpPr>
        <p:spPr>
          <a:xfrm>
            <a:off x="1178850" y="3016800"/>
            <a:ext cx="7700700" cy="36450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pic>
        <p:nvPicPr>
          <p:cNvPr id="54" name="Google Shape;54;p5"/>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TITLE_AND_BODY_2_1_1_1">
    <p:bg>
      <p:bgPr>
        <a:solidFill>
          <a:srgbClr val="93F4EF"/>
        </a:solidFill>
        <a:effectLst/>
      </p:bgPr>
    </p:bg>
    <p:spTree>
      <p:nvGrpSpPr>
        <p:cNvPr id="1" name="Shape 55"/>
        <p:cNvGrpSpPr/>
        <p:nvPr/>
      </p:nvGrpSpPr>
      <p:grpSpPr>
        <a:xfrm>
          <a:off x="0" y="0"/>
          <a:ext cx="0" cy="0"/>
          <a:chOff x="0" y="0"/>
          <a:chExt cx="0" cy="0"/>
        </a:xfrm>
      </p:grpSpPr>
      <p:sp>
        <p:nvSpPr>
          <p:cNvPr id="56" name="Google Shape;56;p6"/>
          <p:cNvSpPr txBox="1"/>
          <p:nvPr/>
        </p:nvSpPr>
        <p:spPr>
          <a:xfrm>
            <a:off x="8698346" y="7046650"/>
            <a:ext cx="12249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4 of 5</a:t>
            </a:r>
            <a:endParaRPr sz="1200">
              <a:solidFill>
                <a:srgbClr val="595959"/>
              </a:solidFill>
            </a:endParaRPr>
          </a:p>
        </p:txBody>
      </p:sp>
      <p:sp>
        <p:nvSpPr>
          <p:cNvPr id="57" name="Google Shape;57;p6"/>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 name="Google Shape;58;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59" name="Google Shape;59;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60" name="Google Shape;60;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Save”</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September 2022</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61" name="Google Shape;61;p6"/>
          <p:cNvSpPr txBox="1"/>
          <p:nvPr/>
        </p:nvSpPr>
        <p:spPr>
          <a:xfrm>
            <a:off x="1178850" y="1530800"/>
            <a:ext cx="7700700" cy="9810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Mom:</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You must have had to move pretty fast to save your grandfather. How come you were able to do that?</a:t>
            </a:r>
            <a:endParaRPr sz="1550">
              <a:solidFill>
                <a:srgbClr val="FFFFFF"/>
              </a:solidFill>
              <a:latin typeface="Montserrat Medium"/>
              <a:ea typeface="Montserrat Medium"/>
              <a:cs typeface="Montserrat Medium"/>
              <a:sym typeface="Montserrat Medium"/>
            </a:endParaRPr>
          </a:p>
        </p:txBody>
      </p:sp>
      <p:sp>
        <p:nvSpPr>
          <p:cNvPr id="62" name="Google Shape;62;p6"/>
          <p:cNvSpPr txBox="1"/>
          <p:nvPr/>
        </p:nvSpPr>
        <p:spPr>
          <a:xfrm>
            <a:off x="1174350" y="2511676"/>
            <a:ext cx="7709700" cy="403200"/>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latin typeface="Montserrat"/>
                <a:ea typeface="Montserrat"/>
                <a:cs typeface="Montserrat"/>
                <a:sym typeface="Montserrat"/>
              </a:rPr>
              <a:t>Oren</a:t>
            </a:r>
            <a:r>
              <a:rPr lang="en" sz="1550" b="1">
                <a:solidFill>
                  <a:srgbClr val="000000"/>
                </a:solidFill>
                <a:latin typeface="Montserrat"/>
                <a:ea typeface="Montserrat"/>
                <a:cs typeface="Montserrat"/>
                <a:sym typeface="Montserrat"/>
              </a:rPr>
              <a:t>:</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63" name="Google Shape;63;p6"/>
          <p:cNvSpPr txBox="1">
            <a:spLocks noGrp="1"/>
          </p:cNvSpPr>
          <p:nvPr>
            <p:ph type="body" idx="1"/>
          </p:nvPr>
        </p:nvSpPr>
        <p:spPr>
          <a:xfrm>
            <a:off x="1178850" y="3016800"/>
            <a:ext cx="7700700" cy="36450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pic>
        <p:nvPicPr>
          <p:cNvPr id="64" name="Google Shape;64;p6"/>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p:cSld name="TITLE_AND_BODY_2_1_1_1_1">
    <p:bg>
      <p:bgPr>
        <a:solidFill>
          <a:srgbClr val="93F4EF"/>
        </a:solidFill>
        <a:effectLst/>
      </p:bgPr>
    </p:bg>
    <p:spTree>
      <p:nvGrpSpPr>
        <p:cNvPr id="1" name="Shape 65"/>
        <p:cNvGrpSpPr/>
        <p:nvPr/>
      </p:nvGrpSpPr>
      <p:grpSpPr>
        <a:xfrm>
          <a:off x="0" y="0"/>
          <a:ext cx="0" cy="0"/>
          <a:chOff x="0" y="0"/>
          <a:chExt cx="0" cy="0"/>
        </a:xfrm>
      </p:grpSpPr>
      <p:sp>
        <p:nvSpPr>
          <p:cNvPr id="66" name="Google Shape;66;p7"/>
          <p:cNvSpPr txBox="1"/>
          <p:nvPr/>
        </p:nvSpPr>
        <p:spPr>
          <a:xfrm>
            <a:off x="8698346" y="7046650"/>
            <a:ext cx="12249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5 of 5</a:t>
            </a:r>
            <a:endParaRPr sz="1200">
              <a:solidFill>
                <a:srgbClr val="595959"/>
              </a:solidFill>
            </a:endParaRPr>
          </a:p>
        </p:txBody>
      </p:sp>
      <p:sp>
        <p:nvSpPr>
          <p:cNvPr id="67" name="Google Shape;67;p7"/>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7"/>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9" name="Google Shape;69;p7"/>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70" name="Google Shape;70;p7"/>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Save”</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September 2022</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71" name="Google Shape;71;p7"/>
          <p:cNvSpPr txBox="1"/>
          <p:nvPr/>
        </p:nvSpPr>
        <p:spPr>
          <a:xfrm>
            <a:off x="1305150" y="1545975"/>
            <a:ext cx="7448100" cy="9657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Mom:</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How do you feel about your skills as an athlete now?</a:t>
            </a:r>
            <a:endParaRPr sz="1550">
              <a:solidFill>
                <a:srgbClr val="FFFFFF"/>
              </a:solidFill>
              <a:latin typeface="Montserrat Medium"/>
              <a:ea typeface="Montserrat Medium"/>
              <a:cs typeface="Montserrat Medium"/>
              <a:sym typeface="Montserrat Medium"/>
            </a:endParaRPr>
          </a:p>
        </p:txBody>
      </p:sp>
      <p:sp>
        <p:nvSpPr>
          <p:cNvPr id="72" name="Google Shape;72;p7"/>
          <p:cNvSpPr txBox="1"/>
          <p:nvPr/>
        </p:nvSpPr>
        <p:spPr>
          <a:xfrm>
            <a:off x="1174350" y="2511676"/>
            <a:ext cx="7709700" cy="403200"/>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550" b="1">
                <a:solidFill>
                  <a:schemeClr val="dk1"/>
                </a:solidFill>
                <a:latin typeface="Montserrat"/>
                <a:ea typeface="Montserrat"/>
                <a:cs typeface="Montserrat"/>
                <a:sym typeface="Montserrat"/>
              </a:rPr>
              <a:t>Oren:</a:t>
            </a:r>
            <a:endParaRPr sz="1550">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73" name="Google Shape;73;p7"/>
          <p:cNvSpPr txBox="1">
            <a:spLocks noGrp="1"/>
          </p:cNvSpPr>
          <p:nvPr>
            <p:ph type="body" idx="1"/>
          </p:nvPr>
        </p:nvSpPr>
        <p:spPr>
          <a:xfrm>
            <a:off x="1178850" y="3016800"/>
            <a:ext cx="7700700" cy="36450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pic>
        <p:nvPicPr>
          <p:cNvPr id="74" name="Google Shape;74;p7"/>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pages/text-sets/skills-videos.html?lmode=1&amp;share-video=581037672200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action.scholastic.com/issues/2022-23/090122/the-save.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9">
            <a:hlinkClick r:id="rId3"/>
          </p:cNvPr>
          <p:cNvSpPr txBox="1"/>
          <p:nvPr/>
        </p:nvSpPr>
        <p:spPr>
          <a:xfrm>
            <a:off x="4300350" y="5861025"/>
            <a:ext cx="24177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9">
            <a:hlinkClick r:id="rId3"/>
          </p:cNvPr>
          <p:cNvSpPr txBox="1"/>
          <p:nvPr/>
        </p:nvSpPr>
        <p:spPr>
          <a:xfrm>
            <a:off x="6916125" y="5450300"/>
            <a:ext cx="2417700" cy="13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9">
            <a:hlinkClick r:id="rId4"/>
          </p:cNvPr>
          <p:cNvSpPr txBox="1"/>
          <p:nvPr/>
        </p:nvSpPr>
        <p:spPr>
          <a:xfrm>
            <a:off x="2441525" y="1964775"/>
            <a:ext cx="950700" cy="31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9"/>
          <p:cNvSpPr txBox="1">
            <a:spLocks noGrp="1"/>
          </p:cNvSpPr>
          <p:nvPr>
            <p:ph type="body" idx="1"/>
          </p:nvPr>
        </p:nvSpPr>
        <p:spPr>
          <a:xfrm>
            <a:off x="3217200" y="631425"/>
            <a:ext cx="27993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0"/>
          <p:cNvSpPr txBox="1">
            <a:spLocks noGrp="1"/>
          </p:cNvSpPr>
          <p:nvPr>
            <p:ph type="body" idx="1"/>
          </p:nvPr>
        </p:nvSpPr>
        <p:spPr>
          <a:xfrm>
            <a:off x="1178850" y="3016800"/>
            <a:ext cx="7700700" cy="36450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1"/>
          <p:cNvSpPr txBox="1">
            <a:spLocks noGrp="1"/>
          </p:cNvSpPr>
          <p:nvPr>
            <p:ph type="body" idx="1"/>
          </p:nvPr>
        </p:nvSpPr>
        <p:spPr>
          <a:xfrm>
            <a:off x="1178850" y="3016800"/>
            <a:ext cx="7700700" cy="36450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2"/>
          <p:cNvSpPr txBox="1">
            <a:spLocks noGrp="1"/>
          </p:cNvSpPr>
          <p:nvPr>
            <p:ph type="body" idx="1"/>
          </p:nvPr>
        </p:nvSpPr>
        <p:spPr>
          <a:xfrm>
            <a:off x="1178850" y="3016800"/>
            <a:ext cx="7700700" cy="36450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3"/>
          <p:cNvSpPr txBox="1">
            <a:spLocks noGrp="1"/>
          </p:cNvSpPr>
          <p:nvPr>
            <p:ph type="body" idx="1"/>
          </p:nvPr>
        </p:nvSpPr>
        <p:spPr>
          <a:xfrm>
            <a:off x="1178850" y="3016800"/>
            <a:ext cx="7700700" cy="36450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Macintosh PowerPoint</Application>
  <PresentationFormat>Custom</PresentationFormat>
  <Paragraphs>0</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Montserrat Medium</vt:lpstr>
      <vt:lpstr>Arial</vt:lpstr>
      <vt:lpstr>Oswald Light</vt:lpstr>
      <vt:lpstr>Montserrat ExtraBold</vt:lpstr>
      <vt:lpstr>Montserrat</vt:lpstr>
      <vt:lpstr>Caveat</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2022-06-24T12:01:50Z</dcterms:modified>
</cp:coreProperties>
</file>