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0058400" cy="7772400"/>
  <p:notesSz cx="6858000" cy="9144000"/>
  <p:embeddedFontLst>
    <p:embeddedFont>
      <p:font typeface="Montserrat" pitchFamily="2" charset="77"/>
      <p:regular r:id="rId13"/>
      <p:bold r:id="rId14"/>
      <p:italic r:id="rId15"/>
      <p:boldItalic r:id="rId16"/>
    </p:embeddedFont>
    <p:embeddedFont>
      <p:font typeface="Montserrat ExtraBold" pitchFamily="2" charset="77"/>
      <p:bold r:id="rId17"/>
      <p:italic r:id="rId18"/>
      <p:boldItalic r:id="rId19"/>
    </p:embeddedFont>
    <p:embeddedFont>
      <p:font typeface="Montserrat Medium" pitchFamily="2" charset="77"/>
      <p:regular r:id="rId20"/>
      <p:bold r:id="rId21"/>
      <p:italic r:id="rId22"/>
      <p:boldItalic r:id="rId23"/>
    </p:embeddedFont>
    <p:embeddedFont>
      <p:font typeface="Oswald Regular" pitchFamily="2" charset="77"/>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30e1cc14f_0_5: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c30e1cc1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aa7f40e781_6_192: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aa7f40e781_6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a7f40e781_6_168: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a7f40e781_6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a7f40e781_6_171: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a7f40e781_6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b079eb18a3_0_74: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b079eb18a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aa7f40e781_6_175: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aa7f40e781_6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a7f40e781_6_178: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aa7f40e781_6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aa7f40e781_6_181: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aa7f40e781_6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a7f40e781_6_185: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a7f40e781_6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a7f40e781_6_189:notes"/>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aa7f40e781_6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hyperlink" Target="https://action.scholastic.com/issues/2020-21/120120/the-circus-changed-my-life.html" TargetMode="External"/><Relationship Id="rId4"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g"/><Relationship Id="rId7"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2" name="Google Shape;12;p2"/>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3" name="Google Shape;13;p2"/>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14" name="Google Shape;14;p2"/>
          <p:cNvSpPr txBox="1"/>
          <p:nvPr/>
        </p:nvSpPr>
        <p:spPr>
          <a:xfrm>
            <a:off x="6364150" y="3916875"/>
            <a:ext cx="2199600" cy="2413800"/>
          </a:xfrm>
          <a:prstGeom prst="rect">
            <a:avLst/>
          </a:prstGeom>
          <a:solidFill>
            <a:srgbClr val="FFFFFF"/>
          </a:solidFill>
          <a:ln w="19050" cap="flat" cmpd="sng">
            <a:solidFill>
              <a:srgbClr val="000000"/>
            </a:solidFill>
            <a:prstDash val="solid"/>
            <a:round/>
            <a:headEnd type="none" w="sm" len="sm"/>
            <a:tailEnd type="none" w="sm" len="sm"/>
          </a:ln>
          <a:effectLst>
            <a:outerShdw blurRad="271463" dist="38100" dir="324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en" u="sng">
                <a:latin typeface="Montserrat Medium"/>
                <a:ea typeface="Montserrat Medium"/>
                <a:cs typeface="Montserrat Medium"/>
                <a:sym typeface="Montserrat Medium"/>
              </a:rPr>
              <a:t>TABLE OF CONTENTS</a:t>
            </a:r>
            <a:endParaRPr u="sng">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rgbClr val="3C78D8"/>
                </a:solidFill>
                <a:latin typeface="Montserrat Medium"/>
                <a:ea typeface="Montserrat Medium"/>
                <a:cs typeface="Montserrat Medium"/>
                <a:sym typeface="Montserrat Medium"/>
              </a:rPr>
              <a:t>Build Background</a:t>
            </a:r>
            <a:endParaRPr u="sng">
              <a:solidFill>
                <a:srgbClr val="3C78D8"/>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rgbClr val="3C78D8"/>
                </a:solidFill>
                <a:latin typeface="Montserrat Medium"/>
                <a:ea typeface="Montserrat Medium"/>
                <a:cs typeface="Montserrat Medium"/>
                <a:sym typeface="Montserrat Medium"/>
              </a:rPr>
              <a:t>Preview Text Features</a:t>
            </a:r>
            <a:endParaRPr u="sng">
              <a:solidFill>
                <a:srgbClr val="3C78D8"/>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rgbClr val="3C78D8"/>
                </a:solidFill>
                <a:latin typeface="Montserrat Medium"/>
                <a:ea typeface="Montserrat Medium"/>
                <a:cs typeface="Montserrat Medium"/>
                <a:sym typeface="Montserrat Medium"/>
              </a:rPr>
              <a:t>Learn New Words</a:t>
            </a:r>
            <a:endParaRPr u="sng">
              <a:solidFill>
                <a:srgbClr val="3C78D8"/>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rgbClr val="3C78D8"/>
                </a:solidFill>
                <a:latin typeface="Montserrat Medium"/>
                <a:ea typeface="Montserrat Medium"/>
                <a:cs typeface="Montserrat Medium"/>
                <a:sym typeface="Montserrat Medium"/>
                <a:hlinkClick r:id="" action="ppaction://noaction">
                  <a:extLst>
                    <a:ext uri="{A12FA001-AC4F-418D-AE19-62706E023703}">
                      <ahyp:hlinkClr xmlns:ahyp="http://schemas.microsoft.com/office/drawing/2018/hyperlinkcolor" val="tx"/>
                    </a:ext>
                  </a:extLst>
                </a:hlinkClick>
              </a:rPr>
              <a:t>Read</a:t>
            </a:r>
            <a:endParaRPr>
              <a:solidFill>
                <a:srgbClr val="3C78D8"/>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rgbClr val="3C78D8"/>
                </a:solidFill>
                <a:latin typeface="Montserrat Medium"/>
                <a:ea typeface="Montserrat Medium"/>
                <a:cs typeface="Montserrat Medium"/>
                <a:sym typeface="Montserrat Medium"/>
                <a:hlinkClick r:id="" action="ppaction://noaction">
                  <a:extLst>
                    <a:ext uri="{A12FA001-AC4F-418D-AE19-62706E023703}">
                      <ahyp:hlinkClr xmlns:ahyp="http://schemas.microsoft.com/office/drawing/2018/hyperlinkcolor" val="tx"/>
                    </a:ext>
                  </a:extLst>
                </a:hlinkClick>
              </a:rPr>
              <a:t>Think</a:t>
            </a:r>
            <a:endParaRPr>
              <a:solidFill>
                <a:srgbClr val="3C78D8"/>
              </a:solidFill>
              <a:latin typeface="Montserrat Medium"/>
              <a:ea typeface="Montserrat Medium"/>
              <a:cs typeface="Montserrat Medium"/>
              <a:sym typeface="Montserrat Medium"/>
            </a:endParaRPr>
          </a:p>
          <a:p>
            <a:pPr marL="0" lvl="0" indent="0" algn="l" rtl="0">
              <a:lnSpc>
                <a:spcPct val="150000"/>
              </a:lnSpc>
              <a:spcBef>
                <a:spcPts val="0"/>
              </a:spcBef>
              <a:spcAft>
                <a:spcPts val="0"/>
              </a:spcAft>
              <a:buClr>
                <a:schemeClr val="dk1"/>
              </a:buClr>
              <a:buSzPts val="1100"/>
              <a:buFont typeface="Arial"/>
              <a:buNone/>
            </a:pPr>
            <a:r>
              <a:rPr lang="en" u="sng">
                <a:solidFill>
                  <a:srgbClr val="3C78D8"/>
                </a:solidFill>
                <a:latin typeface="Montserrat Medium"/>
                <a:ea typeface="Montserrat Medium"/>
                <a:cs typeface="Montserrat Medium"/>
                <a:sym typeface="Montserrat Medium"/>
              </a:rPr>
              <a:t>Write</a:t>
            </a:r>
            <a:endParaRPr u="sng">
              <a:solidFill>
                <a:srgbClr val="3C78D8"/>
              </a:solidFill>
              <a:latin typeface="Montserrat Medium"/>
              <a:ea typeface="Montserrat Medium"/>
              <a:cs typeface="Montserrat Medium"/>
              <a:sym typeface="Montserrat Medium"/>
            </a:endParaRPr>
          </a:p>
        </p:txBody>
      </p:sp>
      <p:pic>
        <p:nvPicPr>
          <p:cNvPr id="15" name="Google Shape;15;p2"/>
          <p:cNvPicPr preferRelativeResize="0"/>
          <p:nvPr/>
        </p:nvPicPr>
        <p:blipFill>
          <a:blip r:embed="rId4">
            <a:alphaModFix/>
          </a:blip>
          <a:stretch>
            <a:fillRect/>
          </a:stretch>
        </p:blipFill>
        <p:spPr>
          <a:xfrm>
            <a:off x="3856737" y="1101425"/>
            <a:ext cx="2344925" cy="620226"/>
          </a:xfrm>
          <a:prstGeom prst="rect">
            <a:avLst/>
          </a:prstGeom>
          <a:noFill/>
          <a:ln>
            <a:noFill/>
          </a:ln>
        </p:spPr>
      </p:pic>
      <p:sp>
        <p:nvSpPr>
          <p:cNvPr id="16" name="Google Shape;16;p2"/>
          <p:cNvSpPr txBox="1"/>
          <p:nvPr/>
        </p:nvSpPr>
        <p:spPr>
          <a:xfrm>
            <a:off x="1274725" y="1767463"/>
            <a:ext cx="7609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100">
                <a:latin typeface="Montserrat ExtraBold"/>
                <a:ea typeface="Montserrat ExtraBold"/>
                <a:cs typeface="Montserrat ExtraBold"/>
                <a:sym typeface="Montserrat ExtraBold"/>
              </a:rPr>
              <a:t>LEARN WITH </a:t>
            </a:r>
            <a:r>
              <a:rPr lang="en" sz="5100" i="1">
                <a:latin typeface="Montserrat ExtraBold"/>
                <a:ea typeface="Montserrat ExtraBold"/>
                <a:cs typeface="Montserrat ExtraBold"/>
                <a:sym typeface="Montserrat ExtraBold"/>
              </a:rPr>
              <a:t>ACTION</a:t>
            </a:r>
            <a:endParaRPr sz="5100" i="1">
              <a:latin typeface="Montserrat ExtraBold"/>
              <a:ea typeface="Montserrat ExtraBold"/>
              <a:cs typeface="Montserrat ExtraBold"/>
              <a:sym typeface="Montserrat ExtraBold"/>
            </a:endParaRPr>
          </a:p>
        </p:txBody>
      </p:sp>
      <p:sp>
        <p:nvSpPr>
          <p:cNvPr id="17" name="Google Shape;17;p2"/>
          <p:cNvSpPr txBox="1"/>
          <p:nvPr/>
        </p:nvSpPr>
        <p:spPr>
          <a:xfrm>
            <a:off x="1380775" y="2648400"/>
            <a:ext cx="7341000" cy="339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a:latin typeface="Montserrat Medium"/>
                <a:ea typeface="Montserrat Medium"/>
                <a:cs typeface="Montserrat Medium"/>
                <a:sym typeface="Montserrat Medium"/>
              </a:rPr>
              <a:t>Find out how five days of dirty air led to terror, death . . . </a:t>
            </a:r>
            <a:br>
              <a:rPr lang="en" sz="1800">
                <a:latin typeface="Montserrat Medium"/>
                <a:ea typeface="Montserrat Medium"/>
                <a:cs typeface="Montserrat Medium"/>
                <a:sym typeface="Montserrat Medium"/>
              </a:rPr>
            </a:br>
            <a:r>
              <a:rPr lang="en" sz="1800">
                <a:latin typeface="Montserrat Medium"/>
                <a:ea typeface="Montserrat Medium"/>
                <a:cs typeface="Montserrat Medium"/>
                <a:sym typeface="Montserrat Medium"/>
              </a:rPr>
              <a:t>and a cleaner world.</a:t>
            </a:r>
            <a:endParaRPr sz="1800">
              <a:latin typeface="Montserrat Medium"/>
              <a:ea typeface="Montserrat Medium"/>
              <a:cs typeface="Montserrat Medium"/>
              <a:sym typeface="Montserrat Medium"/>
            </a:endParaRPr>
          </a:p>
        </p:txBody>
      </p:sp>
      <p:pic>
        <p:nvPicPr>
          <p:cNvPr id="18" name="Google Shape;18;p2"/>
          <p:cNvPicPr preferRelativeResize="0"/>
          <p:nvPr/>
        </p:nvPicPr>
        <p:blipFill>
          <a:blip r:embed="rId5">
            <a:alphaModFix/>
          </a:blip>
          <a:stretch>
            <a:fillRect/>
          </a:stretch>
        </p:blipFill>
        <p:spPr>
          <a:xfrm>
            <a:off x="1380777" y="3247450"/>
            <a:ext cx="4628122" cy="3098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110"/>
        <p:cNvGrpSpPr/>
        <p:nvPr/>
      </p:nvGrpSpPr>
      <p:grpSpPr>
        <a:xfrm>
          <a:off x="0" y="0"/>
          <a:ext cx="0" cy="0"/>
          <a:chOff x="0" y="0"/>
          <a:chExt cx="0" cy="0"/>
        </a:xfrm>
      </p:grpSpPr>
      <p:pic>
        <p:nvPicPr>
          <p:cNvPr id="111" name="Google Shape;111;p11"/>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12" name="Google Shape;112;p11"/>
          <p:cNvPicPr preferRelativeResize="0"/>
          <p:nvPr/>
        </p:nvPicPr>
        <p:blipFill>
          <a:blip r:embed="rId3">
            <a:alphaModFix/>
          </a:blip>
          <a:stretch>
            <a:fillRect/>
          </a:stretch>
        </p:blipFill>
        <p:spPr>
          <a:xfrm>
            <a:off x="4387212" y="994675"/>
            <a:ext cx="1283931" cy="339599"/>
          </a:xfrm>
          <a:prstGeom prst="rect">
            <a:avLst/>
          </a:prstGeom>
          <a:noFill/>
          <a:ln>
            <a:noFill/>
          </a:ln>
        </p:spPr>
      </p:pic>
      <p:pic>
        <p:nvPicPr>
          <p:cNvPr id="113" name="Google Shape;113;p11"/>
          <p:cNvPicPr preferRelativeResize="0"/>
          <p:nvPr/>
        </p:nvPicPr>
        <p:blipFill>
          <a:blip r:embed="rId4">
            <a:alphaModFix/>
          </a:blip>
          <a:stretch>
            <a:fillRect/>
          </a:stretch>
        </p:blipFill>
        <p:spPr>
          <a:xfrm>
            <a:off x="3929325" y="6997997"/>
            <a:ext cx="2199725" cy="271300"/>
          </a:xfrm>
          <a:prstGeom prst="rect">
            <a:avLst/>
          </a:prstGeom>
          <a:noFill/>
          <a:ln>
            <a:noFill/>
          </a:ln>
        </p:spPr>
      </p:pic>
      <p:sp>
        <p:nvSpPr>
          <p:cNvPr id="114" name="Google Shape;114;p11"/>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115" name="Google Shape;115;p11"/>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 Think. </a:t>
            </a:r>
            <a:r>
              <a:rPr lang="en" sz="4400">
                <a:latin typeface="Montserrat ExtraBold"/>
                <a:ea typeface="Montserrat ExtraBold"/>
                <a:cs typeface="Montserrat ExtraBold"/>
                <a:sym typeface="Montserrat ExtraBold"/>
              </a:rPr>
              <a:t>Write.</a:t>
            </a:r>
            <a:endParaRPr sz="4400" i="1">
              <a:latin typeface="Montserrat ExtraBold"/>
              <a:ea typeface="Montserrat ExtraBold"/>
              <a:cs typeface="Montserrat ExtraBold"/>
              <a:sym typeface="Montserrat ExtraBold"/>
            </a:endParaRPr>
          </a:p>
        </p:txBody>
      </p:sp>
      <p:sp>
        <p:nvSpPr>
          <p:cNvPr id="116" name="Google Shape;116;p11"/>
          <p:cNvSpPr txBox="1"/>
          <p:nvPr/>
        </p:nvSpPr>
        <p:spPr>
          <a:xfrm>
            <a:off x="1174325" y="2255325"/>
            <a:ext cx="7709700" cy="44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Write your paragraph here:</a:t>
            </a:r>
            <a:endParaRPr sz="1700">
              <a:latin typeface="Montserrat Medium"/>
              <a:ea typeface="Montserrat Medium"/>
              <a:cs typeface="Montserrat Medium"/>
              <a:sym typeface="Montserrat Medium"/>
            </a:endParaRPr>
          </a:p>
        </p:txBody>
      </p:sp>
      <p:sp>
        <p:nvSpPr>
          <p:cNvPr id="117" name="Google Shape;117;p11"/>
          <p:cNvSpPr txBox="1">
            <a:spLocks noGrp="1"/>
          </p:cNvSpPr>
          <p:nvPr>
            <p:ph type="body" idx="1"/>
          </p:nvPr>
        </p:nvSpPr>
        <p:spPr>
          <a:xfrm>
            <a:off x="1499050" y="2915925"/>
            <a:ext cx="7132500" cy="3339900"/>
          </a:xfrm>
          <a:prstGeom prst="rect">
            <a:avLst/>
          </a:prstGeom>
          <a:solidFill>
            <a:srgbClr val="FCE5CD"/>
          </a:solidFill>
          <a:ln w="19050" cap="flat" cmpd="sng">
            <a:solidFill>
              <a:srgbClr val="CCCCCC"/>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1 1">
  <p:cSld name="CUSTOM_1_1">
    <p:spTree>
      <p:nvGrpSpPr>
        <p:cNvPr id="1" name="Shape 11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9"/>
        <p:cNvGrpSpPr/>
        <p:nvPr/>
      </p:nvGrpSpPr>
      <p:grpSpPr>
        <a:xfrm>
          <a:off x="0" y="0"/>
          <a:ext cx="0" cy="0"/>
          <a:chOff x="0" y="0"/>
          <a:chExt cx="0" cy="0"/>
        </a:xfrm>
      </p:grpSpPr>
      <p:sp>
        <p:nvSpPr>
          <p:cNvPr id="20" name="Google Shape;20;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3"/>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22" name="Google Shape;22;p3"/>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23" name="Google Shape;23;p3"/>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pic>
        <p:nvPicPr>
          <p:cNvPr id="24" name="Google Shape;24;p3"/>
          <p:cNvPicPr preferRelativeResize="0"/>
          <p:nvPr/>
        </p:nvPicPr>
        <p:blipFill>
          <a:blip r:embed="rId4">
            <a:alphaModFix/>
          </a:blip>
          <a:stretch>
            <a:fillRect/>
          </a:stretch>
        </p:blipFill>
        <p:spPr>
          <a:xfrm>
            <a:off x="3856737" y="1101425"/>
            <a:ext cx="2344925" cy="620226"/>
          </a:xfrm>
          <a:prstGeom prst="rect">
            <a:avLst/>
          </a:prstGeom>
          <a:noFill/>
          <a:ln>
            <a:noFill/>
          </a:ln>
        </p:spPr>
      </p:pic>
      <p:sp>
        <p:nvSpPr>
          <p:cNvPr id="25" name="Google Shape;25;p3"/>
          <p:cNvSpPr txBox="1"/>
          <p:nvPr/>
        </p:nvSpPr>
        <p:spPr>
          <a:xfrm>
            <a:off x="1274725" y="1767463"/>
            <a:ext cx="7609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100">
                <a:latin typeface="Montserrat ExtraBold"/>
                <a:ea typeface="Montserrat ExtraBold"/>
                <a:cs typeface="Montserrat ExtraBold"/>
                <a:sym typeface="Montserrat ExtraBold"/>
              </a:rPr>
              <a:t>Build Background</a:t>
            </a:r>
            <a:endParaRPr sz="5100" i="1">
              <a:latin typeface="Montserrat ExtraBold"/>
              <a:ea typeface="Montserrat ExtraBold"/>
              <a:cs typeface="Montserrat ExtraBold"/>
              <a:sym typeface="Montserrat ExtraBold"/>
            </a:endParaRPr>
          </a:p>
        </p:txBody>
      </p:sp>
      <p:sp>
        <p:nvSpPr>
          <p:cNvPr id="26" name="Google Shape;26;p3"/>
          <p:cNvSpPr txBox="1"/>
          <p:nvPr/>
        </p:nvSpPr>
        <p:spPr>
          <a:xfrm>
            <a:off x="1403050" y="2648400"/>
            <a:ext cx="7160700" cy="594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900">
                <a:latin typeface="Montserrat Medium"/>
                <a:ea typeface="Montserrat Medium"/>
                <a:cs typeface="Montserrat Medium"/>
                <a:sym typeface="Montserrat Medium"/>
              </a:rPr>
              <a:t>You’re going to read about a disaster that took place in London, England, in 1952 . . .</a:t>
            </a:r>
            <a:endParaRPr sz="1900">
              <a:latin typeface="Montserrat Medium"/>
              <a:ea typeface="Montserrat Medium"/>
              <a:cs typeface="Montserrat Medium"/>
              <a:sym typeface="Montserrat Medium"/>
            </a:endParaRPr>
          </a:p>
        </p:txBody>
      </p:sp>
      <p:sp>
        <p:nvSpPr>
          <p:cNvPr id="27" name="Google Shape;27;p3"/>
          <p:cNvSpPr txBox="1"/>
          <p:nvPr/>
        </p:nvSpPr>
        <p:spPr>
          <a:xfrm>
            <a:off x="5757700" y="3427425"/>
            <a:ext cx="3126600" cy="2985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900">
                <a:latin typeface="Montserrat Medium"/>
                <a:ea typeface="Montserrat Medium"/>
                <a:cs typeface="Montserrat Medium"/>
                <a:sym typeface="Montserrat Medium"/>
              </a:rPr>
              <a:t>Thousands of people died. Many others got sick. And it all happened because the air got too dirty. How? </a:t>
            </a:r>
            <a:r>
              <a:rPr lang="en" sz="1900">
                <a:solidFill>
                  <a:srgbClr val="FF0000"/>
                </a:solidFill>
                <a:latin typeface="Montserrat ExtraBold"/>
                <a:ea typeface="Montserrat ExtraBold"/>
                <a:cs typeface="Montserrat ExtraBold"/>
                <a:sym typeface="Montserrat ExtraBold"/>
              </a:rPr>
              <a:t>Click here</a:t>
            </a:r>
            <a:r>
              <a:rPr lang="en" sz="1900">
                <a:latin typeface="Montserrat Medium"/>
                <a:ea typeface="Montserrat Medium"/>
                <a:cs typeface="Montserrat Medium"/>
                <a:sym typeface="Montserrat Medium"/>
              </a:rPr>
              <a:t> to learn more by viewing our slideshow.</a:t>
            </a:r>
            <a:endParaRPr sz="1900">
              <a:latin typeface="Montserrat Medium"/>
              <a:ea typeface="Montserrat Medium"/>
              <a:cs typeface="Montserrat Medium"/>
              <a:sym typeface="Montserrat Medium"/>
            </a:endParaRPr>
          </a:p>
        </p:txBody>
      </p:sp>
      <p:pic>
        <p:nvPicPr>
          <p:cNvPr id="28" name="Google Shape;28;p3"/>
          <p:cNvPicPr preferRelativeResize="0"/>
          <p:nvPr/>
        </p:nvPicPr>
        <p:blipFill>
          <a:blip r:embed="rId5">
            <a:alphaModFix/>
          </a:blip>
          <a:stretch>
            <a:fillRect/>
          </a:stretch>
        </p:blipFill>
        <p:spPr>
          <a:xfrm rot="9674625">
            <a:off x="5824257" y="5393699"/>
            <a:ext cx="1498810" cy="996778"/>
          </a:xfrm>
          <a:prstGeom prst="rect">
            <a:avLst/>
          </a:prstGeom>
          <a:noFill/>
          <a:ln>
            <a:noFill/>
          </a:ln>
        </p:spPr>
      </p:pic>
      <p:pic>
        <p:nvPicPr>
          <p:cNvPr id="29" name="Google Shape;29;p3"/>
          <p:cNvPicPr preferRelativeResize="0"/>
          <p:nvPr/>
        </p:nvPicPr>
        <p:blipFill>
          <a:blip r:embed="rId6">
            <a:alphaModFix/>
          </a:blip>
          <a:stretch>
            <a:fillRect/>
          </a:stretch>
        </p:blipFill>
        <p:spPr>
          <a:xfrm>
            <a:off x="1403056" y="3410200"/>
            <a:ext cx="4042045" cy="302786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4"/>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33" name="Google Shape;33;p4"/>
          <p:cNvPicPr preferRelativeResize="0"/>
          <p:nvPr/>
        </p:nvPicPr>
        <p:blipFill>
          <a:blip r:embed="rId3">
            <a:alphaModFix/>
          </a:blip>
          <a:stretch>
            <a:fillRect/>
          </a:stretch>
        </p:blipFill>
        <p:spPr>
          <a:xfrm>
            <a:off x="4387212" y="994675"/>
            <a:ext cx="1283931" cy="339599"/>
          </a:xfrm>
          <a:prstGeom prst="rect">
            <a:avLst/>
          </a:prstGeom>
          <a:noFill/>
          <a:ln>
            <a:noFill/>
          </a:ln>
        </p:spPr>
      </p:pic>
      <p:pic>
        <p:nvPicPr>
          <p:cNvPr id="34" name="Google Shape;34;p4"/>
          <p:cNvPicPr preferRelativeResize="0"/>
          <p:nvPr/>
        </p:nvPicPr>
        <p:blipFill>
          <a:blip r:embed="rId4">
            <a:alphaModFix/>
          </a:blip>
          <a:stretch>
            <a:fillRect/>
          </a:stretch>
        </p:blipFill>
        <p:spPr>
          <a:xfrm>
            <a:off x="3929325" y="6997997"/>
            <a:ext cx="2199725" cy="271300"/>
          </a:xfrm>
          <a:prstGeom prst="rect">
            <a:avLst/>
          </a:prstGeom>
          <a:noFill/>
          <a:ln>
            <a:noFill/>
          </a:ln>
        </p:spPr>
      </p:pic>
      <p:sp>
        <p:nvSpPr>
          <p:cNvPr id="35" name="Google Shape;35;p4"/>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36" name="Google Shape;36;p4"/>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Preview Text Features</a:t>
            </a:r>
            <a:endParaRPr sz="4400" i="1">
              <a:latin typeface="Montserrat ExtraBold"/>
              <a:ea typeface="Montserrat ExtraBold"/>
              <a:cs typeface="Montserrat ExtraBold"/>
              <a:sym typeface="Montserrat ExtraBold"/>
            </a:endParaRPr>
          </a:p>
        </p:txBody>
      </p:sp>
      <p:sp>
        <p:nvSpPr>
          <p:cNvPr id="37" name="Google Shape;37;p4"/>
          <p:cNvSpPr txBox="1"/>
          <p:nvPr/>
        </p:nvSpPr>
        <p:spPr>
          <a:xfrm>
            <a:off x="1018875" y="2255325"/>
            <a:ext cx="80175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Medium"/>
                <a:ea typeface="Montserrat Medium"/>
                <a:cs typeface="Montserrat Medium"/>
                <a:sym typeface="Montserrat Medium"/>
              </a:rPr>
              <a:t>Now look at a few </a:t>
            </a:r>
            <a:r>
              <a:rPr lang="en" b="1">
                <a:latin typeface="Montserrat"/>
                <a:ea typeface="Montserrat"/>
                <a:cs typeface="Montserrat"/>
                <a:sym typeface="Montserrat"/>
              </a:rPr>
              <a:t>text features</a:t>
            </a:r>
            <a:r>
              <a:rPr lang="en">
                <a:latin typeface="Montserrat Medium"/>
                <a:ea typeface="Montserrat Medium"/>
                <a:cs typeface="Montserrat Medium"/>
                <a:sym typeface="Montserrat Medium"/>
              </a:rPr>
              <a:t>. Answer these questions in complete sentences:</a:t>
            </a:r>
            <a:endParaRPr>
              <a:latin typeface="Montserrat Medium"/>
              <a:ea typeface="Montserrat Medium"/>
              <a:cs typeface="Montserrat Medium"/>
              <a:sym typeface="Montserrat Medium"/>
            </a:endParaRPr>
          </a:p>
        </p:txBody>
      </p:sp>
      <p:sp>
        <p:nvSpPr>
          <p:cNvPr id="38" name="Google Shape;38;p4"/>
          <p:cNvSpPr txBox="1">
            <a:spLocks noGrp="1"/>
          </p:cNvSpPr>
          <p:nvPr>
            <p:ph type="body" idx="1"/>
          </p:nvPr>
        </p:nvSpPr>
        <p:spPr>
          <a:xfrm>
            <a:off x="1479200" y="4203223"/>
            <a:ext cx="2968800" cy="22641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39" name="Google Shape;39;p4"/>
          <p:cNvSpPr txBox="1"/>
          <p:nvPr/>
        </p:nvSpPr>
        <p:spPr>
          <a:xfrm>
            <a:off x="1479225" y="2849750"/>
            <a:ext cx="2968800" cy="1486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1.  </a:t>
            </a:r>
            <a:r>
              <a:rPr lang="en">
                <a:latin typeface="Montserrat Medium"/>
                <a:ea typeface="Montserrat Medium"/>
                <a:cs typeface="Montserrat Medium"/>
                <a:sym typeface="Montserrat Medium"/>
              </a:rPr>
              <a:t>Read the sidebar “All About Air Pollution.” How do you think the facts in the sidebar will help you understand the article? </a:t>
            </a:r>
            <a:endParaRPr sz="1100">
              <a:latin typeface="Montserrat Medium"/>
              <a:ea typeface="Montserrat Medium"/>
              <a:cs typeface="Montserrat Medium"/>
              <a:sym typeface="Montserrat Medium"/>
            </a:endParaRPr>
          </a:p>
        </p:txBody>
      </p:sp>
      <p:pic>
        <p:nvPicPr>
          <p:cNvPr id="40" name="Google Shape;40;p4"/>
          <p:cNvPicPr preferRelativeResize="0"/>
          <p:nvPr/>
        </p:nvPicPr>
        <p:blipFill>
          <a:blip r:embed="rId5">
            <a:alphaModFix/>
          </a:blip>
          <a:stretch>
            <a:fillRect/>
          </a:stretch>
        </p:blipFill>
        <p:spPr>
          <a:xfrm>
            <a:off x="4739224" y="2865838"/>
            <a:ext cx="4144801" cy="3468213"/>
          </a:xfrm>
          <a:prstGeom prst="rect">
            <a:avLst/>
          </a:prstGeom>
          <a:noFill/>
          <a:ln>
            <a:noFill/>
          </a:ln>
        </p:spPr>
      </p:pic>
      <p:sp>
        <p:nvSpPr>
          <p:cNvPr id="41" name="Google Shape;41;p4"/>
          <p:cNvSpPr txBox="1"/>
          <p:nvPr/>
        </p:nvSpPr>
        <p:spPr>
          <a:xfrm rot="-5400000">
            <a:off x="6685825" y="3987825"/>
            <a:ext cx="5229000" cy="169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700">
                <a:solidFill>
                  <a:schemeClr val="dk1"/>
                </a:solidFill>
                <a:latin typeface="Oswald Regular"/>
                <a:ea typeface="Oswald Regular"/>
                <a:cs typeface="Oswald Regular"/>
                <a:sym typeface="Oswald Regular"/>
              </a:rPr>
              <a:t>Shutterstock.com (All Images)</a:t>
            </a:r>
            <a:endParaRPr sz="700">
              <a:solidFill>
                <a:schemeClr val="dk1"/>
              </a:solidFill>
              <a:latin typeface="Oswald Regular"/>
              <a:ea typeface="Oswald Regular"/>
              <a:cs typeface="Oswald Regular"/>
              <a:sym typeface="Oswald Regular"/>
            </a:endParaRPr>
          </a:p>
          <a:p>
            <a:pPr marL="0" lvl="0" indent="0" algn="l" rtl="0">
              <a:lnSpc>
                <a:spcPct val="115000"/>
              </a:lnSpc>
              <a:spcBef>
                <a:spcPts val="0"/>
              </a:spcBef>
              <a:spcAft>
                <a:spcPts val="0"/>
              </a:spcAft>
              <a:buNone/>
            </a:pPr>
            <a:endParaRPr sz="700">
              <a:latin typeface="Oswald Regular"/>
              <a:ea typeface="Oswald Regular"/>
              <a:cs typeface="Oswald Regular"/>
              <a:sym typeface="Oswald Regul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42"/>
        <p:cNvGrpSpPr/>
        <p:nvPr/>
      </p:nvGrpSpPr>
      <p:grpSpPr>
        <a:xfrm>
          <a:off x="0" y="0"/>
          <a:ext cx="0" cy="0"/>
          <a:chOff x="0" y="0"/>
          <a:chExt cx="0" cy="0"/>
        </a:xfrm>
      </p:grpSpPr>
      <p:sp>
        <p:nvSpPr>
          <p:cNvPr id="43" name="Google Shape;43;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4" name="Google Shape;44;p5"/>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45" name="Google Shape;45;p5"/>
          <p:cNvPicPr preferRelativeResize="0"/>
          <p:nvPr/>
        </p:nvPicPr>
        <p:blipFill>
          <a:blip r:embed="rId3">
            <a:alphaModFix/>
          </a:blip>
          <a:stretch>
            <a:fillRect/>
          </a:stretch>
        </p:blipFill>
        <p:spPr>
          <a:xfrm>
            <a:off x="4387212" y="994675"/>
            <a:ext cx="1283931" cy="339599"/>
          </a:xfrm>
          <a:prstGeom prst="rect">
            <a:avLst/>
          </a:prstGeom>
          <a:noFill/>
          <a:ln>
            <a:noFill/>
          </a:ln>
        </p:spPr>
      </p:pic>
      <p:pic>
        <p:nvPicPr>
          <p:cNvPr id="46" name="Google Shape;46;p5"/>
          <p:cNvPicPr preferRelativeResize="0"/>
          <p:nvPr/>
        </p:nvPicPr>
        <p:blipFill>
          <a:blip r:embed="rId4">
            <a:alphaModFix/>
          </a:blip>
          <a:stretch>
            <a:fillRect/>
          </a:stretch>
        </p:blipFill>
        <p:spPr>
          <a:xfrm>
            <a:off x="3929325" y="6997997"/>
            <a:ext cx="2199725" cy="271300"/>
          </a:xfrm>
          <a:prstGeom prst="rect">
            <a:avLst/>
          </a:prstGeom>
          <a:noFill/>
          <a:ln>
            <a:noFill/>
          </a:ln>
        </p:spPr>
      </p:pic>
      <p:sp>
        <p:nvSpPr>
          <p:cNvPr id="47" name="Google Shape;47;p5"/>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48" name="Google Shape;48;p5"/>
          <p:cNvSpPr txBox="1"/>
          <p:nvPr/>
        </p:nvSpPr>
        <p:spPr>
          <a:xfrm>
            <a:off x="1634775" y="1458225"/>
            <a:ext cx="6810600" cy="8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Preview Text Features</a:t>
            </a:r>
            <a:endParaRPr sz="4400" i="1">
              <a:latin typeface="Montserrat ExtraBold"/>
              <a:ea typeface="Montserrat ExtraBold"/>
              <a:cs typeface="Montserrat ExtraBold"/>
              <a:sym typeface="Montserrat ExtraBold"/>
            </a:endParaRPr>
          </a:p>
        </p:txBody>
      </p:sp>
      <p:sp>
        <p:nvSpPr>
          <p:cNvPr id="49" name="Google Shape;49;p5"/>
          <p:cNvSpPr txBox="1">
            <a:spLocks noGrp="1"/>
          </p:cNvSpPr>
          <p:nvPr>
            <p:ph type="body" idx="1"/>
          </p:nvPr>
        </p:nvSpPr>
        <p:spPr>
          <a:xfrm>
            <a:off x="1707875" y="3566725"/>
            <a:ext cx="3497700" cy="27822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50" name="Google Shape;50;p5"/>
          <p:cNvSpPr txBox="1"/>
          <p:nvPr/>
        </p:nvSpPr>
        <p:spPr>
          <a:xfrm>
            <a:off x="1462075" y="2396375"/>
            <a:ext cx="3405900" cy="1039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2. </a:t>
            </a:r>
            <a:r>
              <a:rPr lang="en">
                <a:latin typeface="Montserrat Medium"/>
                <a:ea typeface="Montserrat Medium"/>
                <a:cs typeface="Montserrat Medium"/>
                <a:sym typeface="Montserrat Medium"/>
              </a:rPr>
              <a:t>Look at the map. Which city is called out on it? In what country is this city located? On what continent is this country located?</a:t>
            </a:r>
            <a:endParaRPr>
              <a:latin typeface="Montserrat Medium"/>
              <a:ea typeface="Montserrat Medium"/>
              <a:cs typeface="Montserrat Medium"/>
              <a:sym typeface="Montserrat Medium"/>
            </a:endParaRPr>
          </a:p>
        </p:txBody>
      </p:sp>
      <p:sp>
        <p:nvSpPr>
          <p:cNvPr id="51" name="Google Shape;51;p5"/>
          <p:cNvSpPr txBox="1"/>
          <p:nvPr/>
        </p:nvSpPr>
        <p:spPr>
          <a:xfrm rot="-5400000">
            <a:off x="6685825" y="3987825"/>
            <a:ext cx="5229000" cy="169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700">
                <a:latin typeface="Oswald Regular"/>
                <a:ea typeface="Oswald Regular"/>
                <a:cs typeface="Oswald Regular"/>
                <a:sym typeface="Oswald Regular"/>
              </a:rPr>
              <a:t>Map by Jim McMahon / Mapman®</a:t>
            </a:r>
            <a:endParaRPr sz="700">
              <a:latin typeface="Oswald Regular"/>
              <a:ea typeface="Oswald Regular"/>
              <a:cs typeface="Oswald Regular"/>
              <a:sym typeface="Oswald Regular"/>
            </a:endParaRPr>
          </a:p>
        </p:txBody>
      </p:sp>
      <p:pic>
        <p:nvPicPr>
          <p:cNvPr id="52" name="Google Shape;52;p5"/>
          <p:cNvPicPr preferRelativeResize="0"/>
          <p:nvPr/>
        </p:nvPicPr>
        <p:blipFill>
          <a:blip r:embed="rId5">
            <a:alphaModFix/>
          </a:blip>
          <a:stretch>
            <a:fillRect/>
          </a:stretch>
        </p:blipFill>
        <p:spPr>
          <a:xfrm>
            <a:off x="5330788" y="2469800"/>
            <a:ext cx="3267075" cy="32194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6"/>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56" name="Google Shape;56;p6"/>
          <p:cNvPicPr preferRelativeResize="0"/>
          <p:nvPr/>
        </p:nvPicPr>
        <p:blipFill>
          <a:blip r:embed="rId3">
            <a:alphaModFix/>
          </a:blip>
          <a:stretch>
            <a:fillRect/>
          </a:stretch>
        </p:blipFill>
        <p:spPr>
          <a:xfrm>
            <a:off x="4387212" y="994675"/>
            <a:ext cx="1283931" cy="339599"/>
          </a:xfrm>
          <a:prstGeom prst="rect">
            <a:avLst/>
          </a:prstGeom>
          <a:noFill/>
          <a:ln>
            <a:noFill/>
          </a:ln>
        </p:spPr>
      </p:pic>
      <p:pic>
        <p:nvPicPr>
          <p:cNvPr id="57" name="Google Shape;57;p6"/>
          <p:cNvPicPr preferRelativeResize="0"/>
          <p:nvPr/>
        </p:nvPicPr>
        <p:blipFill>
          <a:blip r:embed="rId4">
            <a:alphaModFix/>
          </a:blip>
          <a:stretch>
            <a:fillRect/>
          </a:stretch>
        </p:blipFill>
        <p:spPr>
          <a:xfrm>
            <a:off x="3929325" y="6997997"/>
            <a:ext cx="2199725" cy="271300"/>
          </a:xfrm>
          <a:prstGeom prst="rect">
            <a:avLst/>
          </a:prstGeom>
          <a:noFill/>
          <a:ln>
            <a:noFill/>
          </a:ln>
        </p:spPr>
      </p:pic>
      <p:sp>
        <p:nvSpPr>
          <p:cNvPr id="58" name="Google Shape;58;p6"/>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59" name="Google Shape;59;p6"/>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Learn New Words</a:t>
            </a:r>
            <a:endParaRPr sz="4400" i="1">
              <a:latin typeface="Montserrat ExtraBold"/>
              <a:ea typeface="Montserrat ExtraBold"/>
              <a:cs typeface="Montserrat ExtraBold"/>
              <a:sym typeface="Montserrat ExtraBold"/>
            </a:endParaRPr>
          </a:p>
        </p:txBody>
      </p:sp>
      <p:sp>
        <p:nvSpPr>
          <p:cNvPr id="60" name="Google Shape;60;p6"/>
          <p:cNvSpPr txBox="1"/>
          <p:nvPr/>
        </p:nvSpPr>
        <p:spPr>
          <a:xfrm>
            <a:off x="1174325" y="2255325"/>
            <a:ext cx="77097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Medium"/>
                <a:ea typeface="Montserrat Medium"/>
                <a:cs typeface="Montserrat Medium"/>
                <a:sym typeface="Montserrat Medium"/>
              </a:rPr>
              <a:t>One last thing before you read: The story has some words you might not know . . .</a:t>
            </a:r>
            <a:endParaRPr>
              <a:latin typeface="Montserrat Medium"/>
              <a:ea typeface="Montserrat Medium"/>
              <a:cs typeface="Montserrat Medium"/>
              <a:sym typeface="Montserrat Medium"/>
            </a:endParaRPr>
          </a:p>
        </p:txBody>
      </p:sp>
      <p:pic>
        <p:nvPicPr>
          <p:cNvPr id="61" name="Google Shape;61;p6"/>
          <p:cNvPicPr preferRelativeResize="0"/>
          <p:nvPr/>
        </p:nvPicPr>
        <p:blipFill rotWithShape="1">
          <a:blip r:embed="rId5">
            <a:alphaModFix/>
          </a:blip>
          <a:srcRect b="13035"/>
          <a:stretch/>
        </p:blipFill>
        <p:spPr>
          <a:xfrm>
            <a:off x="2868000" y="2941725"/>
            <a:ext cx="5961925" cy="3600400"/>
          </a:xfrm>
          <a:prstGeom prst="rect">
            <a:avLst/>
          </a:prstGeom>
          <a:noFill/>
          <a:ln>
            <a:noFill/>
          </a:ln>
        </p:spPr>
      </p:pic>
      <p:sp>
        <p:nvSpPr>
          <p:cNvPr id="62" name="Google Shape;62;p6"/>
          <p:cNvSpPr txBox="1"/>
          <p:nvPr/>
        </p:nvSpPr>
        <p:spPr>
          <a:xfrm>
            <a:off x="1476300" y="4402850"/>
            <a:ext cx="2305800" cy="1038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Click here to preview the article’s vocabulary and hear the words read aloud!</a:t>
            </a:r>
            <a:endParaRPr>
              <a:latin typeface="Montserrat Medium"/>
              <a:ea typeface="Montserrat Medium"/>
              <a:cs typeface="Montserrat Medium"/>
              <a:sym typeface="Montserrat Medium"/>
            </a:endParaRPr>
          </a:p>
        </p:txBody>
      </p:sp>
      <p:pic>
        <p:nvPicPr>
          <p:cNvPr id="63" name="Google Shape;63;p6"/>
          <p:cNvPicPr preferRelativeResize="0"/>
          <p:nvPr/>
        </p:nvPicPr>
        <p:blipFill>
          <a:blip r:embed="rId6">
            <a:alphaModFix/>
          </a:blip>
          <a:stretch>
            <a:fillRect/>
          </a:stretch>
        </p:blipFill>
        <p:spPr>
          <a:xfrm rot="-2700026">
            <a:off x="2886601" y="3294821"/>
            <a:ext cx="1378377" cy="916661"/>
          </a:xfrm>
          <a:prstGeom prst="rect">
            <a:avLst/>
          </a:prstGeom>
          <a:noFill/>
          <a:ln>
            <a:noFill/>
          </a:ln>
        </p:spPr>
      </p:pic>
      <p:pic>
        <p:nvPicPr>
          <p:cNvPr id="64" name="Google Shape;64;p6"/>
          <p:cNvPicPr preferRelativeResize="0"/>
          <p:nvPr/>
        </p:nvPicPr>
        <p:blipFill>
          <a:blip r:embed="rId7">
            <a:alphaModFix/>
          </a:blip>
          <a:stretch>
            <a:fillRect/>
          </a:stretch>
        </p:blipFill>
        <p:spPr>
          <a:xfrm>
            <a:off x="4607066" y="3223700"/>
            <a:ext cx="2483783" cy="20037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5"/>
        <p:cNvGrpSpPr/>
        <p:nvPr/>
      </p:nvGrpSpPr>
      <p:grpSpPr>
        <a:xfrm>
          <a:off x="0" y="0"/>
          <a:ext cx="0" cy="0"/>
          <a:chOff x="0" y="0"/>
          <a:chExt cx="0" cy="0"/>
        </a:xfrm>
      </p:grpSpPr>
      <p:pic>
        <p:nvPicPr>
          <p:cNvPr id="66" name="Google Shape;66;p7"/>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67" name="Google Shape;67;p7"/>
          <p:cNvPicPr preferRelativeResize="0"/>
          <p:nvPr/>
        </p:nvPicPr>
        <p:blipFill>
          <a:blip r:embed="rId3">
            <a:alphaModFix/>
          </a:blip>
          <a:stretch>
            <a:fillRect/>
          </a:stretch>
        </p:blipFill>
        <p:spPr>
          <a:xfrm>
            <a:off x="4387212" y="994675"/>
            <a:ext cx="1283931" cy="339599"/>
          </a:xfrm>
          <a:prstGeom prst="rect">
            <a:avLst/>
          </a:prstGeom>
          <a:noFill/>
          <a:ln>
            <a:noFill/>
          </a:ln>
        </p:spPr>
      </p:pic>
      <p:pic>
        <p:nvPicPr>
          <p:cNvPr id="68" name="Google Shape;68;p7"/>
          <p:cNvPicPr preferRelativeResize="0"/>
          <p:nvPr/>
        </p:nvPicPr>
        <p:blipFill>
          <a:blip r:embed="rId4">
            <a:alphaModFix/>
          </a:blip>
          <a:stretch>
            <a:fillRect/>
          </a:stretch>
        </p:blipFill>
        <p:spPr>
          <a:xfrm>
            <a:off x="3929325" y="6997997"/>
            <a:ext cx="2199725" cy="271300"/>
          </a:xfrm>
          <a:prstGeom prst="rect">
            <a:avLst/>
          </a:prstGeom>
          <a:noFill/>
          <a:ln>
            <a:noFill/>
          </a:ln>
        </p:spPr>
      </p:pic>
      <p:sp>
        <p:nvSpPr>
          <p:cNvPr id="69" name="Google Shape;69;p7"/>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70" name="Google Shape;70;p7"/>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Read. </a:t>
            </a:r>
            <a:r>
              <a:rPr lang="en" sz="4400">
                <a:solidFill>
                  <a:srgbClr val="CCCCCC"/>
                </a:solidFill>
                <a:latin typeface="Montserrat ExtraBold"/>
                <a:ea typeface="Montserrat ExtraBold"/>
                <a:cs typeface="Montserrat ExtraBold"/>
                <a:sym typeface="Montserrat ExtraBold"/>
              </a:rPr>
              <a:t>Think. Write.</a:t>
            </a:r>
            <a:endParaRPr sz="4400" i="1">
              <a:solidFill>
                <a:srgbClr val="CCCCCC"/>
              </a:solidFill>
              <a:latin typeface="Montserrat ExtraBold"/>
              <a:ea typeface="Montserrat ExtraBold"/>
              <a:cs typeface="Montserrat ExtraBold"/>
              <a:sym typeface="Montserrat ExtraBold"/>
            </a:endParaRPr>
          </a:p>
        </p:txBody>
      </p:sp>
      <p:sp>
        <p:nvSpPr>
          <p:cNvPr id="71" name="Google Shape;71;p7"/>
          <p:cNvSpPr txBox="1"/>
          <p:nvPr/>
        </p:nvSpPr>
        <p:spPr>
          <a:xfrm>
            <a:off x="1174325" y="2202525"/>
            <a:ext cx="7709700" cy="679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a:latin typeface="Montserrat Medium"/>
                <a:ea typeface="Montserrat Medium"/>
                <a:cs typeface="Montserrat Medium"/>
                <a:sym typeface="Montserrat Medium"/>
              </a:rPr>
              <a:t>One morning in 1952, 9-year-old Brian Bone let his dog out. </a:t>
            </a:r>
            <a:br>
              <a:rPr lang="en" sz="1200">
                <a:latin typeface="Montserrat Medium"/>
                <a:ea typeface="Montserrat Medium"/>
                <a:cs typeface="Montserrat Medium"/>
                <a:sym typeface="Montserrat Medium"/>
              </a:rPr>
            </a:br>
            <a:r>
              <a:rPr lang="en" sz="1200">
                <a:latin typeface="Montserrat Medium"/>
                <a:ea typeface="Montserrat Medium"/>
                <a:cs typeface="Montserrat Medium"/>
                <a:sym typeface="Montserrat Medium"/>
              </a:rPr>
              <a:t>The air was damp and smoky, but that didn’t worry Brian. By the end of the day, though, </a:t>
            </a:r>
            <a:br>
              <a:rPr lang="en" sz="1200">
                <a:latin typeface="Montserrat Medium"/>
                <a:ea typeface="Montserrat Medium"/>
                <a:cs typeface="Montserrat Medium"/>
                <a:sym typeface="Montserrat Medium"/>
              </a:rPr>
            </a:br>
            <a:r>
              <a:rPr lang="en" sz="1200">
                <a:latin typeface="Montserrat Medium"/>
                <a:ea typeface="Montserrat Medium"/>
                <a:cs typeface="Montserrat Medium"/>
                <a:sym typeface="Montserrat Medium"/>
              </a:rPr>
              <a:t>lots of people in his city were worried about the air. Can you guess why?</a:t>
            </a:r>
            <a:endParaRPr sz="1200">
              <a:latin typeface="Montserrat Medium"/>
              <a:ea typeface="Montserrat Medium"/>
              <a:cs typeface="Montserrat Medium"/>
              <a:sym typeface="Montserrat Medium"/>
            </a:endParaRPr>
          </a:p>
        </p:txBody>
      </p:sp>
      <p:pic>
        <p:nvPicPr>
          <p:cNvPr id="72" name="Google Shape;72;p7">
            <a:hlinkClick r:id="rId5"/>
          </p:cNvPr>
          <p:cNvPicPr preferRelativeResize="0"/>
          <p:nvPr/>
        </p:nvPicPr>
        <p:blipFill>
          <a:blip r:embed="rId6">
            <a:alphaModFix/>
          </a:blip>
          <a:stretch>
            <a:fillRect/>
          </a:stretch>
        </p:blipFill>
        <p:spPr>
          <a:xfrm>
            <a:off x="1387775" y="3750575"/>
            <a:ext cx="1827600" cy="1776350"/>
          </a:xfrm>
          <a:prstGeom prst="rect">
            <a:avLst/>
          </a:prstGeom>
          <a:noFill/>
          <a:ln>
            <a:noFill/>
          </a:ln>
        </p:spPr>
      </p:pic>
      <p:pic>
        <p:nvPicPr>
          <p:cNvPr id="73" name="Google Shape;73;p7"/>
          <p:cNvPicPr preferRelativeResize="0"/>
          <p:nvPr/>
        </p:nvPicPr>
        <p:blipFill>
          <a:blip r:embed="rId7">
            <a:alphaModFix/>
          </a:blip>
          <a:stretch>
            <a:fillRect/>
          </a:stretch>
        </p:blipFill>
        <p:spPr>
          <a:xfrm rot="5035491">
            <a:off x="2994521" y="3787181"/>
            <a:ext cx="1129909" cy="751440"/>
          </a:xfrm>
          <a:prstGeom prst="rect">
            <a:avLst/>
          </a:prstGeom>
          <a:noFill/>
          <a:ln>
            <a:noFill/>
          </a:ln>
        </p:spPr>
      </p:pic>
      <p:sp>
        <p:nvSpPr>
          <p:cNvPr id="74" name="Google Shape;74;p7"/>
          <p:cNvSpPr txBox="1"/>
          <p:nvPr/>
        </p:nvSpPr>
        <p:spPr>
          <a:xfrm>
            <a:off x="1387775" y="2994500"/>
            <a:ext cx="2087700" cy="797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Click here to read or listen to the </a:t>
            </a:r>
            <a:r>
              <a:rPr lang="en">
                <a:latin typeface="Montserrat ExtraBold"/>
                <a:ea typeface="Montserrat ExtraBold"/>
                <a:cs typeface="Montserrat ExtraBold"/>
                <a:sym typeface="Montserrat ExtraBold"/>
              </a:rPr>
              <a:t>story</a:t>
            </a:r>
            <a:r>
              <a:rPr lang="en">
                <a:solidFill>
                  <a:srgbClr val="FF0000"/>
                </a:solidFill>
                <a:latin typeface="Montserrat ExtraBold"/>
                <a:ea typeface="Montserrat ExtraBold"/>
                <a:cs typeface="Montserrat ExtraBold"/>
                <a:sym typeface="Montserrat ExtraBold"/>
              </a:rPr>
              <a:t> to find out more.</a:t>
            </a:r>
            <a:endParaRPr>
              <a:latin typeface="Montserrat Medium"/>
              <a:ea typeface="Montserrat Medium"/>
              <a:cs typeface="Montserrat Medium"/>
              <a:sym typeface="Montserrat Medium"/>
            </a:endParaRPr>
          </a:p>
        </p:txBody>
      </p:sp>
      <p:sp>
        <p:nvSpPr>
          <p:cNvPr id="75" name="Google Shape;75;p7"/>
          <p:cNvSpPr txBox="1"/>
          <p:nvPr/>
        </p:nvSpPr>
        <p:spPr>
          <a:xfrm>
            <a:off x="1290575" y="5656550"/>
            <a:ext cx="2495100" cy="79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300">
                <a:solidFill>
                  <a:schemeClr val="dk1"/>
                </a:solidFill>
                <a:latin typeface="Montserrat ExtraBold"/>
                <a:ea typeface="Montserrat ExtraBold"/>
                <a:cs typeface="Montserrat ExtraBold"/>
                <a:sym typeface="Montserrat ExtraBold"/>
              </a:rPr>
              <a:t>To find audio: </a:t>
            </a:r>
            <a:br>
              <a:rPr lang="en" sz="1300">
                <a:solidFill>
                  <a:schemeClr val="dk1"/>
                </a:solidFill>
                <a:latin typeface="Montserrat ExtraBold"/>
                <a:ea typeface="Montserrat ExtraBold"/>
                <a:cs typeface="Montserrat ExtraBold"/>
                <a:sym typeface="Montserrat ExtraBold"/>
              </a:rPr>
            </a:br>
            <a:r>
              <a:rPr lang="en" sz="1300">
                <a:solidFill>
                  <a:schemeClr val="dk1"/>
                </a:solidFill>
                <a:latin typeface="Montserrat Medium"/>
                <a:ea typeface="Montserrat Medium"/>
                <a:cs typeface="Montserrat Medium"/>
                <a:sym typeface="Montserrat Medium"/>
              </a:rPr>
              <a:t>Follow the link above </a:t>
            </a:r>
            <a:br>
              <a:rPr lang="en" sz="1300">
                <a:solidFill>
                  <a:schemeClr val="dk1"/>
                </a:solidFill>
                <a:latin typeface="Montserrat Medium"/>
                <a:ea typeface="Montserrat Medium"/>
                <a:cs typeface="Montserrat Medium"/>
                <a:sym typeface="Montserrat Medium"/>
              </a:rPr>
            </a:br>
            <a:r>
              <a:rPr lang="en" sz="1300">
                <a:solidFill>
                  <a:schemeClr val="dk1"/>
                </a:solidFill>
                <a:latin typeface="Montserrat"/>
                <a:ea typeface="Montserrat"/>
                <a:cs typeface="Montserrat"/>
                <a:sym typeface="Montserrat"/>
              </a:rPr>
              <a:t>Open</a:t>
            </a:r>
            <a:r>
              <a:rPr lang="en" sz="1300">
                <a:solidFill>
                  <a:schemeClr val="dk1"/>
                </a:solidFill>
                <a:latin typeface="Montserrat ExtraBold"/>
                <a:ea typeface="Montserrat ExtraBold"/>
                <a:cs typeface="Montserrat ExtraBold"/>
                <a:sym typeface="Montserrat ExtraBold"/>
              </a:rPr>
              <a:t> Presentation</a:t>
            </a:r>
            <a:r>
              <a:rPr lang="en" sz="1300">
                <a:solidFill>
                  <a:schemeClr val="dk1"/>
                </a:solidFill>
                <a:latin typeface="Montserrat Medium"/>
                <a:ea typeface="Montserrat Medium"/>
                <a:cs typeface="Montserrat Medium"/>
                <a:sym typeface="Montserrat Medium"/>
              </a:rPr>
              <a:t> </a:t>
            </a:r>
            <a:r>
              <a:rPr lang="en" sz="1300" b="1">
                <a:solidFill>
                  <a:schemeClr val="dk1"/>
                </a:solidFill>
                <a:latin typeface="Montserrat"/>
                <a:ea typeface="Montserrat"/>
                <a:cs typeface="Montserrat"/>
                <a:sym typeface="Montserrat"/>
              </a:rPr>
              <a:t>View</a:t>
            </a:r>
            <a:r>
              <a:rPr lang="en" sz="1300">
                <a:solidFill>
                  <a:schemeClr val="dk1"/>
                </a:solidFill>
                <a:latin typeface="Montserrat Medium"/>
                <a:ea typeface="Montserrat Medium"/>
                <a:cs typeface="Montserrat Medium"/>
                <a:sym typeface="Montserrat Medium"/>
              </a:rPr>
              <a:t> </a:t>
            </a:r>
            <a:br>
              <a:rPr lang="en" sz="1300">
                <a:solidFill>
                  <a:schemeClr val="dk1"/>
                </a:solidFill>
                <a:latin typeface="Montserrat Medium"/>
                <a:ea typeface="Montserrat Medium"/>
                <a:cs typeface="Montserrat Medium"/>
                <a:sym typeface="Montserrat Medium"/>
              </a:rPr>
            </a:br>
            <a:r>
              <a:rPr lang="en" sz="1300">
                <a:solidFill>
                  <a:schemeClr val="dk1"/>
                </a:solidFill>
                <a:latin typeface="Montserrat Medium"/>
                <a:ea typeface="Montserrat Medium"/>
                <a:cs typeface="Montserrat Medium"/>
                <a:sym typeface="Montserrat Medium"/>
              </a:rPr>
              <a:t>Click </a:t>
            </a:r>
            <a:r>
              <a:rPr lang="en" sz="1300">
                <a:solidFill>
                  <a:schemeClr val="dk1"/>
                </a:solidFill>
                <a:latin typeface="Montserrat ExtraBold"/>
                <a:ea typeface="Montserrat ExtraBold"/>
                <a:cs typeface="Montserrat ExtraBold"/>
                <a:sym typeface="Montserrat ExtraBold"/>
              </a:rPr>
              <a:t>Read Aloud</a:t>
            </a:r>
            <a:r>
              <a:rPr lang="en" sz="1300">
                <a:solidFill>
                  <a:schemeClr val="dk1"/>
                </a:solidFill>
                <a:latin typeface="Montserrat Medium"/>
                <a:ea typeface="Montserrat Medium"/>
                <a:cs typeface="Montserrat Medium"/>
                <a:sym typeface="Montserrat Medium"/>
              </a:rPr>
              <a:t> at the top</a:t>
            </a:r>
            <a:endParaRPr>
              <a:latin typeface="Montserrat Medium"/>
              <a:ea typeface="Montserrat Medium"/>
              <a:cs typeface="Montserrat Medium"/>
              <a:sym typeface="Montserrat Medium"/>
            </a:endParaRPr>
          </a:p>
        </p:txBody>
      </p:sp>
      <p:cxnSp>
        <p:nvCxnSpPr>
          <p:cNvPr id="76" name="Google Shape;76;p7"/>
          <p:cNvCxnSpPr/>
          <p:nvPr/>
        </p:nvCxnSpPr>
        <p:spPr>
          <a:xfrm>
            <a:off x="3130975" y="5967400"/>
            <a:ext cx="185400" cy="0"/>
          </a:xfrm>
          <a:prstGeom prst="straightConnector1">
            <a:avLst/>
          </a:prstGeom>
          <a:noFill/>
          <a:ln w="9525" cap="flat" cmpd="sng">
            <a:solidFill>
              <a:schemeClr val="dk2"/>
            </a:solidFill>
            <a:prstDash val="solid"/>
            <a:round/>
            <a:headEnd type="none" w="med" len="med"/>
            <a:tailEnd type="triangle" w="med" len="med"/>
          </a:ln>
        </p:spPr>
      </p:cxnSp>
      <p:cxnSp>
        <p:nvCxnSpPr>
          <p:cNvPr id="77" name="Google Shape;77;p7"/>
          <p:cNvCxnSpPr/>
          <p:nvPr/>
        </p:nvCxnSpPr>
        <p:spPr>
          <a:xfrm>
            <a:off x="3468775" y="6174175"/>
            <a:ext cx="185400" cy="0"/>
          </a:xfrm>
          <a:prstGeom prst="straightConnector1">
            <a:avLst/>
          </a:prstGeom>
          <a:noFill/>
          <a:ln w="9525" cap="flat" cmpd="sng">
            <a:solidFill>
              <a:schemeClr val="dk2"/>
            </a:solidFill>
            <a:prstDash val="solid"/>
            <a:round/>
            <a:headEnd type="none" w="med" len="med"/>
            <a:tailEnd type="triangle" w="med" len="med"/>
          </a:ln>
        </p:spPr>
      </p:cxnSp>
      <p:pic>
        <p:nvPicPr>
          <p:cNvPr id="78" name="Google Shape;78;p7"/>
          <p:cNvPicPr preferRelativeResize="0"/>
          <p:nvPr/>
        </p:nvPicPr>
        <p:blipFill>
          <a:blip r:embed="rId8">
            <a:alphaModFix/>
          </a:blip>
          <a:stretch>
            <a:fillRect/>
          </a:stretch>
        </p:blipFill>
        <p:spPr>
          <a:xfrm>
            <a:off x="3929325" y="3215400"/>
            <a:ext cx="4837525" cy="323824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1">
  <p:cSld name="TITLE_ONLY_1_1">
    <p:spTree>
      <p:nvGrpSpPr>
        <p:cNvPr id="1" name="Shape 79"/>
        <p:cNvGrpSpPr/>
        <p:nvPr/>
      </p:nvGrpSpPr>
      <p:grpSpPr>
        <a:xfrm>
          <a:off x="0" y="0"/>
          <a:ext cx="0" cy="0"/>
          <a:chOff x="0" y="0"/>
          <a:chExt cx="0" cy="0"/>
        </a:xfrm>
      </p:grpSpPr>
      <p:pic>
        <p:nvPicPr>
          <p:cNvPr id="80" name="Google Shape;80;p8"/>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81" name="Google Shape;81;p8"/>
          <p:cNvPicPr preferRelativeResize="0"/>
          <p:nvPr/>
        </p:nvPicPr>
        <p:blipFill>
          <a:blip r:embed="rId3">
            <a:alphaModFix/>
          </a:blip>
          <a:stretch>
            <a:fillRect/>
          </a:stretch>
        </p:blipFill>
        <p:spPr>
          <a:xfrm>
            <a:off x="4387212" y="994675"/>
            <a:ext cx="1283931" cy="339599"/>
          </a:xfrm>
          <a:prstGeom prst="rect">
            <a:avLst/>
          </a:prstGeom>
          <a:noFill/>
          <a:ln>
            <a:noFill/>
          </a:ln>
        </p:spPr>
      </p:pic>
      <p:pic>
        <p:nvPicPr>
          <p:cNvPr id="82" name="Google Shape;82;p8"/>
          <p:cNvPicPr preferRelativeResize="0"/>
          <p:nvPr/>
        </p:nvPicPr>
        <p:blipFill>
          <a:blip r:embed="rId4">
            <a:alphaModFix/>
          </a:blip>
          <a:stretch>
            <a:fillRect/>
          </a:stretch>
        </p:blipFill>
        <p:spPr>
          <a:xfrm>
            <a:off x="3929325" y="6997997"/>
            <a:ext cx="2199725" cy="271300"/>
          </a:xfrm>
          <a:prstGeom prst="rect">
            <a:avLst/>
          </a:prstGeom>
          <a:noFill/>
          <a:ln>
            <a:noFill/>
          </a:ln>
        </p:spPr>
      </p:pic>
      <p:sp>
        <p:nvSpPr>
          <p:cNvPr id="83" name="Google Shape;83;p8"/>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84" name="Google Shape;84;p8"/>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CCCCCC"/>
                </a:solidFill>
                <a:latin typeface="Montserrat ExtraBold"/>
                <a:ea typeface="Montserrat ExtraBold"/>
                <a:cs typeface="Montserrat ExtraBold"/>
                <a:sym typeface="Montserrat ExtraBold"/>
              </a:rPr>
              <a:t>Read. </a:t>
            </a:r>
            <a:r>
              <a:rPr lang="en" sz="4400">
                <a:latin typeface="Montserrat ExtraBold"/>
                <a:ea typeface="Montserrat ExtraBold"/>
                <a:cs typeface="Montserrat ExtraBold"/>
                <a:sym typeface="Montserrat ExtraBold"/>
              </a:rPr>
              <a:t>Think.</a:t>
            </a:r>
            <a:r>
              <a:rPr lang="en" sz="4400">
                <a:solidFill>
                  <a:srgbClr val="CCCCCC"/>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sp>
        <p:nvSpPr>
          <p:cNvPr id="85" name="Google Shape;85;p8"/>
          <p:cNvSpPr txBox="1"/>
          <p:nvPr/>
        </p:nvSpPr>
        <p:spPr>
          <a:xfrm>
            <a:off x="1174325" y="2255325"/>
            <a:ext cx="7709700" cy="6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These questions will help you think about what you just read. </a:t>
            </a:r>
            <a:br>
              <a:rPr lang="en" sz="1700">
                <a:latin typeface="Montserrat Medium"/>
                <a:ea typeface="Montserrat Medium"/>
                <a:cs typeface="Montserrat Medium"/>
                <a:sym typeface="Montserrat Medium"/>
              </a:rPr>
            </a:br>
            <a:r>
              <a:rPr lang="en" sz="1700">
                <a:latin typeface="Montserrat Medium"/>
                <a:ea typeface="Montserrat Medium"/>
                <a:cs typeface="Montserrat Medium"/>
                <a:sym typeface="Montserrat Medium"/>
              </a:rPr>
              <a:t>Type your answers into the boxes. Use complete sentences.</a:t>
            </a:r>
            <a:endParaRPr sz="1700">
              <a:latin typeface="Montserrat Medium"/>
              <a:ea typeface="Montserrat Medium"/>
              <a:cs typeface="Montserrat Medium"/>
              <a:sym typeface="Montserrat Medium"/>
            </a:endParaRPr>
          </a:p>
        </p:txBody>
      </p:sp>
      <p:sp>
        <p:nvSpPr>
          <p:cNvPr id="86" name="Google Shape;86;p8"/>
          <p:cNvSpPr txBox="1"/>
          <p:nvPr/>
        </p:nvSpPr>
        <p:spPr>
          <a:xfrm>
            <a:off x="1355550" y="3152325"/>
            <a:ext cx="7404300" cy="5805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1. Before the Killer Smog of 1952, why did most people in London think of smog as a regular part of city life? Why didn’t they think of it as a problem?</a:t>
            </a:r>
            <a:r>
              <a:rPr lang="en">
                <a:solidFill>
                  <a:srgbClr val="FF0000"/>
                </a:solidFill>
                <a:latin typeface="Montserrat Medium"/>
                <a:ea typeface="Montserrat Medium"/>
                <a:cs typeface="Montserrat Medium"/>
                <a:sym typeface="Montserrat Medium"/>
              </a:rPr>
              <a:t> </a:t>
            </a:r>
            <a:endParaRPr>
              <a:latin typeface="Montserrat Medium"/>
              <a:ea typeface="Montserrat Medium"/>
              <a:cs typeface="Montserrat Medium"/>
              <a:sym typeface="Montserrat Medium"/>
            </a:endParaRPr>
          </a:p>
        </p:txBody>
      </p:sp>
      <p:sp>
        <p:nvSpPr>
          <p:cNvPr id="87" name="Google Shape;87;p8"/>
          <p:cNvSpPr txBox="1">
            <a:spLocks noGrp="1"/>
          </p:cNvSpPr>
          <p:nvPr>
            <p:ph type="body" idx="1"/>
          </p:nvPr>
        </p:nvSpPr>
        <p:spPr>
          <a:xfrm>
            <a:off x="1613075" y="3732825"/>
            <a:ext cx="6832200" cy="26784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1 1">
  <p:cSld name="TITLE_ONLY_1_1_1">
    <p:spTree>
      <p:nvGrpSpPr>
        <p:cNvPr id="1" name="Shape 88"/>
        <p:cNvGrpSpPr/>
        <p:nvPr/>
      </p:nvGrpSpPr>
      <p:grpSpPr>
        <a:xfrm>
          <a:off x="0" y="0"/>
          <a:ext cx="0" cy="0"/>
          <a:chOff x="0" y="0"/>
          <a:chExt cx="0" cy="0"/>
        </a:xfrm>
      </p:grpSpPr>
      <p:pic>
        <p:nvPicPr>
          <p:cNvPr id="89" name="Google Shape;89;p9"/>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90" name="Google Shape;90;p9"/>
          <p:cNvPicPr preferRelativeResize="0"/>
          <p:nvPr/>
        </p:nvPicPr>
        <p:blipFill>
          <a:blip r:embed="rId3">
            <a:alphaModFix/>
          </a:blip>
          <a:stretch>
            <a:fillRect/>
          </a:stretch>
        </p:blipFill>
        <p:spPr>
          <a:xfrm>
            <a:off x="4387212" y="994675"/>
            <a:ext cx="1283931" cy="339599"/>
          </a:xfrm>
          <a:prstGeom prst="rect">
            <a:avLst/>
          </a:prstGeom>
          <a:noFill/>
          <a:ln>
            <a:noFill/>
          </a:ln>
        </p:spPr>
      </p:pic>
      <p:pic>
        <p:nvPicPr>
          <p:cNvPr id="91" name="Google Shape;91;p9"/>
          <p:cNvPicPr preferRelativeResize="0"/>
          <p:nvPr/>
        </p:nvPicPr>
        <p:blipFill>
          <a:blip r:embed="rId4">
            <a:alphaModFix/>
          </a:blip>
          <a:stretch>
            <a:fillRect/>
          </a:stretch>
        </p:blipFill>
        <p:spPr>
          <a:xfrm>
            <a:off x="3929325" y="6997997"/>
            <a:ext cx="2199725" cy="271300"/>
          </a:xfrm>
          <a:prstGeom prst="rect">
            <a:avLst/>
          </a:prstGeom>
          <a:noFill/>
          <a:ln>
            <a:noFill/>
          </a:ln>
        </p:spPr>
      </p:pic>
      <p:sp>
        <p:nvSpPr>
          <p:cNvPr id="92" name="Google Shape;92;p9"/>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93" name="Google Shape;93;p9"/>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CCCCCC"/>
                </a:solidFill>
                <a:latin typeface="Montserrat ExtraBold"/>
                <a:ea typeface="Montserrat ExtraBold"/>
                <a:cs typeface="Montserrat ExtraBold"/>
                <a:sym typeface="Montserrat ExtraBold"/>
              </a:rPr>
              <a:t>Read. </a:t>
            </a:r>
            <a:r>
              <a:rPr lang="en" sz="4400">
                <a:latin typeface="Montserrat ExtraBold"/>
                <a:ea typeface="Montserrat ExtraBold"/>
                <a:cs typeface="Montserrat ExtraBold"/>
                <a:sym typeface="Montserrat ExtraBold"/>
              </a:rPr>
              <a:t>Think.</a:t>
            </a:r>
            <a:r>
              <a:rPr lang="en" sz="4400">
                <a:solidFill>
                  <a:srgbClr val="CCCCCC"/>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sp>
        <p:nvSpPr>
          <p:cNvPr id="94" name="Google Shape;94;p9"/>
          <p:cNvSpPr txBox="1"/>
          <p:nvPr/>
        </p:nvSpPr>
        <p:spPr>
          <a:xfrm>
            <a:off x="1285325" y="2379275"/>
            <a:ext cx="7598700" cy="516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2. Why do you think air pollution is still a problem today even though we know about its dangers? What needs to change in order to fix the problem?</a:t>
            </a:r>
            <a:endParaRPr>
              <a:latin typeface="Montserrat Medium"/>
              <a:ea typeface="Montserrat Medium"/>
              <a:cs typeface="Montserrat Medium"/>
              <a:sym typeface="Montserrat Medium"/>
            </a:endParaRPr>
          </a:p>
        </p:txBody>
      </p:sp>
      <p:sp>
        <p:nvSpPr>
          <p:cNvPr id="95" name="Google Shape;95;p9"/>
          <p:cNvSpPr txBox="1">
            <a:spLocks noGrp="1"/>
          </p:cNvSpPr>
          <p:nvPr>
            <p:ph type="body" idx="1"/>
          </p:nvPr>
        </p:nvSpPr>
        <p:spPr>
          <a:xfrm>
            <a:off x="1613100" y="2997275"/>
            <a:ext cx="6832200" cy="33945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96"/>
        <p:cNvGrpSpPr/>
        <p:nvPr/>
      </p:nvGrpSpPr>
      <p:grpSpPr>
        <a:xfrm>
          <a:off x="0" y="0"/>
          <a:ext cx="0" cy="0"/>
          <a:chOff x="0" y="0"/>
          <a:chExt cx="0" cy="0"/>
        </a:xfrm>
      </p:grpSpPr>
      <p:pic>
        <p:nvPicPr>
          <p:cNvPr id="97" name="Google Shape;97;p10"/>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98" name="Google Shape;98;p10"/>
          <p:cNvPicPr preferRelativeResize="0"/>
          <p:nvPr/>
        </p:nvPicPr>
        <p:blipFill>
          <a:blip r:embed="rId3">
            <a:alphaModFix/>
          </a:blip>
          <a:stretch>
            <a:fillRect/>
          </a:stretch>
        </p:blipFill>
        <p:spPr>
          <a:xfrm>
            <a:off x="4387212" y="994675"/>
            <a:ext cx="1283931" cy="339599"/>
          </a:xfrm>
          <a:prstGeom prst="rect">
            <a:avLst/>
          </a:prstGeom>
          <a:noFill/>
          <a:ln>
            <a:noFill/>
          </a:ln>
        </p:spPr>
      </p:pic>
      <p:pic>
        <p:nvPicPr>
          <p:cNvPr id="99" name="Google Shape;99;p10"/>
          <p:cNvPicPr preferRelativeResize="0"/>
          <p:nvPr/>
        </p:nvPicPr>
        <p:blipFill>
          <a:blip r:embed="rId4">
            <a:alphaModFix/>
          </a:blip>
          <a:stretch>
            <a:fillRect/>
          </a:stretch>
        </p:blipFill>
        <p:spPr>
          <a:xfrm>
            <a:off x="3929325" y="6997997"/>
            <a:ext cx="2199725" cy="271300"/>
          </a:xfrm>
          <a:prstGeom prst="rect">
            <a:avLst/>
          </a:prstGeom>
          <a:noFill/>
          <a:ln>
            <a:noFill/>
          </a:ln>
        </p:spPr>
      </p:pic>
      <p:sp>
        <p:nvSpPr>
          <p:cNvPr id="100" name="Google Shape;100;p10"/>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Regular"/>
                <a:ea typeface="Oswald Regular"/>
                <a:cs typeface="Oswald Regular"/>
                <a:sym typeface="Oswald Regular"/>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Regular"/>
              <a:ea typeface="Oswald Regular"/>
              <a:cs typeface="Oswald Regular"/>
              <a:sym typeface="Oswald Regular"/>
            </a:endParaRPr>
          </a:p>
        </p:txBody>
      </p:sp>
      <p:sp>
        <p:nvSpPr>
          <p:cNvPr id="101" name="Google Shape;101;p10"/>
          <p:cNvSpPr txBox="1"/>
          <p:nvPr/>
        </p:nvSpPr>
        <p:spPr>
          <a:xfrm>
            <a:off x="1174425" y="2255325"/>
            <a:ext cx="7709700" cy="6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Think like a dog!</a:t>
            </a:r>
            <a:endParaRPr sz="1700">
              <a:latin typeface="Montserrat Medium"/>
              <a:ea typeface="Montserrat Medium"/>
              <a:cs typeface="Montserrat Medium"/>
              <a:sym typeface="Montserrat Medium"/>
            </a:endParaRPr>
          </a:p>
        </p:txBody>
      </p:sp>
      <p:sp>
        <p:nvSpPr>
          <p:cNvPr id="102" name="Google Shape;102;p10"/>
          <p:cNvSpPr txBox="1"/>
          <p:nvPr/>
        </p:nvSpPr>
        <p:spPr>
          <a:xfrm>
            <a:off x="1681750" y="2931225"/>
            <a:ext cx="4362300" cy="3466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Write a paragraph about the 1952 smog event from the point of view of Tarzan the dog. Imagine what Tarzan saw, heard, and smelled while he was missing from home and after he returned. Include details from the article, but use your imagination too.</a:t>
            </a:r>
            <a:endParaRPr>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a:solidFill>
                <a:srgbClr val="FF0000"/>
              </a:solidFill>
              <a:latin typeface="Montserrat ExtraBold"/>
              <a:ea typeface="Montserrat ExtraBold"/>
              <a:cs typeface="Montserrat ExtraBold"/>
              <a:sym typeface="Montserrat ExtraBold"/>
            </a:endParaRPr>
          </a:p>
          <a:p>
            <a:pPr marL="0" lvl="0" indent="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Need help getting started? Lauren Tarshis, the author of “The Killer Smog,” has some tips for you! </a:t>
            </a:r>
            <a:r>
              <a:rPr lang="en">
                <a:latin typeface="Montserrat ExtraBold"/>
                <a:ea typeface="Montserrat ExtraBold"/>
                <a:cs typeface="Montserrat ExtraBold"/>
                <a:sym typeface="Montserrat ExtraBold"/>
              </a:rPr>
              <a:t>Click here</a:t>
            </a:r>
            <a:r>
              <a:rPr lang="en">
                <a:solidFill>
                  <a:srgbClr val="FF0000"/>
                </a:solidFill>
                <a:latin typeface="Montserrat ExtraBold"/>
                <a:ea typeface="Montserrat ExtraBold"/>
                <a:cs typeface="Montserrat ExtraBold"/>
                <a:sym typeface="Montserrat ExtraBold"/>
              </a:rPr>
              <a:t> to watch our video. </a:t>
            </a:r>
            <a:endParaRPr>
              <a:solidFill>
                <a:srgbClr val="FF0000"/>
              </a:solidFill>
              <a:latin typeface="Montserrat ExtraBold"/>
              <a:ea typeface="Montserrat ExtraBold"/>
              <a:cs typeface="Montserrat ExtraBold"/>
              <a:sym typeface="Montserrat ExtraBold"/>
            </a:endParaRPr>
          </a:p>
          <a:p>
            <a:pPr marL="0" lvl="0" indent="0" algn="l" rtl="0">
              <a:lnSpc>
                <a:spcPct val="115000"/>
              </a:lnSpc>
              <a:spcBef>
                <a:spcPts val="0"/>
              </a:spcBef>
              <a:spcAft>
                <a:spcPts val="0"/>
              </a:spcAft>
              <a:buNone/>
            </a:pPr>
            <a:endParaRPr>
              <a:solidFill>
                <a:srgbClr val="FF0000"/>
              </a:solidFill>
              <a:latin typeface="Montserrat ExtraBold"/>
              <a:ea typeface="Montserrat ExtraBold"/>
              <a:cs typeface="Montserrat ExtraBold"/>
              <a:sym typeface="Montserrat ExtraBold"/>
            </a:endParaRPr>
          </a:p>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Go to the next slide to </a:t>
            </a:r>
            <a:br>
              <a:rPr lang="en">
                <a:latin typeface="Montserrat Medium"/>
                <a:ea typeface="Montserrat Medium"/>
                <a:cs typeface="Montserrat Medium"/>
                <a:sym typeface="Montserrat Medium"/>
              </a:rPr>
            </a:br>
            <a:r>
              <a:rPr lang="en">
                <a:latin typeface="Montserrat Medium"/>
                <a:ea typeface="Montserrat Medium"/>
                <a:cs typeface="Montserrat Medium"/>
                <a:sym typeface="Montserrat Medium"/>
              </a:rPr>
              <a:t>write your paragraph . . . </a:t>
            </a:r>
            <a:endParaRPr>
              <a:latin typeface="Montserrat Medium"/>
              <a:ea typeface="Montserrat Medium"/>
              <a:cs typeface="Montserrat Medium"/>
              <a:sym typeface="Montserrat Medium"/>
            </a:endParaRPr>
          </a:p>
        </p:txBody>
      </p:sp>
      <p:pic>
        <p:nvPicPr>
          <p:cNvPr id="103" name="Google Shape;103;p10"/>
          <p:cNvPicPr preferRelativeResize="0"/>
          <p:nvPr/>
        </p:nvPicPr>
        <p:blipFill>
          <a:blip r:embed="rId5">
            <a:alphaModFix/>
          </a:blip>
          <a:stretch>
            <a:fillRect/>
          </a:stretch>
        </p:blipFill>
        <p:spPr>
          <a:xfrm>
            <a:off x="6044050" y="2103300"/>
            <a:ext cx="2628300" cy="2697225"/>
          </a:xfrm>
          <a:prstGeom prst="rect">
            <a:avLst/>
          </a:prstGeom>
          <a:noFill/>
          <a:ln>
            <a:noFill/>
          </a:ln>
        </p:spPr>
      </p:pic>
      <p:sp>
        <p:nvSpPr>
          <p:cNvPr id="104" name="Google Shape;104;p10"/>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 Think. </a:t>
            </a:r>
            <a:r>
              <a:rPr lang="en" sz="4400">
                <a:latin typeface="Montserrat ExtraBold"/>
                <a:ea typeface="Montserrat ExtraBold"/>
                <a:cs typeface="Montserrat ExtraBold"/>
                <a:sym typeface="Montserrat ExtraBold"/>
              </a:rPr>
              <a:t>Write.</a:t>
            </a:r>
            <a:endParaRPr sz="4400" i="1">
              <a:latin typeface="Montserrat ExtraBold"/>
              <a:ea typeface="Montserrat ExtraBold"/>
              <a:cs typeface="Montserrat ExtraBold"/>
              <a:sym typeface="Montserrat ExtraBold"/>
            </a:endParaRPr>
          </a:p>
        </p:txBody>
      </p:sp>
      <p:sp>
        <p:nvSpPr>
          <p:cNvPr id="105" name="Google Shape;105;p10"/>
          <p:cNvSpPr txBox="1"/>
          <p:nvPr/>
        </p:nvSpPr>
        <p:spPr>
          <a:xfrm rot="-5400000">
            <a:off x="6685825" y="3987825"/>
            <a:ext cx="5229000" cy="169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700">
                <a:solidFill>
                  <a:schemeClr val="dk1"/>
                </a:solidFill>
                <a:latin typeface="Oswald Regular"/>
                <a:ea typeface="Oswald Regular"/>
                <a:cs typeface="Oswald Regular"/>
                <a:sym typeface="Oswald Regular"/>
              </a:rPr>
              <a:t>Courtesy of Brian Bone (Brian &amp; Tarzan)</a:t>
            </a:r>
            <a:endParaRPr sz="700">
              <a:solidFill>
                <a:schemeClr val="dk1"/>
              </a:solidFill>
              <a:latin typeface="Oswald Regular"/>
              <a:ea typeface="Oswald Regular"/>
              <a:cs typeface="Oswald Regular"/>
              <a:sym typeface="Oswald Regular"/>
            </a:endParaRPr>
          </a:p>
          <a:p>
            <a:pPr marL="0" lvl="0" indent="0" algn="l" rtl="0">
              <a:lnSpc>
                <a:spcPct val="115000"/>
              </a:lnSpc>
              <a:spcBef>
                <a:spcPts val="0"/>
              </a:spcBef>
              <a:spcAft>
                <a:spcPts val="0"/>
              </a:spcAft>
              <a:buNone/>
            </a:pPr>
            <a:endParaRPr sz="700">
              <a:latin typeface="Oswald Regular"/>
              <a:ea typeface="Oswald Regular"/>
              <a:cs typeface="Oswald Regular"/>
              <a:sym typeface="Oswald Regular"/>
            </a:endParaRPr>
          </a:p>
        </p:txBody>
      </p:sp>
      <p:grpSp>
        <p:nvGrpSpPr>
          <p:cNvPr id="106" name="Google Shape;106;p10"/>
          <p:cNvGrpSpPr/>
          <p:nvPr/>
        </p:nvGrpSpPr>
        <p:grpSpPr>
          <a:xfrm>
            <a:off x="6166776" y="4849214"/>
            <a:ext cx="2505749" cy="1548582"/>
            <a:chOff x="1274725" y="3427425"/>
            <a:chExt cx="4719814" cy="2916351"/>
          </a:xfrm>
        </p:grpSpPr>
        <p:pic>
          <p:nvPicPr>
            <p:cNvPr id="107" name="Google Shape;107;p10"/>
            <p:cNvPicPr preferRelativeResize="0"/>
            <p:nvPr/>
          </p:nvPicPr>
          <p:blipFill>
            <a:blip r:embed="rId6">
              <a:alphaModFix/>
            </a:blip>
            <a:stretch>
              <a:fillRect/>
            </a:stretch>
          </p:blipFill>
          <p:spPr>
            <a:xfrm>
              <a:off x="1274725" y="3427425"/>
              <a:ext cx="4719814" cy="2916351"/>
            </a:xfrm>
            <a:prstGeom prst="rect">
              <a:avLst/>
            </a:prstGeom>
            <a:noFill/>
            <a:ln>
              <a:noFill/>
            </a:ln>
          </p:spPr>
        </p:pic>
        <p:pic>
          <p:nvPicPr>
            <p:cNvPr id="108" name="Google Shape;108;p10"/>
            <p:cNvPicPr preferRelativeResize="0"/>
            <p:nvPr/>
          </p:nvPicPr>
          <p:blipFill rotWithShape="1">
            <a:blip r:embed="rId7">
              <a:alphaModFix/>
            </a:blip>
            <a:srcRect t="1768" b="5630"/>
            <a:stretch/>
          </p:blipFill>
          <p:spPr>
            <a:xfrm>
              <a:off x="1364050" y="3538475"/>
              <a:ext cx="4541200" cy="2497763"/>
            </a:xfrm>
            <a:prstGeom prst="rect">
              <a:avLst/>
            </a:prstGeom>
            <a:noFill/>
            <a:ln>
              <a:noFill/>
            </a:ln>
          </p:spPr>
        </p:pic>
      </p:grpSp>
      <p:pic>
        <p:nvPicPr>
          <p:cNvPr id="109" name="Google Shape;109;p10"/>
          <p:cNvPicPr preferRelativeResize="0"/>
          <p:nvPr/>
        </p:nvPicPr>
        <p:blipFill>
          <a:blip r:embed="rId8">
            <a:alphaModFix/>
          </a:blip>
          <a:stretch>
            <a:fillRect/>
          </a:stretch>
        </p:blipFill>
        <p:spPr>
          <a:xfrm rot="-8099974" flipH="1">
            <a:off x="4543451" y="5440933"/>
            <a:ext cx="1378377" cy="91666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2.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action.scholastic.com/issues/2020-21/020121/frozen-dream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action.scholastic.com/issues/2020-21/040121/the-killer-smog.html" TargetMode="External"/><Relationship Id="rId4" Type="http://schemas.openxmlformats.org/officeDocument/2006/relationships/hyperlink" Target="https://players.brightcove.net/1543299976/default_default/index.html?videoId=622322506700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action.scholastic.com/issues/2020-21/030121/the-killer-flu-of-1918.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action.scholastic.com/issues/2020-21/040121/the-killer-smog.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ction.scholastic.com/issues/2020-21/030121/the-killer-flu-of-1918.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action.scholastic.com/issues/2020-21/040121/the-killer-smog.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action.scholastic.com/issues/2020-21/020121/frozen-dreams.html?share-brightcove=6209401863001"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action.scholastic.com/issues/2020-21/040121/the-killer-smog.html?share-video=62326806960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a:hlinkClick r:id="rId3" action="ppaction://hlinksldjump"/>
          </p:cNvPr>
          <p:cNvSpPr txBox="1"/>
          <p:nvPr/>
        </p:nvSpPr>
        <p:spPr>
          <a:xfrm>
            <a:off x="6433625" y="4351050"/>
            <a:ext cx="1785000" cy="19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3" name="Google Shape;143;p17">
            <a:hlinkClick r:id="rId4" action="ppaction://hlinksldjump"/>
          </p:cNvPr>
          <p:cNvSpPr txBox="1"/>
          <p:nvPr/>
        </p:nvSpPr>
        <p:spPr>
          <a:xfrm>
            <a:off x="6421225" y="4648575"/>
            <a:ext cx="2020500" cy="19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4" name="Google Shape;144;p17">
            <a:hlinkClick r:id="rId5" action="ppaction://hlinksldjump"/>
          </p:cNvPr>
          <p:cNvSpPr txBox="1"/>
          <p:nvPr/>
        </p:nvSpPr>
        <p:spPr>
          <a:xfrm>
            <a:off x="6421225" y="4946075"/>
            <a:ext cx="1723200" cy="27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5" name="Google Shape;145;p17">
            <a:hlinkClick r:id="rId6" action="ppaction://hlinksldjump"/>
          </p:cNvPr>
          <p:cNvSpPr txBox="1"/>
          <p:nvPr/>
        </p:nvSpPr>
        <p:spPr>
          <a:xfrm>
            <a:off x="6421225" y="5330350"/>
            <a:ext cx="607500" cy="19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6" name="Google Shape;146;p17">
            <a:hlinkClick r:id="rId7" action="ppaction://hlinksldjump"/>
          </p:cNvPr>
          <p:cNvSpPr txBox="1"/>
          <p:nvPr/>
        </p:nvSpPr>
        <p:spPr>
          <a:xfrm>
            <a:off x="6408825" y="5640250"/>
            <a:ext cx="607500" cy="19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7" name="Google Shape;147;p17">
            <a:hlinkClick r:id="rId8" action="ppaction://hlinksldjump"/>
          </p:cNvPr>
          <p:cNvSpPr txBox="1"/>
          <p:nvPr/>
        </p:nvSpPr>
        <p:spPr>
          <a:xfrm>
            <a:off x="6433625" y="5925375"/>
            <a:ext cx="582600" cy="27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body" idx="1"/>
          </p:nvPr>
        </p:nvSpPr>
        <p:spPr>
          <a:xfrm>
            <a:off x="1499050" y="2915925"/>
            <a:ext cx="7132500" cy="3339900"/>
          </a:xfrm>
          <a:prstGeom prst="rect">
            <a:avLst/>
          </a:prstGeom>
          <a:solidFill>
            <a:srgbClr val="FCE5CD"/>
          </a:solidFill>
          <a:ln w="19050" cap="flat" cmpd="sng">
            <a:solidFill>
              <a:srgbClr val="CCCCCC"/>
            </a:solidFill>
            <a:prstDash val="dash"/>
            <a:round/>
            <a:headEnd type="none" w="sm" len="sm"/>
            <a:tailEnd type="none" w="sm" len="sm"/>
          </a:ln>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8">
            <a:hlinkClick r:id="rId3"/>
          </p:cNvPr>
          <p:cNvSpPr txBox="1"/>
          <p:nvPr/>
        </p:nvSpPr>
        <p:spPr>
          <a:xfrm>
            <a:off x="5657850" y="4038600"/>
            <a:ext cx="1524000" cy="2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8">
            <a:hlinkClick r:id="rId4"/>
          </p:cNvPr>
          <p:cNvSpPr txBox="1"/>
          <p:nvPr/>
        </p:nvSpPr>
        <p:spPr>
          <a:xfrm>
            <a:off x="6200200" y="5155025"/>
            <a:ext cx="1408200" cy="30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4" name="Google Shape;154;p18">
            <a:hlinkClick r:id="rId5"/>
          </p:cNvPr>
          <p:cNvSpPr txBox="1"/>
          <p:nvPr/>
        </p:nvSpPr>
        <p:spPr>
          <a:xfrm>
            <a:off x="7133175" y="4547225"/>
            <a:ext cx="1408200" cy="30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txBox="1">
            <a:spLocks noGrp="1"/>
          </p:cNvSpPr>
          <p:nvPr>
            <p:ph type="body" idx="1"/>
          </p:nvPr>
        </p:nvSpPr>
        <p:spPr>
          <a:xfrm>
            <a:off x="1479200" y="4203223"/>
            <a:ext cx="2968800" cy="2264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txBox="1">
            <a:spLocks noGrp="1"/>
          </p:cNvSpPr>
          <p:nvPr>
            <p:ph type="body" idx="1"/>
          </p:nvPr>
        </p:nvSpPr>
        <p:spPr>
          <a:xfrm>
            <a:off x="1707875" y="3566725"/>
            <a:ext cx="3497700" cy="2782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a:hlinkClick r:id="rId3"/>
          </p:cNvPr>
          <p:cNvSpPr txBox="1"/>
          <p:nvPr/>
        </p:nvSpPr>
        <p:spPr>
          <a:xfrm>
            <a:off x="1390650" y="4305300"/>
            <a:ext cx="2400300" cy="11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1">
            <a:hlinkClick r:id="rId4"/>
          </p:cNvPr>
          <p:cNvSpPr txBox="1"/>
          <p:nvPr/>
        </p:nvSpPr>
        <p:spPr>
          <a:xfrm>
            <a:off x="1365625" y="4431000"/>
            <a:ext cx="2400300" cy="105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a:hlinkClick r:id="rId3"/>
          </p:cNvPr>
          <p:cNvSpPr txBox="1"/>
          <p:nvPr/>
        </p:nvSpPr>
        <p:spPr>
          <a:xfrm>
            <a:off x="1276350" y="3124200"/>
            <a:ext cx="2571600" cy="24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22">
            <a:hlinkClick r:id="rId4"/>
          </p:cNvPr>
          <p:cNvSpPr txBox="1"/>
          <p:nvPr/>
        </p:nvSpPr>
        <p:spPr>
          <a:xfrm>
            <a:off x="1307500" y="3021800"/>
            <a:ext cx="2469900" cy="257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body" idx="1"/>
          </p:nvPr>
        </p:nvSpPr>
        <p:spPr>
          <a:xfrm>
            <a:off x="1613075" y="3732825"/>
            <a:ext cx="6832200" cy="26784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body" idx="1"/>
          </p:nvPr>
        </p:nvSpPr>
        <p:spPr>
          <a:xfrm>
            <a:off x="1613100" y="2997275"/>
            <a:ext cx="6832200" cy="33945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a:hlinkClick r:id="rId3"/>
          </p:cNvPr>
          <p:cNvSpPr txBox="1"/>
          <p:nvPr/>
        </p:nvSpPr>
        <p:spPr>
          <a:xfrm>
            <a:off x="6515100" y="3238500"/>
            <a:ext cx="1505100" cy="8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25">
            <a:hlinkClick r:id="rId4"/>
          </p:cNvPr>
          <p:cNvSpPr txBox="1"/>
          <p:nvPr/>
        </p:nvSpPr>
        <p:spPr>
          <a:xfrm>
            <a:off x="2847450" y="5142850"/>
            <a:ext cx="101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Oswald Regular</vt:lpstr>
      <vt:lpstr>Montserrat ExtraBold</vt:lpstr>
      <vt:lpstr>Montserrat</vt:lpstr>
      <vt:lpstr>Arial</vt:lpstr>
      <vt:lpstr>Montserrat Medium</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2021-03-05T16:05:17Z</dcterms:modified>
</cp:coreProperties>
</file>