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Coming Soon" panose="02000000000000000000" pitchFamily="2" charset="0"/>
      <p:regular r:id="rId10"/>
    </p:embeddedFont>
    <p:embeddedFont>
      <p:font typeface="Lato" panose="020F0502020204030203" pitchFamily="34" charset="77"/>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itchFamily="2" charset="77"/>
      <p:regular r:id="rId19"/>
      <p:bold r:id="rId20"/>
      <p:italic r:id="rId21"/>
      <p:boldItalic r:id="rId22"/>
    </p:embeddedFont>
    <p:embeddedFont>
      <p:font typeface="Montserrat Medium" pitchFamily="2" charset="77"/>
      <p:regular r:id="rId23"/>
      <p:bold r:id="rId24"/>
      <p:italic r:id="rId25"/>
      <p:boldItalic r:id="rId26"/>
    </p:embeddedFont>
    <p:embeddedFont>
      <p:font typeface="Oswald Regular" pitchFamily="2" charset="77"/>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842796-5C50-4730-9DF3-AED9108EEC19}">
  <a:tblStyle styleId="{A2842796-5C50-4730-9DF3-AED9108EEC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638687021_0_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63868702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7175753d5_0_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7175753d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16dedb2a9_0_1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16dedb2a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16dedb2a9_0_13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16dedb2a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16dedb2a9_0_1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16dedb2a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5</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“Kheris Fights Back”</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50"/>
            <a:ext cx="34902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Kheris Fights Back.</a:t>
            </a:r>
            <a:r>
              <a:rPr lang="en" sz="1350">
                <a:latin typeface="Montserrat Medium"/>
                <a:ea typeface="Montserrat Medium"/>
                <a:cs typeface="Montserrat Medium"/>
                <a:sym typeface="Montserrat Medium"/>
              </a:rPr>
              <a:t>”  Now it’s time to do this activity.</a:t>
            </a:r>
            <a:endParaRPr sz="1350">
              <a:latin typeface="Montserrat Medium"/>
              <a:ea typeface="Montserrat Medium"/>
              <a:cs typeface="Montserrat Medium"/>
              <a:sym typeface="Montserrat Medium"/>
            </a:endParaRPr>
          </a:p>
        </p:txBody>
      </p:sp>
      <p:sp>
        <p:nvSpPr>
          <p:cNvPr id="24" name="Google Shape;24;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6" name="Google Shape;26;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sp>
        <p:nvSpPr>
          <p:cNvPr id="27" name="Google Shape;27;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8" name="Google Shape;28;p3"/>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29" name="Google Shape;29;p3"/>
          <p:cNvPicPr preferRelativeResize="0"/>
          <p:nvPr/>
        </p:nvPicPr>
        <p:blipFill>
          <a:blip r:embed="rId4">
            <a:alphaModFix/>
          </a:blip>
          <a:stretch>
            <a:fillRect/>
          </a:stretch>
        </p:blipFill>
        <p:spPr>
          <a:xfrm rot="4109499">
            <a:off x="2935310" y="3322951"/>
            <a:ext cx="1082656" cy="641698"/>
          </a:xfrm>
          <a:prstGeom prst="rect">
            <a:avLst/>
          </a:prstGeom>
          <a:noFill/>
          <a:ln>
            <a:noFill/>
          </a:ln>
        </p:spPr>
      </p:pic>
      <p:sp>
        <p:nvSpPr>
          <p:cNvPr id="30" name="Google Shape;30;p3"/>
          <p:cNvSpPr txBox="1">
            <a:spLocks noGrp="1"/>
          </p:cNvSpPr>
          <p:nvPr>
            <p:ph type="body" idx="1"/>
          </p:nvPr>
        </p:nvSpPr>
        <p:spPr>
          <a:xfrm>
            <a:off x="3207499" y="591127"/>
            <a:ext cx="35499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31" name="Google Shape;31;p3"/>
          <p:cNvSpPr txBox="1"/>
          <p:nvPr/>
        </p:nvSpPr>
        <p:spPr>
          <a:xfrm>
            <a:off x="4125000" y="3558700"/>
            <a:ext cx="5194800" cy="174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latin typeface="Montserrat Medium"/>
                <a:ea typeface="Montserrat Medium"/>
                <a:cs typeface="Montserrat Medium"/>
                <a:sym typeface="Montserrat Medium"/>
              </a:rPr>
              <a:t>In the chart on the following slides, fill in the missing causes and effects.</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chemeClr val="dk1"/>
                </a:solidFill>
                <a:latin typeface="Montserrat Medium"/>
                <a:ea typeface="Montserrat Medium"/>
                <a:cs typeface="Montserrat Medium"/>
                <a:sym typeface="Montserrat Medium"/>
              </a:rPr>
              <a:t>TIP: Think about the hints before you enter your answer.</a:t>
            </a:r>
            <a:endParaRPr>
              <a:latin typeface="Montserrat Medium"/>
              <a:ea typeface="Montserrat Medium"/>
              <a:cs typeface="Montserrat Medium"/>
              <a:sym typeface="Montserrat Medium"/>
            </a:endParaRPr>
          </a:p>
        </p:txBody>
      </p:sp>
      <p:pic>
        <p:nvPicPr>
          <p:cNvPr id="32" name="Google Shape;32;p3"/>
          <p:cNvPicPr preferRelativeResize="0"/>
          <p:nvPr/>
        </p:nvPicPr>
        <p:blipFill rotWithShape="1">
          <a:blip r:embed="rId5">
            <a:alphaModFix/>
          </a:blip>
          <a:srcRect t="228" b="219"/>
          <a:stretch/>
        </p:blipFill>
        <p:spPr>
          <a:xfrm>
            <a:off x="7177300" y="1131375"/>
            <a:ext cx="2283375" cy="1522258"/>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5</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38" name="Google Shape;38;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“Kheris Fights Back”</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pic>
        <p:nvPicPr>
          <p:cNvPr id="39" name="Google Shape;39;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0" name="Google Shape;40;p4"/>
          <p:cNvGraphicFramePr/>
          <p:nvPr/>
        </p:nvGraphicFramePr>
        <p:xfrm>
          <a:off x="773525" y="1437925"/>
          <a:ext cx="8511350" cy="5155630"/>
        </p:xfrm>
        <a:graphic>
          <a:graphicData uri="http://schemas.openxmlformats.org/drawingml/2006/table">
            <a:tbl>
              <a:tblPr>
                <a:noFill/>
                <a:tableStyleId>{A2842796-5C50-4730-9DF3-AED9108EEC19}</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1" name="Google Shape;41;p4"/>
          <p:cNvSpPr txBox="1">
            <a:spLocks noGrp="1"/>
          </p:cNvSpPr>
          <p:nvPr>
            <p:ph type="body" idx="1"/>
          </p:nvPr>
        </p:nvSpPr>
        <p:spPr>
          <a:xfrm>
            <a:off x="5264700" y="2319025"/>
            <a:ext cx="3768000" cy="38121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2" name="Google Shape;42;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When Kheris was in second grade, other kids said mean things about the color of her skin. </a:t>
            </a:r>
            <a:endParaRPr sz="1900">
              <a:latin typeface="Coming Soon"/>
              <a:ea typeface="Coming Soon"/>
              <a:cs typeface="Coming Soon"/>
              <a:sym typeface="Coming Soon"/>
            </a:endParaRPr>
          </a:p>
        </p:txBody>
      </p:sp>
      <p:sp>
        <p:nvSpPr>
          <p:cNvPr id="43" name="Google Shape;43;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How did that make Kheris feel? </a:t>
            </a:r>
            <a:endParaRPr>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5</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8" name="Google Shape;48;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49" name="Google Shape;49;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“Kheris Fights Back”</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pic>
        <p:nvPicPr>
          <p:cNvPr id="50" name="Google Shape;50;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51" name="Google Shape;51;p5"/>
          <p:cNvGraphicFramePr/>
          <p:nvPr/>
        </p:nvGraphicFramePr>
        <p:xfrm>
          <a:off x="773525" y="1437925"/>
          <a:ext cx="8511350" cy="5155630"/>
        </p:xfrm>
        <a:graphic>
          <a:graphicData uri="http://schemas.openxmlformats.org/drawingml/2006/table">
            <a:tbl>
              <a:tblPr>
                <a:noFill/>
                <a:tableStyleId>{A2842796-5C50-4730-9DF3-AED9108EEC19}</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52" name="Google Shape;52;p5"/>
          <p:cNvSpPr txBox="1">
            <a:spLocks noGrp="1"/>
          </p:cNvSpPr>
          <p:nvPr>
            <p:ph type="body" idx="1"/>
          </p:nvPr>
        </p:nvSpPr>
        <p:spPr>
          <a:xfrm>
            <a:off x="1298700" y="2397350"/>
            <a:ext cx="3430800" cy="3586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3" name="Google Shape;53;p5"/>
          <p:cNvSpPr txBox="1"/>
          <p:nvPr/>
        </p:nvSpPr>
        <p:spPr>
          <a:xfrm>
            <a:off x="823800" y="6085725"/>
            <a:ext cx="4156200" cy="46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did Kheris’s sister Taylor tweet when Kheris was 10 years old?</a:t>
            </a:r>
            <a:endParaRPr>
              <a:latin typeface="Montserrat Medium"/>
              <a:ea typeface="Montserrat Medium"/>
              <a:cs typeface="Montserrat Medium"/>
              <a:sym typeface="Montserrat Medium"/>
            </a:endParaRPr>
          </a:p>
        </p:txBody>
      </p:sp>
      <p:sp>
        <p:nvSpPr>
          <p:cNvPr id="54" name="Google Shape;54;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5" name="Google Shape;55;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Taylor’s tweet went viral and got many positive responses.</a:t>
            </a:r>
            <a:endParaRPr sz="1900">
              <a:solidFill>
                <a:schemeClr val="dk1"/>
              </a:solidFill>
              <a:latin typeface="Coming Soon"/>
              <a:ea typeface="Coming Soon"/>
              <a:cs typeface="Coming Soon"/>
              <a:sym typeface="Coming Soo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5</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61" name="Google Shape;61;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“Kheris Fights Back”</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pic>
        <p:nvPicPr>
          <p:cNvPr id="62" name="Google Shape;62;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6"/>
          <p:cNvGraphicFramePr/>
          <p:nvPr/>
        </p:nvGraphicFramePr>
        <p:xfrm>
          <a:off x="773525" y="1437925"/>
          <a:ext cx="8511350" cy="5155630"/>
        </p:xfrm>
        <a:graphic>
          <a:graphicData uri="http://schemas.openxmlformats.org/drawingml/2006/table">
            <a:tbl>
              <a:tblPr>
                <a:noFill/>
                <a:tableStyleId>{A2842796-5C50-4730-9DF3-AED9108EEC19}</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6"/>
          <p:cNvSpPr txBox="1">
            <a:spLocks noGrp="1"/>
          </p:cNvSpPr>
          <p:nvPr>
            <p:ph type="body" idx="1"/>
          </p:nvPr>
        </p:nvSpPr>
        <p:spPr>
          <a:xfrm>
            <a:off x="5264700" y="2319025"/>
            <a:ext cx="3768000" cy="3641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5" name="Google Shape;65;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3.</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Kheris and her sister made 24 “Flexin’ in My Complexion” shirts and put them up for sale.</a:t>
            </a:r>
            <a:endParaRPr sz="1900">
              <a:latin typeface="Coming Soon"/>
              <a:ea typeface="Coming Soon"/>
              <a:cs typeface="Coming Soon"/>
              <a:sym typeface="Coming Soon"/>
            </a:endParaRPr>
          </a:p>
        </p:txBody>
      </p:sp>
      <p:sp>
        <p:nvSpPr>
          <p:cNvPr id="66" name="Google Shape;66;p6"/>
          <p:cNvSpPr txBox="1"/>
          <p:nvPr/>
        </p:nvSpPr>
        <p:spPr>
          <a:xfrm>
            <a:off x="5198575" y="6140425"/>
            <a:ext cx="4028100" cy="46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How quickly did people buy the shirts?</a:t>
            </a:r>
            <a:endParaRPr>
              <a:latin typeface="Montserrat Medium"/>
              <a:ea typeface="Montserrat Medium"/>
              <a:cs typeface="Montserrat Medium"/>
              <a:sym typeface="Montserrat Medium"/>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2">
    <p:bg>
      <p:bgPr>
        <a:solidFill>
          <a:srgbClr val="FF0000"/>
        </a:solidFill>
        <a:effectLst/>
      </p:bgPr>
    </p:bg>
    <p:spTree>
      <p:nvGrpSpPr>
        <p:cNvPr id="1" name="Shape 67"/>
        <p:cNvGrpSpPr/>
        <p:nvPr/>
      </p:nvGrpSpPr>
      <p:grpSpPr>
        <a:xfrm>
          <a:off x="0" y="0"/>
          <a:ext cx="0" cy="0"/>
          <a:chOff x="0" y="0"/>
          <a:chExt cx="0" cy="0"/>
        </a:xfrm>
      </p:grpSpPr>
      <p:sp>
        <p:nvSpPr>
          <p:cNvPr id="68" name="Google Shape;68;p7"/>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0" name="Google Shape;70;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71" name="Google Shape;71;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“Kheris Fights Back”</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pic>
        <p:nvPicPr>
          <p:cNvPr id="72" name="Google Shape;72;p7"/>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73" name="Google Shape;73;p7"/>
          <p:cNvGraphicFramePr/>
          <p:nvPr/>
        </p:nvGraphicFramePr>
        <p:xfrm>
          <a:off x="773525" y="1437925"/>
          <a:ext cx="8511350" cy="5155630"/>
        </p:xfrm>
        <a:graphic>
          <a:graphicData uri="http://schemas.openxmlformats.org/drawingml/2006/table">
            <a:tbl>
              <a:tblPr>
                <a:noFill/>
                <a:tableStyleId>{A2842796-5C50-4730-9DF3-AED9108EEC19}</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74" name="Google Shape;74;p7"/>
          <p:cNvSpPr txBox="1">
            <a:spLocks noGrp="1"/>
          </p:cNvSpPr>
          <p:nvPr>
            <p:ph type="body" idx="1"/>
          </p:nvPr>
        </p:nvSpPr>
        <p:spPr>
          <a:xfrm>
            <a:off x="1298700" y="2397350"/>
            <a:ext cx="3417900" cy="3416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5" name="Google Shape;75;p7"/>
          <p:cNvSpPr txBox="1"/>
          <p:nvPr/>
        </p:nvSpPr>
        <p:spPr>
          <a:xfrm>
            <a:off x="912025" y="5925900"/>
            <a:ext cx="3960900" cy="52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do people say in their messages to Kheris?</a:t>
            </a:r>
            <a:endParaRPr>
              <a:latin typeface="Montserrat Medium"/>
              <a:ea typeface="Montserrat Medium"/>
              <a:cs typeface="Montserrat Medium"/>
              <a:sym typeface="Montserrat Medium"/>
            </a:endParaRPr>
          </a:p>
        </p:txBody>
      </p:sp>
      <p:sp>
        <p:nvSpPr>
          <p:cNvPr id="76" name="Google Shape;76;p7"/>
          <p:cNvSpPr txBox="1"/>
          <p:nvPr/>
        </p:nvSpPr>
        <p:spPr>
          <a:xfrm>
            <a:off x="824775" y="2319025"/>
            <a:ext cx="4740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4.</a:t>
            </a:r>
            <a:endParaRPr sz="1900">
              <a:latin typeface="Coming Soon"/>
              <a:ea typeface="Coming Soon"/>
              <a:cs typeface="Coming Soon"/>
              <a:sym typeface="Coming Soon"/>
            </a:endParaRPr>
          </a:p>
        </p:txBody>
      </p:sp>
      <p:sp>
        <p:nvSpPr>
          <p:cNvPr id="77" name="Google Shape;77;p7"/>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Kheris feels good about helping others—and also about herself.</a:t>
            </a:r>
            <a:endParaRPr sz="1900">
              <a:solidFill>
                <a:schemeClr val="dk1"/>
              </a:solidFill>
              <a:latin typeface="Coming Soon"/>
              <a:ea typeface="Coming Soon"/>
              <a:cs typeface="Coming Soon"/>
              <a:sym typeface="Coming Soon"/>
            </a:endParaRPr>
          </a:p>
        </p:txBody>
      </p:sp>
      <p:sp>
        <p:nvSpPr>
          <p:cNvPr id="78" name="Google Shape;78;p7"/>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5 of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ction.scholastic.com/issues/2020-21/040121/kheris-fights-back.html" TargetMode="External"/><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7"/>
        <p:cNvGrpSpPr/>
        <p:nvPr/>
      </p:nvGrpSpPr>
      <p:grpSpPr>
        <a:xfrm>
          <a:off x="0" y="0"/>
          <a:ext cx="0" cy="0"/>
          <a:chOff x="0" y="0"/>
          <a:chExt cx="0" cy="0"/>
        </a:xfrm>
      </p:grpSpPr>
      <p:sp>
        <p:nvSpPr>
          <p:cNvPr id="88" name="Google Shape;88;p9"/>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9"/>
          <p:cNvPicPr preferRelativeResize="0"/>
          <p:nvPr/>
        </p:nvPicPr>
        <p:blipFill>
          <a:blip r:embed="rId3">
            <a:alphaModFix/>
          </a:blip>
          <a:stretch>
            <a:fillRect/>
          </a:stretch>
        </p:blipFill>
        <p:spPr>
          <a:xfrm>
            <a:off x="3929325" y="7150397"/>
            <a:ext cx="2199725" cy="271300"/>
          </a:xfrm>
          <a:prstGeom prst="rect">
            <a:avLst/>
          </a:prstGeom>
          <a:noFill/>
          <a:ln>
            <a:noFill/>
          </a:ln>
        </p:spPr>
      </p:pic>
      <p:sp>
        <p:nvSpPr>
          <p:cNvPr id="90" name="Google Shape;90;p9"/>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pic>
        <p:nvPicPr>
          <p:cNvPr id="91" name="Google Shape;91;p9"/>
          <p:cNvPicPr preferRelativeResize="0"/>
          <p:nvPr/>
        </p:nvPicPr>
        <p:blipFill>
          <a:blip r:embed="rId4">
            <a:alphaModFix/>
          </a:blip>
          <a:stretch>
            <a:fillRect/>
          </a:stretch>
        </p:blipFill>
        <p:spPr>
          <a:xfrm>
            <a:off x="7177300" y="1121775"/>
            <a:ext cx="2283375" cy="1530551"/>
          </a:xfrm>
          <a:prstGeom prst="rect">
            <a:avLst/>
          </a:prstGeom>
          <a:noFill/>
          <a:ln>
            <a:noFill/>
          </a:ln>
          <a:effectLst>
            <a:outerShdw blurRad="57150" dist="38100" dir="2160000" algn="bl" rotWithShape="0">
              <a:srgbClr val="000000">
                <a:alpha val="50000"/>
              </a:srgbClr>
            </a:outerShdw>
          </a:effectLst>
        </p:spPr>
      </p:pic>
      <p:sp>
        <p:nvSpPr>
          <p:cNvPr id="92" name="Google Shape;92;p9"/>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93" name="Google Shape;93;p9"/>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5</a:t>
            </a:r>
            <a:endParaRPr/>
          </a:p>
        </p:txBody>
      </p:sp>
      <p:sp>
        <p:nvSpPr>
          <p:cNvPr id="94" name="Google Shape;94;p9"/>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9"/>
          <p:cNvPicPr preferRelativeResize="0"/>
          <p:nvPr/>
        </p:nvPicPr>
        <p:blipFill>
          <a:blip r:embed="rId3">
            <a:alphaModFix/>
          </a:blip>
          <a:stretch>
            <a:fillRect/>
          </a:stretch>
        </p:blipFill>
        <p:spPr>
          <a:xfrm>
            <a:off x="3929325" y="7150397"/>
            <a:ext cx="2199725" cy="271300"/>
          </a:xfrm>
          <a:prstGeom prst="rect">
            <a:avLst/>
          </a:prstGeom>
          <a:noFill/>
          <a:ln>
            <a:noFill/>
          </a:ln>
        </p:spPr>
      </p:pic>
      <p:sp>
        <p:nvSpPr>
          <p:cNvPr id="96" name="Google Shape;96;p9"/>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97" name="Google Shape;97;p9"/>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“Kheris Fights Back”</a:t>
            </a:r>
            <a:endParaRPr sz="1200">
              <a:latin typeface="Montserrat"/>
              <a:ea typeface="Montserrat"/>
              <a:cs typeface="Montserrat"/>
              <a:sym typeface="Montserrat"/>
            </a:endParaRPr>
          </a:p>
          <a:p>
            <a:pPr marL="1828800" lvl="0" indent="457200" algn="ctr" rtl="0">
              <a:spcBef>
                <a:spcPts val="0"/>
              </a:spcBef>
              <a:spcAft>
                <a:spcPts val="0"/>
              </a:spcAft>
              <a:buNone/>
            </a:pPr>
            <a:r>
              <a:rPr lang="en" sz="1200">
                <a:latin typeface="Montserrat"/>
                <a:ea typeface="Montserrat"/>
                <a:cs typeface="Montserrat"/>
                <a:sym typeface="Montserrat"/>
              </a:rPr>
              <a:t>April 2021</a:t>
            </a:r>
            <a:endParaRPr sz="1200">
              <a:latin typeface="Montserrat"/>
              <a:ea typeface="Montserrat"/>
              <a:cs typeface="Montserrat"/>
              <a:sym typeface="Montserrat"/>
            </a:endParaRPr>
          </a:p>
        </p:txBody>
      </p:sp>
      <p:grpSp>
        <p:nvGrpSpPr>
          <p:cNvPr id="98" name="Google Shape;98;p9"/>
          <p:cNvGrpSpPr/>
          <p:nvPr/>
        </p:nvGrpSpPr>
        <p:grpSpPr>
          <a:xfrm>
            <a:off x="2446675" y="712650"/>
            <a:ext cx="4310700" cy="403200"/>
            <a:chOff x="2446675" y="712650"/>
            <a:chExt cx="4310700" cy="403200"/>
          </a:xfrm>
        </p:grpSpPr>
        <p:sp>
          <p:nvSpPr>
            <p:cNvPr id="99" name="Google Shape;99;p9"/>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100" name="Google Shape;100;p9"/>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sp>
        <p:nvSpPr>
          <p:cNvPr id="101" name="Google Shape;101;p9"/>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102" name="Google Shape;102;p9"/>
          <p:cNvSpPr txBox="1"/>
          <p:nvPr/>
        </p:nvSpPr>
        <p:spPr>
          <a:xfrm>
            <a:off x="1079150" y="2017850"/>
            <a:ext cx="45177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Kheris Fights Back.</a:t>
            </a:r>
            <a:r>
              <a:rPr lang="en" sz="1350">
                <a:latin typeface="Montserrat Medium"/>
                <a:ea typeface="Montserrat Medium"/>
                <a:cs typeface="Montserrat Medium"/>
                <a:sym typeface="Montserrat Medium"/>
              </a:rPr>
              <a:t>” </a:t>
            </a:r>
            <a:endParaRPr sz="1350">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103" name="Google Shape;103;p9"/>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104" name="Google Shape;104;p9"/>
          <p:cNvSpPr/>
          <p:nvPr/>
        </p:nvSpPr>
        <p:spPr>
          <a:xfrm>
            <a:off x="1023450" y="3562150"/>
            <a:ext cx="2415000" cy="24153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105" name="Google Shape;105;p9"/>
          <p:cNvSpPr txBox="1"/>
          <p:nvPr/>
        </p:nvSpPr>
        <p:spPr>
          <a:xfrm>
            <a:off x="1002150" y="3900025"/>
            <a:ext cx="2457600" cy="1785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700">
                <a:solidFill>
                  <a:srgbClr val="FFFFFF"/>
                </a:solidFill>
                <a:latin typeface="Montserrat Medium"/>
                <a:ea typeface="Montserrat Medium"/>
                <a:cs typeface="Montserrat Medium"/>
                <a:sym typeface="Montserrat Medium"/>
              </a:rPr>
              <a:t>A </a:t>
            </a:r>
            <a:r>
              <a:rPr lang="en" sz="1700">
                <a:solidFill>
                  <a:srgbClr val="FFFF00"/>
                </a:solidFill>
                <a:latin typeface="Montserrat Medium"/>
                <a:ea typeface="Montserrat Medium"/>
                <a:cs typeface="Montserrat Medium"/>
                <a:sym typeface="Montserrat Medium"/>
              </a:rPr>
              <a:t>cause</a:t>
            </a:r>
            <a:r>
              <a:rPr lang="en" sz="1700">
                <a:solidFill>
                  <a:srgbClr val="FFFFFF"/>
                </a:solidFill>
                <a:latin typeface="Montserrat Medium"/>
                <a:ea typeface="Montserrat Medium"/>
                <a:cs typeface="Montserrat Medium"/>
                <a:sym typeface="Montserrat Medium"/>
              </a:rPr>
              <a:t> </a:t>
            </a:r>
            <a:br>
              <a:rPr lang="en" sz="1700">
                <a:solidFill>
                  <a:srgbClr val="FFFFFF"/>
                </a:solidFill>
                <a:latin typeface="Montserrat Medium"/>
                <a:ea typeface="Montserrat Medium"/>
                <a:cs typeface="Montserrat Medium"/>
                <a:sym typeface="Montserrat Medium"/>
              </a:rPr>
            </a:br>
            <a:r>
              <a:rPr lang="en" sz="1700">
                <a:solidFill>
                  <a:srgbClr val="FFFFFF"/>
                </a:solidFill>
                <a:latin typeface="Montserrat Medium"/>
                <a:ea typeface="Montserrat Medium"/>
                <a:cs typeface="Montserrat Medium"/>
                <a:sym typeface="Montserrat Medium"/>
              </a:rPr>
              <a:t>is what makes </a:t>
            </a:r>
            <a:br>
              <a:rPr lang="en" sz="1700">
                <a:solidFill>
                  <a:srgbClr val="FFFFFF"/>
                </a:solidFill>
                <a:latin typeface="Montserrat Medium"/>
                <a:ea typeface="Montserrat Medium"/>
                <a:cs typeface="Montserrat Medium"/>
                <a:sym typeface="Montserrat Medium"/>
              </a:rPr>
            </a:br>
            <a:r>
              <a:rPr lang="en" sz="1700">
                <a:solidFill>
                  <a:srgbClr val="FFFFFF"/>
                </a:solidFill>
                <a:latin typeface="Montserrat Medium"/>
                <a:ea typeface="Montserrat Medium"/>
                <a:cs typeface="Montserrat Medium"/>
                <a:sym typeface="Montserrat Medium"/>
              </a:rPr>
              <a:t>something happen.</a:t>
            </a:r>
            <a:endParaRPr sz="17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700">
                <a:solidFill>
                  <a:srgbClr val="FFFFFF"/>
                </a:solidFill>
                <a:latin typeface="Montserrat Medium"/>
                <a:ea typeface="Montserrat Medium"/>
                <a:cs typeface="Montserrat Medium"/>
                <a:sym typeface="Montserrat Medium"/>
              </a:rPr>
              <a:t>An </a:t>
            </a:r>
            <a:r>
              <a:rPr lang="en" sz="1700">
                <a:solidFill>
                  <a:srgbClr val="FFFF00"/>
                </a:solidFill>
                <a:latin typeface="Montserrat Medium"/>
                <a:ea typeface="Montserrat Medium"/>
                <a:cs typeface="Montserrat Medium"/>
                <a:sym typeface="Montserrat Medium"/>
              </a:rPr>
              <a:t>effect</a:t>
            </a:r>
            <a:r>
              <a:rPr lang="en" sz="1700">
                <a:solidFill>
                  <a:srgbClr val="FFFFFF"/>
                </a:solidFill>
                <a:latin typeface="Montserrat Medium"/>
                <a:ea typeface="Montserrat Medium"/>
                <a:cs typeface="Montserrat Medium"/>
                <a:sym typeface="Montserrat Medium"/>
              </a:rPr>
              <a:t> is what happens as </a:t>
            </a:r>
            <a:br>
              <a:rPr lang="en" sz="1700">
                <a:solidFill>
                  <a:srgbClr val="FFFFFF"/>
                </a:solidFill>
                <a:latin typeface="Montserrat Medium"/>
                <a:ea typeface="Montserrat Medium"/>
                <a:cs typeface="Montserrat Medium"/>
                <a:sym typeface="Montserrat Medium"/>
              </a:rPr>
            </a:br>
            <a:r>
              <a:rPr lang="en" sz="1700">
                <a:solidFill>
                  <a:srgbClr val="FFFFFF"/>
                </a:solidFill>
                <a:latin typeface="Montserrat Medium"/>
                <a:ea typeface="Montserrat Medium"/>
                <a:cs typeface="Montserrat Medium"/>
                <a:sym typeface="Montserrat Medium"/>
              </a:rPr>
              <a:t>a result.</a:t>
            </a:r>
            <a:endParaRPr sz="17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endParaRPr sz="1500">
              <a:solidFill>
                <a:srgbClr val="FFFFFF"/>
              </a:solidFill>
              <a:latin typeface="Montserrat Medium"/>
              <a:ea typeface="Montserrat Medium"/>
              <a:cs typeface="Montserrat Medium"/>
              <a:sym typeface="Montserrat Medium"/>
            </a:endParaRPr>
          </a:p>
        </p:txBody>
      </p:sp>
      <p:sp>
        <p:nvSpPr>
          <p:cNvPr id="106" name="Google Shape;106;p9"/>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107" name="Google Shape;107;p9"/>
          <p:cNvPicPr preferRelativeResize="0"/>
          <p:nvPr/>
        </p:nvPicPr>
        <p:blipFill>
          <a:blip r:embed="rId5">
            <a:alphaModFix/>
          </a:blip>
          <a:stretch>
            <a:fillRect/>
          </a:stretch>
        </p:blipFill>
        <p:spPr>
          <a:xfrm>
            <a:off x="668050" y="661025"/>
            <a:ext cx="1524400" cy="403187"/>
          </a:xfrm>
          <a:prstGeom prst="rect">
            <a:avLst/>
          </a:prstGeom>
          <a:noFill/>
          <a:ln>
            <a:noFill/>
          </a:ln>
        </p:spPr>
      </p:pic>
      <p:pic>
        <p:nvPicPr>
          <p:cNvPr id="108" name="Google Shape;108;p9"/>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109" name="Google Shape;109;p9"/>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causes and effects. Understanding these causes and effects is an important part of understanding the story.</a:t>
            </a:r>
            <a:endParaRPr>
              <a:latin typeface="Montserrat Medium"/>
              <a:ea typeface="Montserrat Medium"/>
              <a:cs typeface="Montserrat Medium"/>
              <a:sym typeface="Montserrat Medium"/>
            </a:endParaRPr>
          </a:p>
        </p:txBody>
      </p:sp>
      <p:pic>
        <p:nvPicPr>
          <p:cNvPr id="110" name="Google Shape;110;p9"/>
          <p:cNvPicPr preferRelativeResize="0"/>
          <p:nvPr/>
        </p:nvPicPr>
        <p:blipFill rotWithShape="1">
          <a:blip r:embed="rId7">
            <a:alphaModFix/>
          </a:blip>
          <a:srcRect t="228" b="219"/>
          <a:stretch/>
        </p:blipFill>
        <p:spPr>
          <a:xfrm>
            <a:off x="7177300" y="1131375"/>
            <a:ext cx="2283375" cy="1522258"/>
          </a:xfrm>
          <a:prstGeom prst="rect">
            <a:avLst/>
          </a:prstGeom>
          <a:noFill/>
          <a:ln>
            <a:noFill/>
          </a:ln>
          <a:effectLst>
            <a:outerShdw blurRad="57150" dist="19050" dir="5400000" algn="bl" rotWithShape="0">
              <a:srgbClr val="000000">
                <a:alpha val="50000"/>
              </a:srgbClr>
            </a:outerShdw>
          </a:effectLst>
        </p:spPr>
      </p:pic>
      <p:sp>
        <p:nvSpPr>
          <p:cNvPr id="111" name="Google Shape;111;p9"/>
          <p:cNvSpPr txBox="1"/>
          <p:nvPr/>
        </p:nvSpPr>
        <p:spPr>
          <a:xfrm>
            <a:off x="4125000" y="4536250"/>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chemeClr val="dk1"/>
                </a:solidFill>
                <a:latin typeface="Montserrat Medium"/>
                <a:ea typeface="Montserrat Medium"/>
                <a:cs typeface="Montserrat Medium"/>
                <a:sym typeface="Montserrat Medium"/>
              </a:rPr>
              <a:t> We’ve included hints at the bottom of each slide! Think about them before you enter your answer.</a:t>
            </a:r>
            <a:endParaRPr>
              <a:solidFill>
                <a:schemeClr val="dk1"/>
              </a:solidFill>
              <a:latin typeface="Montserrat Medium"/>
              <a:ea typeface="Montserrat Medium"/>
              <a:cs typeface="Montserrat Medium"/>
              <a:sym typeface="Montserrat Medium"/>
            </a:endParaRPr>
          </a:p>
        </p:txBody>
      </p:sp>
      <p:sp>
        <p:nvSpPr>
          <p:cNvPr id="112" name="Google Shape;112;p9"/>
          <p:cNvSpPr/>
          <p:nvPr/>
        </p:nvSpPr>
        <p:spPr>
          <a:xfrm>
            <a:off x="4167175" y="4536250"/>
            <a:ext cx="869700" cy="869700"/>
          </a:xfrm>
          <a:prstGeom prst="star5">
            <a:avLst>
              <a:gd name="adj" fmla="val 19098"/>
              <a:gd name="hf" fmla="val 105146"/>
              <a:gd name="vf" fmla="val 110557"/>
            </a:avLst>
          </a:prstGeom>
          <a:solidFill>
            <a:schemeClr val="lt2"/>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a:hlinkClick r:id="rId8"/>
          </p:cNvPr>
          <p:cNvSpPr txBox="1"/>
          <p:nvPr/>
        </p:nvSpPr>
        <p:spPr>
          <a:xfrm>
            <a:off x="2446675" y="1869100"/>
            <a:ext cx="195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18" name="Google Shape;118;p10"/>
          <p:cNvGraphicFramePr/>
          <p:nvPr/>
        </p:nvGraphicFramePr>
        <p:xfrm>
          <a:off x="773525" y="1437925"/>
          <a:ext cx="3000000" cy="3000000"/>
        </p:xfrm>
        <a:graphic>
          <a:graphicData uri="http://schemas.openxmlformats.org/drawingml/2006/table">
            <a:tbl>
              <a:tblPr>
                <a:noFill/>
                <a:tableStyleId>{A2842796-5C50-4730-9DF3-AED9108EEC19}</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19" name="Google Shape;119;p10"/>
          <p:cNvSpPr txBox="1">
            <a:spLocks noGrp="1"/>
          </p:cNvSpPr>
          <p:nvPr>
            <p:ph type="body" idx="1"/>
          </p:nvPr>
        </p:nvSpPr>
        <p:spPr>
          <a:xfrm>
            <a:off x="5264700" y="2319025"/>
            <a:ext cx="3768000" cy="38121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20" name="Google Shape;120;p10"/>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a:spLocks noGrp="1"/>
          </p:cNvSpPr>
          <p:nvPr>
            <p:ph type="body" idx="1"/>
          </p:nvPr>
        </p:nvSpPr>
        <p:spPr>
          <a:xfrm>
            <a:off x="1298700" y="2397350"/>
            <a:ext cx="3430800" cy="3586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26" name="Google Shape;126;p11"/>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2"/>
          <p:cNvSpPr txBox="1">
            <a:spLocks noGrp="1"/>
          </p:cNvSpPr>
          <p:nvPr>
            <p:ph type="body" idx="1"/>
          </p:nvPr>
        </p:nvSpPr>
        <p:spPr>
          <a:xfrm>
            <a:off x="5264700" y="2319025"/>
            <a:ext cx="3768000" cy="3641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32" name="Google Shape;132;p12"/>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3"/>
          <p:cNvSpPr txBox="1">
            <a:spLocks noGrp="1"/>
          </p:cNvSpPr>
          <p:nvPr>
            <p:ph type="body" idx="1"/>
          </p:nvPr>
        </p:nvSpPr>
        <p:spPr>
          <a:xfrm>
            <a:off x="1298700" y="2397350"/>
            <a:ext cx="3417900" cy="3416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38" name="Google Shape;138;p13"/>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5 of 5</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Words>
  <Application>Microsoft Macintosh PowerPoint</Application>
  <PresentationFormat>Custom</PresentationFormat>
  <Paragraphs>24</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Montserrat Medium</vt:lpstr>
      <vt:lpstr>Montserrat ExtraBold</vt:lpstr>
      <vt:lpstr>Lato</vt:lpstr>
      <vt:lpstr>Caveat</vt:lpstr>
      <vt:lpstr>Oswald Regular</vt:lpstr>
      <vt:lpstr>Coming Soon</vt:lpstr>
      <vt:lpstr>Montserrat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2021-03-03T23:25:39Z</dcterms:modified>
</cp:coreProperties>
</file>