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1"/>
    <p:restoredTop sz="94658"/>
  </p:normalViewPr>
  <p:slideViewPr>
    <p:cSldViewPr snapToGrid="0">
      <p:cViewPr varScale="1">
        <p:scale>
          <a:sx n="113" d="100"/>
          <a:sy n="113" d="100"/>
        </p:scale>
        <p:origin x="1824" y="18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205396751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2053967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63c1337f59_0_3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63c1337f5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63c1337f59_0_4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63c1337f5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205396751_0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20539675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00FF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“Return of the Ghost Cat”</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November 2025</a:t>
            </a:r>
            <a:endParaRPr sz="1200">
              <a:latin typeface="Montserrat"/>
              <a:ea typeface="Montserrat"/>
              <a:cs typeface="Montserrat"/>
              <a:sym typeface="Montserrat"/>
            </a:endParaRPr>
          </a:p>
        </p:txBody>
      </p:sp>
      <p:sp>
        <p:nvSpPr>
          <p:cNvPr id="18" name="Google Shape;18;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19" name="Google Shape;19;p3"/>
          <p:cNvSpPr txBox="1"/>
          <p:nvPr/>
        </p:nvSpPr>
        <p:spPr>
          <a:xfrm>
            <a:off x="1070300" y="1283791"/>
            <a:ext cx="5964224" cy="116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dirty="0">
                <a:solidFill>
                  <a:srgbClr val="C302B0"/>
                </a:solidFill>
                <a:latin typeface="Montserrat ExtraBold"/>
                <a:ea typeface="Montserrat ExtraBold"/>
                <a:cs typeface="Montserrat ExtraBold"/>
                <a:sym typeface="Montserrat ExtraBold"/>
              </a:rPr>
              <a:t>Finding Text Evidence</a:t>
            </a:r>
            <a:endParaRPr sz="3800" i="1" dirty="0">
              <a:solidFill>
                <a:srgbClr val="C302B0"/>
              </a:solidFill>
              <a:latin typeface="Montserrat ExtraBold"/>
              <a:ea typeface="Montserrat ExtraBold"/>
              <a:cs typeface="Montserrat ExtraBold"/>
              <a:sym typeface="Montserrat ExtraBold"/>
            </a:endParaRPr>
          </a:p>
        </p:txBody>
      </p:sp>
      <p:sp>
        <p:nvSpPr>
          <p:cNvPr id="20" name="Google Shape;20;p3"/>
          <p:cNvSpPr txBox="1"/>
          <p:nvPr/>
        </p:nvSpPr>
        <p:spPr>
          <a:xfrm>
            <a:off x="4517700" y="29135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1" name="Google Shape;21;p3"/>
          <p:cNvSpPr txBox="1"/>
          <p:nvPr/>
        </p:nvSpPr>
        <p:spPr>
          <a:xfrm>
            <a:off x="4202675" y="3482500"/>
            <a:ext cx="4964700" cy="1556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Use text evidence—or details from the article—to answer the questions on the following slides.  (We’ve already done the first one for you!)</a:t>
            </a:r>
            <a:br>
              <a:rPr lang="en">
                <a:latin typeface="Montserrat Medium"/>
                <a:ea typeface="Montserrat Medium"/>
                <a:cs typeface="Montserrat Medium"/>
                <a:sym typeface="Montserrat Medium"/>
              </a:rPr>
            </a:br>
            <a:endParaRPr>
              <a:latin typeface="Montserrat Medium"/>
              <a:ea typeface="Montserrat Medium"/>
              <a:cs typeface="Montserrat Medium"/>
              <a:sym typeface="Montserrat Medium"/>
            </a:endParaRPr>
          </a:p>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When you’ve finished, review your answers. They’ll be the evidence you need to respond to the </a:t>
            </a:r>
            <a:r>
              <a:rPr lang="en" b="1">
                <a:latin typeface="Montserrat"/>
                <a:ea typeface="Montserrat"/>
                <a:cs typeface="Montserrat"/>
                <a:sym typeface="Montserrat"/>
              </a:rPr>
              <a:t>Think About It </a:t>
            </a:r>
            <a:r>
              <a:rPr lang="en">
                <a:latin typeface="Montserrat Medium"/>
                <a:ea typeface="Montserrat Medium"/>
                <a:cs typeface="Montserrat Medium"/>
                <a:sym typeface="Montserrat Medium"/>
              </a:rPr>
              <a:t>question on the final slide.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2" name="Google Shape;22;p3"/>
          <p:cNvSpPr/>
          <p:nvPr/>
        </p:nvSpPr>
        <p:spPr>
          <a:xfrm>
            <a:off x="912000" y="3733800"/>
            <a:ext cx="2784900" cy="2685900"/>
          </a:xfrm>
          <a:prstGeom prst="ellipse">
            <a:avLst/>
          </a:prstGeom>
          <a:solidFill>
            <a:srgbClr val="C302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C302B0"/>
              </a:solidFill>
            </a:endParaRPr>
          </a:p>
        </p:txBody>
      </p:sp>
      <p:sp>
        <p:nvSpPr>
          <p:cNvPr id="23" name="Google Shape;23;p3"/>
          <p:cNvSpPr txBox="1"/>
          <p:nvPr/>
        </p:nvSpPr>
        <p:spPr>
          <a:xfrm>
            <a:off x="1029875" y="3863500"/>
            <a:ext cx="25113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00"/>
                </a:solidFill>
                <a:latin typeface="Montserrat Medium"/>
                <a:ea typeface="Montserrat Medium"/>
                <a:cs typeface="Montserrat Medium"/>
                <a:sym typeface="Montserrat Medium"/>
              </a:rPr>
              <a:t>Text Evidence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means details in a  story that support an answer or show that it is true.</a:t>
            </a:r>
            <a:endParaRPr sz="1600">
              <a:latin typeface="Montserrat Medium"/>
              <a:ea typeface="Montserrat Medium"/>
              <a:cs typeface="Montserrat Medium"/>
              <a:sym typeface="Montserrat Medium"/>
            </a:endParaRPr>
          </a:p>
        </p:txBody>
      </p:sp>
      <p:sp>
        <p:nvSpPr>
          <p:cNvPr id="24" name="Google Shape;24;p3"/>
          <p:cNvSpPr txBox="1"/>
          <p:nvPr/>
        </p:nvSpPr>
        <p:spPr>
          <a:xfrm>
            <a:off x="1070300" y="29135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5" name="Google Shape;25;p3"/>
          <p:cNvPicPr preferRelativeResize="0"/>
          <p:nvPr/>
        </p:nvPicPr>
        <p:blipFill>
          <a:blip r:embed="rId3">
            <a:alphaModFix/>
          </a:blip>
          <a:stretch>
            <a:fillRect/>
          </a:stretch>
        </p:blipFill>
        <p:spPr>
          <a:xfrm rot="4109499">
            <a:off x="2935310" y="3246751"/>
            <a:ext cx="1082656" cy="641698"/>
          </a:xfrm>
          <a:prstGeom prst="rect">
            <a:avLst/>
          </a:prstGeom>
          <a:noFill/>
          <a:ln>
            <a:noFill/>
          </a:ln>
        </p:spPr>
      </p:pic>
      <p:sp>
        <p:nvSpPr>
          <p:cNvPr id="26" name="Google Shape;26;p3"/>
          <p:cNvSpPr txBox="1"/>
          <p:nvPr/>
        </p:nvSpPr>
        <p:spPr>
          <a:xfrm>
            <a:off x="1079150" y="2017849"/>
            <a:ext cx="5929800" cy="46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Return of the Ghost Cat</a:t>
            </a:r>
            <a:r>
              <a:rPr lang="en" sz="1350">
                <a:latin typeface="Montserrat Medium"/>
                <a:ea typeface="Montserrat Medium"/>
                <a:cs typeface="Montserrat Medium"/>
                <a:sym typeface="Montserrat Medium"/>
              </a:rPr>
              <a:t>.” Now it’s time to try an activity that will help you better understand the article. </a:t>
            </a:r>
            <a:endParaRPr sz="1350">
              <a:latin typeface="Montserrat Medium"/>
              <a:ea typeface="Montserrat Medium"/>
              <a:cs typeface="Montserrat Medium"/>
              <a:sym typeface="Montserrat Medium"/>
            </a:endParaRPr>
          </a:p>
        </p:txBody>
      </p:sp>
      <p:sp>
        <p:nvSpPr>
          <p:cNvPr id="27" name="Google Shape;27;p3"/>
          <p:cNvSpPr txBox="1">
            <a:spLocks noGrp="1"/>
          </p:cNvSpPr>
          <p:nvPr>
            <p:ph type="body" idx="1"/>
          </p:nvPr>
        </p:nvSpPr>
        <p:spPr>
          <a:xfrm>
            <a:off x="3207500" y="712650"/>
            <a:ext cx="2546400" cy="403200"/>
          </a:xfrm>
          <a:prstGeom prst="rect">
            <a:avLst/>
          </a:prstGeom>
          <a:solidFill>
            <a:srgbClr val="FFF2CC"/>
          </a:solidFill>
          <a:ln w="9525" cap="flat" cmpd="sng">
            <a:solidFill>
              <a:srgbClr val="EEEEEE"/>
            </a:solidFill>
            <a:prstDash val="solid"/>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28" name="Google Shape;28;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29" name="Google Shape;29;p3" title="ACT-110125-SE-NF.jpg"/>
          <p:cNvPicPr preferRelativeResize="0"/>
          <p:nvPr/>
        </p:nvPicPr>
        <p:blipFill rotWithShape="1">
          <a:blip r:embed="rId5">
            <a:alphaModFix/>
          </a:blip>
          <a:srcRect l="219" r="228"/>
          <a:stretch/>
        </p:blipFill>
        <p:spPr>
          <a:xfrm>
            <a:off x="7177300" y="1121775"/>
            <a:ext cx="2283374" cy="1587649"/>
          </a:xfrm>
          <a:prstGeom prst="rect">
            <a:avLst/>
          </a:prstGeom>
          <a:noFill/>
          <a:ln>
            <a:noFill/>
          </a:ln>
          <a:effectLst>
            <a:outerShdw blurRad="57150" dist="19050" dir="5400000" algn="bl" rotWithShape="0">
              <a:srgbClr val="000000">
                <a:alpha val="50000"/>
              </a:srgbClr>
            </a:outerShdw>
          </a:effectLst>
        </p:spPr>
      </p:pic>
      <p:sp>
        <p:nvSpPr>
          <p:cNvPr id="30" name="Google Shape;30;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00FF00"/>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3" name="Google Shape;33;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5" name="Google Shape;35;p4"/>
          <p:cNvSpPr txBox="1"/>
          <p:nvPr/>
        </p:nvSpPr>
        <p:spPr>
          <a:xfrm>
            <a:off x="5926725" y="660975"/>
            <a:ext cx="35340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“Return of the Ghost Cat”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6" name="Google Shape;36;p4"/>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37" name="Google Shape;37;p4"/>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38" name="Google Shape;38;p4"/>
          <p:cNvCxnSpPr/>
          <p:nvPr/>
        </p:nvCxnSpPr>
        <p:spPr>
          <a:xfrm>
            <a:off x="1186050" y="3561588"/>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39" name="Google Shape;39;p4"/>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40" name="Google Shape;40;p4"/>
          <p:cNvSpPr txBox="1"/>
          <p:nvPr/>
        </p:nvSpPr>
        <p:spPr>
          <a:xfrm>
            <a:off x="3874375" y="2271575"/>
            <a:ext cx="5033700" cy="1168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a:latin typeface="Coming Soon"/>
                <a:ea typeface="Coming Soon"/>
                <a:cs typeface="Coming Soon"/>
                <a:sym typeface="Coming Soon"/>
              </a:rPr>
              <a:t>After Florida leaders started awarding money for every panther killed, the number of panthers dropped sharply.</a:t>
            </a:r>
            <a:endParaRPr sz="1700">
              <a:latin typeface="Coming Soon"/>
              <a:ea typeface="Coming Soon"/>
              <a:cs typeface="Coming Soon"/>
              <a:sym typeface="Coming Soon"/>
            </a:endParaRPr>
          </a:p>
        </p:txBody>
      </p:sp>
      <p:sp>
        <p:nvSpPr>
          <p:cNvPr id="41" name="Google Shape;41;p4"/>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“The Ghost Cat.”</a:t>
            </a:r>
            <a:endParaRPr sz="1250">
              <a:latin typeface="Montserrat Medium"/>
              <a:ea typeface="Montserrat Medium"/>
              <a:cs typeface="Montserrat Medium"/>
              <a:sym typeface="Montserrat Medium"/>
            </a:endParaRPr>
          </a:p>
        </p:txBody>
      </p:sp>
      <p:sp>
        <p:nvSpPr>
          <p:cNvPr id="42" name="Google Shape;42;p4"/>
          <p:cNvSpPr txBox="1">
            <a:spLocks noGrp="1"/>
          </p:cNvSpPr>
          <p:nvPr>
            <p:ph type="body" idx="1"/>
          </p:nvPr>
        </p:nvSpPr>
        <p:spPr>
          <a:xfrm>
            <a:off x="3929325" y="4200876"/>
            <a:ext cx="4935600" cy="23511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43" name="Google Shape;43;p4"/>
          <p:cNvSpPr txBox="1"/>
          <p:nvPr/>
        </p:nvSpPr>
        <p:spPr>
          <a:xfrm>
            <a:off x="1228025" y="2021275"/>
            <a:ext cx="2403900" cy="128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1.</a:t>
            </a:r>
            <a:r>
              <a:rPr lang="en">
                <a:latin typeface="Montserrat Medium"/>
                <a:ea typeface="Montserrat Medium"/>
                <a:cs typeface="Montserrat Medium"/>
                <a:sym typeface="Montserrat Medium"/>
              </a:rPr>
              <a:t> What happened to the number of Florida panthers after state leaders started awarding money for each panther killed?</a:t>
            </a:r>
            <a:endParaRPr>
              <a:latin typeface="Montserrat Medium"/>
              <a:ea typeface="Montserrat Medium"/>
              <a:cs typeface="Montserrat Medium"/>
              <a:sym typeface="Montserrat Medium"/>
            </a:endParaRPr>
          </a:p>
        </p:txBody>
      </p:sp>
      <p:sp>
        <p:nvSpPr>
          <p:cNvPr id="44" name="Google Shape;44;p4"/>
          <p:cNvSpPr txBox="1"/>
          <p:nvPr/>
        </p:nvSpPr>
        <p:spPr>
          <a:xfrm>
            <a:off x="1226775" y="3820663"/>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2.</a:t>
            </a:r>
            <a:r>
              <a:rPr lang="en">
                <a:latin typeface="Montserrat Medium"/>
                <a:ea typeface="Montserrat Medium"/>
                <a:cs typeface="Montserrat Medium"/>
                <a:sym typeface="Montserrat Medium"/>
              </a:rPr>
              <a:t> What happened to the number of Florida panthers after their habitat shrank in the mid-1900s?</a:t>
            </a:r>
            <a:endParaRPr>
              <a:latin typeface="Montserrat Medium"/>
              <a:ea typeface="Montserrat Medium"/>
              <a:cs typeface="Montserrat Medium"/>
              <a:sym typeface="Montserrat Medium"/>
            </a:endParaRPr>
          </a:p>
        </p:txBody>
      </p:sp>
      <p:pic>
        <p:nvPicPr>
          <p:cNvPr id="45" name="Google Shape;45;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6" name="Google Shape;46;p4"/>
          <p:cNvSpPr txBox="1"/>
          <p:nvPr/>
        </p:nvSpPr>
        <p:spPr>
          <a:xfrm>
            <a:off x="3850350" y="371848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“Building Up.”</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250" b="1">
              <a:latin typeface="Montserrat"/>
              <a:ea typeface="Montserrat"/>
              <a:cs typeface="Montserrat"/>
              <a:sym typeface="Montserrat"/>
            </a:endParaRPr>
          </a:p>
        </p:txBody>
      </p:sp>
      <p:sp>
        <p:nvSpPr>
          <p:cNvPr id="47" name="Google Shape;47;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1">
    <p:bg>
      <p:bgPr>
        <a:solidFill>
          <a:srgbClr val="00FF00"/>
        </a:solidFill>
        <a:effectLst/>
      </p:bgPr>
    </p:bg>
    <p:spTree>
      <p:nvGrpSpPr>
        <p:cNvPr id="1" name="Shape 48"/>
        <p:cNvGrpSpPr/>
        <p:nvPr/>
      </p:nvGrpSpPr>
      <p:grpSpPr>
        <a:xfrm>
          <a:off x="0" y="0"/>
          <a:ext cx="0" cy="0"/>
          <a:chOff x="0" y="0"/>
          <a:chExt cx="0" cy="0"/>
        </a:xfrm>
      </p:grpSpPr>
      <p:sp>
        <p:nvSpPr>
          <p:cNvPr id="49" name="Google Shape;49;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3 of 4</a:t>
            </a:r>
            <a:endParaRPr/>
          </a:p>
        </p:txBody>
      </p:sp>
      <p:sp>
        <p:nvSpPr>
          <p:cNvPr id="50" name="Google Shape;50;p5"/>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2" name="Google Shape;52;p5"/>
          <p:cNvSpPr txBox="1"/>
          <p:nvPr/>
        </p:nvSpPr>
        <p:spPr>
          <a:xfrm>
            <a:off x="5926725" y="660975"/>
            <a:ext cx="35340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“Return of the Ghost Cat”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53" name="Google Shape;53;p5"/>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54" name="Google Shape;54;p5"/>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55" name="Google Shape;55;p5"/>
          <p:cNvCxnSpPr/>
          <p:nvPr/>
        </p:nvCxnSpPr>
        <p:spPr>
          <a:xfrm>
            <a:off x="1186050" y="3868938"/>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56" name="Google Shape;56;p5"/>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57" name="Google Shape;57;p5"/>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“Protecting Animals.”</a:t>
            </a:r>
            <a:endParaRPr sz="1250" b="1">
              <a:latin typeface="Montserrat"/>
              <a:ea typeface="Montserrat"/>
              <a:cs typeface="Montserrat"/>
              <a:sym typeface="Montserrat"/>
            </a:endParaRPr>
          </a:p>
        </p:txBody>
      </p:sp>
      <p:sp>
        <p:nvSpPr>
          <p:cNvPr id="58" name="Google Shape;58;p5"/>
          <p:cNvSpPr txBox="1">
            <a:spLocks noGrp="1"/>
          </p:cNvSpPr>
          <p:nvPr>
            <p:ph type="body" idx="1"/>
          </p:nvPr>
        </p:nvSpPr>
        <p:spPr>
          <a:xfrm>
            <a:off x="3929325" y="4457700"/>
            <a:ext cx="4935600" cy="1897800"/>
          </a:xfrm>
          <a:prstGeom prst="rect">
            <a:avLst/>
          </a:prstGeom>
          <a:solidFill>
            <a:srgbClr val="FFF2CC"/>
          </a:solidFill>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59" name="Google Shape;59;p5"/>
          <p:cNvSpPr txBox="1"/>
          <p:nvPr/>
        </p:nvSpPr>
        <p:spPr>
          <a:xfrm>
            <a:off x="1228025" y="2021275"/>
            <a:ext cx="2403900" cy="128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Clr>
                <a:schemeClr val="dk1"/>
              </a:buClr>
              <a:buSzPts val="1100"/>
              <a:buFont typeface="Arial"/>
              <a:buNone/>
            </a:pPr>
            <a:r>
              <a:rPr lang="en">
                <a:solidFill>
                  <a:srgbClr val="C302B0"/>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What happened to the number of Florida panthers after scientists tried to find new ways to help them breed in the 1990s?</a:t>
            </a:r>
            <a:endParaRPr>
              <a:latin typeface="Montserrat Medium"/>
              <a:ea typeface="Montserrat Medium"/>
              <a:cs typeface="Montserrat Medium"/>
              <a:sym typeface="Montserrat Medium"/>
            </a:endParaRPr>
          </a:p>
        </p:txBody>
      </p:sp>
      <p:sp>
        <p:nvSpPr>
          <p:cNvPr id="60" name="Google Shape;60;p5"/>
          <p:cNvSpPr txBox="1"/>
          <p:nvPr/>
        </p:nvSpPr>
        <p:spPr>
          <a:xfrm>
            <a:off x="1226775" y="3974201"/>
            <a:ext cx="2403900" cy="1160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4.</a:t>
            </a:r>
            <a:r>
              <a:rPr lang="en">
                <a:latin typeface="Montserrat Medium"/>
                <a:ea typeface="Montserrat Medium"/>
                <a:cs typeface="Montserrat Medium"/>
                <a:sym typeface="Montserrat Medium"/>
              </a:rPr>
              <a:t> How old is Broketail? How long would she have likely lived without wildlife crossings?</a:t>
            </a:r>
            <a:endParaRPr>
              <a:latin typeface="Montserrat Medium"/>
              <a:ea typeface="Montserrat Medium"/>
              <a:cs typeface="Montserrat Medium"/>
              <a:sym typeface="Montserrat Medium"/>
            </a:endParaRPr>
          </a:p>
        </p:txBody>
      </p:sp>
      <p:pic>
        <p:nvPicPr>
          <p:cNvPr id="61" name="Google Shape;61;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2" name="Google Shape;62;p5"/>
          <p:cNvSpPr txBox="1"/>
          <p:nvPr/>
        </p:nvSpPr>
        <p:spPr>
          <a:xfrm>
            <a:off x="3880275" y="3974203"/>
            <a:ext cx="5033700" cy="403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“New Hope.”</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250" b="1">
              <a:latin typeface="Montserrat"/>
              <a:ea typeface="Montserrat"/>
              <a:cs typeface="Montserrat"/>
              <a:sym typeface="Montserrat"/>
            </a:endParaRPr>
          </a:p>
        </p:txBody>
      </p:sp>
      <p:sp>
        <p:nvSpPr>
          <p:cNvPr id="63" name="Google Shape;63;p5"/>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64" name="Google Shape;64;p5"/>
          <p:cNvSpPr txBox="1">
            <a:spLocks noGrp="1"/>
          </p:cNvSpPr>
          <p:nvPr>
            <p:ph type="body" idx="2"/>
          </p:nvPr>
        </p:nvSpPr>
        <p:spPr>
          <a:xfrm>
            <a:off x="3928075" y="2363271"/>
            <a:ext cx="4935600" cy="1342800"/>
          </a:xfrm>
          <a:prstGeom prst="rect">
            <a:avLst/>
          </a:prstGeom>
          <a:solidFill>
            <a:srgbClr val="FFF2CC"/>
          </a:solidFill>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E46962"/>
          </p15:clr>
        </p15:guide>
        <p15:guide id="2" pos="5583">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00FF00"/>
        </a:solidFill>
        <a:effectLst/>
      </p:bgPr>
    </p:bg>
    <p:spTree>
      <p:nvGrpSpPr>
        <p:cNvPr id="1" name="Shape 65"/>
        <p:cNvGrpSpPr/>
        <p:nvPr/>
      </p:nvGrpSpPr>
      <p:grpSpPr>
        <a:xfrm>
          <a:off x="0" y="0"/>
          <a:ext cx="0" cy="0"/>
          <a:chOff x="0" y="0"/>
          <a:chExt cx="0" cy="0"/>
        </a:xfrm>
      </p:grpSpPr>
      <p:sp>
        <p:nvSpPr>
          <p:cNvPr id="66" name="Google Shape;66;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67" name="Google Shape;67;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9" name="Google Shape;69;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“Return of the Ghost Cat”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70" name="Google Shape;70;p6"/>
          <p:cNvSpPr txBox="1"/>
          <p:nvPr/>
        </p:nvSpPr>
        <p:spPr>
          <a:xfrm>
            <a:off x="1174325" y="2021125"/>
            <a:ext cx="7690500" cy="389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ctr" rtl="0">
              <a:spcBef>
                <a:spcPts val="0"/>
              </a:spcBef>
              <a:spcAft>
                <a:spcPts val="0"/>
              </a:spcAft>
              <a:buNone/>
            </a:pPr>
            <a:r>
              <a:rPr lang="en">
                <a:latin typeface="Montserrat Medium"/>
                <a:ea typeface="Montserrat Medium"/>
                <a:cs typeface="Montserrat Medium"/>
                <a:sym typeface="Montserrat Medium"/>
              </a:rPr>
              <a:t>What do your answers tell you about the effect humans can have on animals?</a:t>
            </a:r>
            <a:endParaRPr>
              <a:latin typeface="Montserrat Medium"/>
              <a:ea typeface="Montserrat Medium"/>
              <a:cs typeface="Montserrat Medium"/>
              <a:sym typeface="Montserrat Medium"/>
            </a:endParaRPr>
          </a:p>
        </p:txBody>
      </p:sp>
      <p:sp>
        <p:nvSpPr>
          <p:cNvPr id="71" name="Google Shape;71;p6"/>
          <p:cNvSpPr txBox="1"/>
          <p:nvPr/>
        </p:nvSpPr>
        <p:spPr>
          <a:xfrm>
            <a:off x="1174325" y="1495075"/>
            <a:ext cx="76905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Think About It!</a:t>
            </a:r>
            <a:endParaRPr sz="1900">
              <a:solidFill>
                <a:srgbClr val="FFFFFF"/>
              </a:solidFill>
              <a:latin typeface="Montserrat ExtraBold"/>
              <a:ea typeface="Montserrat ExtraBold"/>
              <a:cs typeface="Montserrat ExtraBold"/>
              <a:sym typeface="Montserrat ExtraBold"/>
            </a:endParaRPr>
          </a:p>
        </p:txBody>
      </p:sp>
      <p:sp>
        <p:nvSpPr>
          <p:cNvPr id="72" name="Google Shape;72;p6"/>
          <p:cNvSpPr txBox="1">
            <a:spLocks noGrp="1"/>
          </p:cNvSpPr>
          <p:nvPr>
            <p:ph type="body" idx="1"/>
          </p:nvPr>
        </p:nvSpPr>
        <p:spPr>
          <a:xfrm>
            <a:off x="1183950" y="2631100"/>
            <a:ext cx="7690500" cy="3920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73" name="Google Shape;73;p6"/>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74" name="Google Shape;74;p6"/>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5-26/110125/return-of-the-ghost-cat.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
        <p:nvSpPr>
          <p:cNvPr id="85" name="Google Shape;85;p8">
            <a:hlinkClick r:id="rId3"/>
          </p:cNvPr>
          <p:cNvSpPr txBox="1"/>
          <p:nvPr/>
        </p:nvSpPr>
        <p:spPr>
          <a:xfrm>
            <a:off x="2528550" y="1909025"/>
            <a:ext cx="226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6" name="Google Shape;86;p8"/>
          <p:cNvSpPr txBox="1">
            <a:spLocks noGrp="1"/>
          </p:cNvSpPr>
          <p:nvPr>
            <p:ph type="body" idx="1"/>
          </p:nvPr>
        </p:nvSpPr>
        <p:spPr>
          <a:xfrm>
            <a:off x="3207500" y="712650"/>
            <a:ext cx="2546400" cy="4032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body" idx="1"/>
          </p:nvPr>
        </p:nvSpPr>
        <p:spPr>
          <a:xfrm>
            <a:off x="3929325" y="4061050"/>
            <a:ext cx="4935600" cy="24909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2" name="Google Shape;92;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3929325" y="4457700"/>
            <a:ext cx="4935600" cy="2047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8" name="Google Shape;98;p10"/>
          <p:cNvSpPr txBox="1">
            <a:spLocks noGrp="1"/>
          </p:cNvSpPr>
          <p:nvPr>
            <p:ph type="body" idx="2"/>
          </p:nvPr>
        </p:nvSpPr>
        <p:spPr>
          <a:xfrm>
            <a:off x="3928075" y="2363271"/>
            <a:ext cx="4935600" cy="1342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9" name="Google Shape;99;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body" idx="1"/>
          </p:nvPr>
        </p:nvSpPr>
        <p:spPr>
          <a:xfrm>
            <a:off x="1183950" y="2570150"/>
            <a:ext cx="7690500" cy="3936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5" name="Google Shape;105;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Montserrat Medium</vt:lpstr>
      <vt:lpstr>Montserrat ExtraBold</vt:lpstr>
      <vt:lpstr>Coming Soon</vt:lpstr>
      <vt:lpstr>Montserrat</vt:lpstr>
      <vt:lpstr>Oswald Light</vt:lpstr>
      <vt:lpstr>Caveat</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2025-09-29T18:45:30Z</dcterms:modified>
</cp:coreProperties>
</file>