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Lato" panose="020F0502020204030203"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
      <p:font typeface="Montserrat Medium" panose="020F0502020204030204" pitchFamily="34" charset="0"/>
      <p:regular r:id="rId21"/>
      <p:bold r:id="rId22"/>
      <p:italic r:id="rId23"/>
      <p:boldItalic r:id="rId24"/>
    </p:embeddedFont>
    <p:embeddedFont>
      <p:font typeface="Oswald Light" panose="020F030202020403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E6DF83-84D3-450F-AFC2-8B6D3F4E5DFC}">
  <a:tblStyle styleId="{2CE6DF83-84D3-450F-AFC2-8B6D3F4E5D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64d3e43e0_2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64d3e43e0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664d3e43e0_2_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664d3e43e0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64d3e43e0_2_2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64d3e43e0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64d3e43e0_3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664d3e43e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“Born to Dance”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latin typeface="Montserrat"/>
              <a:ea typeface="Montserrat"/>
              <a:cs typeface="Montserrat"/>
              <a:sym typeface="Montserrat"/>
            </a:endParaRPr>
          </a:p>
        </p:txBody>
      </p:sp>
      <p:sp>
        <p:nvSpPr>
          <p:cNvPr id="18" name="Google Shape;18;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19" name="Google Shape;19;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0" name="Google Shape;20;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Born to Dance</a:t>
            </a:r>
            <a:r>
              <a:rPr lang="en" sz="1350">
                <a:solidFill>
                  <a:schemeClr val="dk1"/>
                </a:solidFill>
                <a:latin typeface="Montserrat Medium"/>
                <a:ea typeface="Montserrat Medium"/>
                <a:cs typeface="Montserrat Medium"/>
                <a:sym typeface="Montserrat Medium"/>
              </a:rPr>
              <a:t>.” </a:t>
            </a: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1" name="Google Shape;21;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3" name="Google Shape;23;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sp>
        <p:nvSpPr>
          <p:cNvPr id="24" name="Google Shape;24;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6" name="Google Shape;26;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7" name="Google Shape;27;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causes and effects. Understanding these causes and effects is an important part of understanding the story.</a:t>
            </a:r>
            <a:endParaRPr>
              <a:latin typeface="Montserrat Medium"/>
              <a:ea typeface="Montserrat Medium"/>
              <a:cs typeface="Montserrat Medium"/>
              <a:sym typeface="Montserrat Medium"/>
            </a:endParaRPr>
          </a:p>
        </p:txBody>
      </p:sp>
      <p:sp>
        <p:nvSpPr>
          <p:cNvPr id="28" name="Google Shape;28;p3"/>
          <p:cNvSpPr txBox="1"/>
          <p:nvPr/>
        </p:nvSpPr>
        <p:spPr>
          <a:xfrm>
            <a:off x="4125000" y="4536250"/>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29" name="Google Shape;29;p3"/>
          <p:cNvSpPr/>
          <p:nvPr/>
        </p:nvSpPr>
        <p:spPr>
          <a:xfrm>
            <a:off x="4167175" y="4536250"/>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title="ACT-110125-SE-TT.jpg"/>
          <p:cNvPicPr preferRelativeResize="0"/>
          <p:nvPr/>
        </p:nvPicPr>
        <p:blipFill rotWithShape="1">
          <a:blip r:embed="rId5">
            <a:alphaModFix/>
          </a:blip>
          <a:srcRect l="89" r="99"/>
          <a:stretch/>
        </p:blipFill>
        <p:spPr>
          <a:xfrm>
            <a:off x="7177400" y="1115775"/>
            <a:ext cx="2283374" cy="1583538"/>
          </a:xfrm>
          <a:prstGeom prst="rect">
            <a:avLst/>
          </a:prstGeom>
          <a:noFill/>
          <a:ln>
            <a:noFill/>
          </a:ln>
          <a:effectLst>
            <a:outerShdw blurRad="57150" dist="19050" dir="5400000" algn="bl" rotWithShape="0">
              <a:srgbClr val="000000">
                <a:alpha val="50000"/>
              </a:srgbClr>
            </a:outerShdw>
          </a:effectLst>
        </p:spPr>
      </p:pic>
      <p:sp>
        <p:nvSpPr>
          <p:cNvPr id="32" name="Google Shape;32;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“Born to Dance”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aphicFrame>
        <p:nvGraphicFramePr>
          <p:cNvPr id="38" name="Google Shape;38;p4"/>
          <p:cNvGraphicFramePr/>
          <p:nvPr/>
        </p:nvGraphicFramePr>
        <p:xfrm>
          <a:off x="773525" y="1437925"/>
          <a:ext cx="8511350" cy="5155630"/>
        </p:xfrm>
        <a:graphic>
          <a:graphicData uri="http://schemas.openxmlformats.org/drawingml/2006/table">
            <a:tbl>
              <a:tblPr>
                <a:noFill/>
                <a:tableStyleId>{2CE6DF83-84D3-450F-AFC2-8B6D3F4E5DFC}</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39" name="Google Shape;39;p4"/>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0" name="Google Shape;40;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Dancing is important to Tank’s family and has always been part of his life.</a:t>
            </a:r>
            <a:endParaRPr sz="1900">
              <a:latin typeface="Coming Soon"/>
              <a:ea typeface="Coming Soon"/>
              <a:cs typeface="Coming Soon"/>
              <a:sym typeface="Coming Soon"/>
            </a:endParaRPr>
          </a:p>
        </p:txBody>
      </p:sp>
      <p:sp>
        <p:nvSpPr>
          <p:cNvPr id="41" name="Google Shape;41;p4"/>
          <p:cNvSpPr txBox="1"/>
          <p:nvPr/>
        </p:nvSpPr>
        <p:spPr>
          <a:xfrm>
            <a:off x="5294100" y="6268077"/>
            <a:ext cx="3709200" cy="367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When did Tank start dancing?</a:t>
            </a:r>
            <a:endParaRPr>
              <a:latin typeface="Montserrat Medium"/>
              <a:ea typeface="Montserrat Medium"/>
              <a:cs typeface="Montserrat Medium"/>
              <a:sym typeface="Montserrat Medium"/>
            </a:endParaRPr>
          </a:p>
        </p:txBody>
      </p:sp>
      <p:pic>
        <p:nvPicPr>
          <p:cNvPr id="42" name="Google Shape;42;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3" name="Google Shape;43;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graphicFrame>
        <p:nvGraphicFramePr>
          <p:cNvPr id="48" name="Google Shape;48;p5"/>
          <p:cNvGraphicFramePr/>
          <p:nvPr/>
        </p:nvGraphicFramePr>
        <p:xfrm>
          <a:off x="773525" y="1437925"/>
          <a:ext cx="8511350" cy="5155630"/>
        </p:xfrm>
        <a:graphic>
          <a:graphicData uri="http://schemas.openxmlformats.org/drawingml/2006/table">
            <a:tbl>
              <a:tblPr>
                <a:noFill/>
                <a:tableStyleId>{2CE6DF83-84D3-450F-AFC2-8B6D3F4E5DFC}</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9" name="Google Shape;49;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0" name="Google Shape;50;p5"/>
          <p:cNvSpPr txBox="1"/>
          <p:nvPr/>
        </p:nvSpPr>
        <p:spPr>
          <a:xfrm>
            <a:off x="936000" y="6131113"/>
            <a:ext cx="3978900" cy="34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Where did Tank’s regalia come from?</a:t>
            </a:r>
            <a:endParaRPr sz="1350">
              <a:latin typeface="Montserrat Medium"/>
              <a:ea typeface="Montserrat Medium"/>
              <a:cs typeface="Montserrat Medium"/>
              <a:sym typeface="Montserrat Medium"/>
            </a:endParaRPr>
          </a:p>
        </p:txBody>
      </p:sp>
      <p:sp>
        <p:nvSpPr>
          <p:cNvPr id="51" name="Google Shape;51;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2" name="Google Shape;52;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Tank’s regalia is special to him.</a:t>
            </a:r>
            <a:endParaRPr sz="1900">
              <a:solidFill>
                <a:schemeClr val="dk1"/>
              </a:solidFill>
              <a:latin typeface="Coming Soon"/>
              <a:ea typeface="Coming Soon"/>
              <a:cs typeface="Coming Soon"/>
              <a:sym typeface="Coming Soon"/>
            </a:endParaRPr>
          </a:p>
        </p:txBody>
      </p:sp>
      <p:sp>
        <p:nvSpPr>
          <p:cNvPr id="53" name="Google Shape;53;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“Born to Dance”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4" name="Google Shape;54;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5" name="Google Shape;55;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graphicFrame>
        <p:nvGraphicFramePr>
          <p:cNvPr id="60" name="Google Shape;60;p6"/>
          <p:cNvGraphicFramePr/>
          <p:nvPr/>
        </p:nvGraphicFramePr>
        <p:xfrm>
          <a:off x="773525" y="1437925"/>
          <a:ext cx="8511350" cy="5155630"/>
        </p:xfrm>
        <a:graphic>
          <a:graphicData uri="http://schemas.openxmlformats.org/drawingml/2006/table">
            <a:tbl>
              <a:tblPr>
                <a:noFill/>
                <a:tableStyleId>{2CE6DF83-84D3-450F-AFC2-8B6D3F4E5DFC}</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1" name="Google Shape;61;p6"/>
          <p:cNvSpPr txBox="1">
            <a:spLocks noGrp="1"/>
          </p:cNvSpPr>
          <p:nvPr>
            <p:ph type="body" idx="1"/>
          </p:nvPr>
        </p:nvSpPr>
        <p:spPr>
          <a:xfrm>
            <a:off x="5264700" y="2319025"/>
            <a:ext cx="3768000" cy="3641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2" name="Google Shape;62;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When he finishes dancing, Tank looks around at his friends and family.</a:t>
            </a:r>
            <a:endParaRPr sz="1900">
              <a:latin typeface="Coming Soon"/>
              <a:ea typeface="Coming Soon"/>
              <a:cs typeface="Coming Soon"/>
              <a:sym typeface="Coming Soon"/>
            </a:endParaRPr>
          </a:p>
        </p:txBody>
      </p:sp>
      <p:sp>
        <p:nvSpPr>
          <p:cNvPr id="63" name="Google Shape;63;p6"/>
          <p:cNvSpPr txBox="1"/>
          <p:nvPr/>
        </p:nvSpPr>
        <p:spPr>
          <a:xfrm>
            <a:off x="5375700" y="6045175"/>
            <a:ext cx="35460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How does Tank feel when he sees his friends and family watching him?</a:t>
            </a:r>
            <a:endParaRPr>
              <a:latin typeface="Montserrat Medium"/>
              <a:ea typeface="Montserrat Medium"/>
              <a:cs typeface="Montserrat Medium"/>
              <a:sym typeface="Montserrat Medium"/>
            </a:endParaRPr>
          </a:p>
        </p:txBody>
      </p:sp>
      <p:sp>
        <p:nvSpPr>
          <p:cNvPr id="64" name="Google Shape;64;p6"/>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“Born to Dance”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65" name="Google Shape;65;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6" name="Google Shape;66;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110125/born-to-danc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8"/>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7" name="Google Shape;77;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78" name="Google Shape;78;p8">
            <a:hlinkClick r:id="rId3"/>
          </p:cNvPr>
          <p:cNvSpPr txBox="1"/>
          <p:nvPr/>
        </p:nvSpPr>
        <p:spPr>
          <a:xfrm>
            <a:off x="2467325" y="2008075"/>
            <a:ext cx="1539900" cy="27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txBox="1">
            <a:spLocks noGrp="1"/>
          </p:cNvSpPr>
          <p:nvPr>
            <p:ph type="body" idx="1"/>
          </p:nvPr>
        </p:nvSpPr>
        <p:spPr>
          <a:xfrm>
            <a:off x="5264700" y="2319025"/>
            <a:ext cx="3768000" cy="3554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4" name="Google Shape;84;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0"/>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0" name="Google Shape;90;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1"/>
          <p:cNvSpPr txBox="1">
            <a:spLocks noGrp="1"/>
          </p:cNvSpPr>
          <p:nvPr>
            <p:ph type="body" idx="1"/>
          </p:nvPr>
        </p:nvSpPr>
        <p:spPr>
          <a:xfrm>
            <a:off x="5264700" y="2319025"/>
            <a:ext cx="3768000" cy="364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6" name="Google Shape;96;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Montserrat Medium</vt:lpstr>
      <vt:lpstr>Montserrat ExtraBold</vt:lpstr>
      <vt:lpstr>Coming Soon</vt:lpstr>
      <vt:lpstr>Montserrat</vt:lpstr>
      <vt:lpstr>Lato</vt:lpstr>
      <vt:lpstr>Oswald Light</vt:lpstr>
      <vt:lpstr>Caveat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2025-09-29T18:45:17Z</dcterms:modified>
</cp:coreProperties>
</file>