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0"/>
      <p:regular r:id="rId8"/>
      <p:bold r:id="rId9"/>
    </p:embeddedFont>
    <p:embeddedFont>
      <p:font typeface="Coming Soon" panose="02000000000000000000" pitchFamily="2" charset="0"/>
      <p:regular r:id="rId10"/>
    </p:embeddedFont>
    <p:embeddedFont>
      <p:font typeface="Lato" panose="020F0502020204030203" pitchFamily="34" charset="0"/>
      <p:regular r:id="rId11"/>
      <p:bold r:id="rId12"/>
      <p:italic r:id="rId13"/>
      <p:boldItalic r:id="rId14"/>
    </p:embeddedFont>
    <p:embeddedFont>
      <p:font typeface="Montserrat" pitchFamily="2" charset="77"/>
      <p:regular r:id="rId15"/>
      <p:bold r:id="rId16"/>
      <p:italic r:id="rId17"/>
      <p:boldItalic r:id="rId18"/>
    </p:embeddedFont>
    <p:embeddedFont>
      <p:font typeface="Montserrat ExtraBold" panose="020F0502020204030204" pitchFamily="34" charset="0"/>
      <p:bold r:id="rId19"/>
      <p:italic r:id="rId20"/>
      <p:boldItalic r:id="rId21"/>
    </p:embeddedFont>
    <p:embeddedFont>
      <p:font typeface="Montserrat Medium" panose="020F0502020204030204" pitchFamily="34" charset="0"/>
      <p:regular r:id="rId22"/>
      <p:bold r:id="rId23"/>
      <p:italic r:id="rId24"/>
      <p:boldItalic r:id="rId25"/>
    </p:embeddedFont>
    <p:embeddedFont>
      <p:font typeface="Oswald Light" panose="020F030202020403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B251D7-96AD-4697-BB12-A7BA3EBF4582}">
  <a:tblStyle styleId="{1DB251D7-96AD-4697-BB12-A7BA3EBF45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ad25b7d41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ad25b7d4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ad25b7d41_0_1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bad25b7d4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201300858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42013008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c897266819_0_9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c89726681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6393d0a711_0_4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6393d0a71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action.scholastic.com/pages/text-sets/skills-videos.html?lmode=1&amp;share-video=5810376722001"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ction.scholastic.com/issues/2020-21/020121/the-curse-of-winter.html?share-brightcove=581037672200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93F4EF"/>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5</a:t>
            </a:r>
            <a:endParaRPr sz="1200">
              <a:solidFill>
                <a:srgbClr val="595959"/>
              </a:solidFill>
            </a:endParaRPr>
          </a:p>
        </p:txBody>
      </p:sp>
      <p:sp>
        <p:nvSpPr>
          <p:cNvPr id="15" name="Google Shape;15;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Doomed Quest”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grpSp>
        <p:nvGrpSpPr>
          <p:cNvPr id="18" name="Google Shape;18;p3"/>
          <p:cNvGrpSpPr/>
          <p:nvPr/>
        </p:nvGrpSpPr>
        <p:grpSpPr>
          <a:xfrm>
            <a:off x="2446675" y="712650"/>
            <a:ext cx="4310700" cy="403200"/>
            <a:chOff x="2446675" y="712650"/>
            <a:chExt cx="4310700" cy="403200"/>
          </a:xfrm>
        </p:grpSpPr>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0" name="Google Shape;20;p3"/>
            <p:cNvCxnSpPr/>
            <p:nvPr/>
          </p:nvCxnSpPr>
          <p:spPr>
            <a:xfrm>
              <a:off x="3232325" y="981425"/>
              <a:ext cx="3201000" cy="0"/>
            </a:xfrm>
            <a:prstGeom prst="straightConnector1">
              <a:avLst/>
            </a:prstGeom>
            <a:noFill/>
            <a:ln w="9525" cap="flat" cmpd="sng">
              <a:solidFill>
                <a:srgbClr val="595959"/>
              </a:solidFill>
              <a:prstDash val="solid"/>
              <a:round/>
              <a:headEnd type="none" w="med" len="med"/>
              <a:tailEnd type="none" w="med" len="med"/>
            </a:ln>
          </p:spPr>
        </p:cxnSp>
      </p:grpSp>
      <p:sp>
        <p:nvSpPr>
          <p:cNvPr id="21" name="Google Shape;21;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2" name="Google Shape;22;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Doomed Quest</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3" name="Google Shape;23;p3"/>
          <p:cNvSpPr txBox="1"/>
          <p:nvPr/>
        </p:nvSpPr>
        <p:spPr>
          <a:xfrm>
            <a:off x="4125000" y="2872188"/>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4" name="Google Shape;24;p3"/>
          <p:cNvSpPr txBox="1"/>
          <p:nvPr/>
        </p:nvSpPr>
        <p:spPr>
          <a:xfrm>
            <a:off x="3929325" y="3436850"/>
            <a:ext cx="5487000" cy="2185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you’re Gilgamesh. You’re writing in your journal after your quest.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rgbClr val="000000"/>
                </a:solidFill>
                <a:latin typeface="Montserrat Medium"/>
                <a:ea typeface="Montserrat Medium"/>
                <a:cs typeface="Montserrat Medium"/>
                <a:sym typeface="Montserrat Medium"/>
              </a:rPr>
              <a:t>Make inferences to </a:t>
            </a:r>
            <a:r>
              <a:rPr lang="en">
                <a:latin typeface="Montserrat Medium"/>
                <a:ea typeface="Montserrat Medium"/>
                <a:cs typeface="Montserrat Medium"/>
                <a:sym typeface="Montserrat Medium"/>
              </a:rPr>
              <a:t>complete each sentence on </a:t>
            </a:r>
            <a:r>
              <a:rPr lang="en">
                <a:solidFill>
                  <a:schemeClr val="dk1"/>
                </a:solidFill>
                <a:latin typeface="Montserrat Medium"/>
                <a:ea typeface="Montserrat Medium"/>
                <a:cs typeface="Montserrat Medium"/>
                <a:sym typeface="Montserrat Medium"/>
              </a:rPr>
              <a:t>the following slides. </a:t>
            </a:r>
            <a:r>
              <a:rPr lang="en">
                <a:solidFill>
                  <a:srgbClr val="000000"/>
                </a:solidFill>
                <a:latin typeface="Montserrat Medium"/>
                <a:ea typeface="Montserrat Medium"/>
                <a:cs typeface="Montserrat Medium"/>
                <a:sym typeface="Montserrat Medium"/>
              </a:rPr>
              <a:t> </a:t>
            </a:r>
            <a:r>
              <a:rPr lang="en">
                <a:solidFill>
                  <a:schemeClr val="dk1"/>
                </a:solidFill>
                <a:latin typeface="Montserrat Medium"/>
                <a:ea typeface="Montserrat Medium"/>
                <a:cs typeface="Montserrat Medium"/>
                <a:sym typeface="Montserrat Medium"/>
              </a:rPr>
              <a:t>For each answer, use at least one complete </a:t>
            </a:r>
            <a:r>
              <a:rPr lang="en">
                <a:solidFill>
                  <a:srgbClr val="000000"/>
                </a:solidFill>
                <a:latin typeface="Montserrat Medium"/>
                <a:ea typeface="Montserrat Medium"/>
                <a:cs typeface="Montserrat Medium"/>
                <a:sym typeface="Montserrat Medium"/>
              </a:rPr>
              <a:t>sentence. For clues, go back and look at the story.</a:t>
            </a:r>
            <a:endParaRPr>
              <a:latin typeface="Montserrat Medium"/>
              <a:ea typeface="Montserrat Medium"/>
              <a:cs typeface="Montserrat Medium"/>
              <a:sym typeface="Montserrat Medium"/>
            </a:endParaRPr>
          </a:p>
        </p:txBody>
      </p:sp>
      <p:sp>
        <p:nvSpPr>
          <p:cNvPr id="25" name="Google Shape;25;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6" name="Google Shape;26;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7" name="Google Shape;27;p3"/>
          <p:cNvSpPr txBox="1"/>
          <p:nvPr/>
        </p:nvSpPr>
        <p:spPr>
          <a:xfrm>
            <a:off x="1129350" y="2872200"/>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28" name="Google Shape;28;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u="sng">
                <a:solidFill>
                  <a:schemeClr val="hlink"/>
                </a:solidFill>
                <a:latin typeface="Montserrat"/>
                <a:ea typeface="Montserrat"/>
                <a:cs typeface="Montserrat"/>
                <a:sym typeface="Montserrat"/>
                <a:hlinkClick r:id="rId3"/>
              </a:rPr>
              <a:t>Click here to watch our video</a:t>
            </a:r>
            <a:r>
              <a:rPr lang="en" b="1">
                <a:solidFill>
                  <a:srgbClr val="1155CC"/>
                </a:solidFill>
                <a:latin typeface="Montserrat"/>
                <a:ea typeface="Montserrat"/>
                <a:cs typeface="Montserrat"/>
                <a:sym typeface="Montserrat"/>
              </a:rPr>
              <a:t>!</a:t>
            </a:r>
            <a:endParaRPr b="1">
              <a:solidFill>
                <a:srgbClr val="1155CC"/>
              </a:solidFill>
              <a:latin typeface="Montserrat"/>
              <a:ea typeface="Montserrat"/>
              <a:cs typeface="Montserrat"/>
              <a:sym typeface="Montserrat"/>
            </a:endParaRPr>
          </a:p>
        </p:txBody>
      </p:sp>
      <p:pic>
        <p:nvPicPr>
          <p:cNvPr id="30" name="Google Shape;30;p3">
            <a:hlinkClick r:id="rId4"/>
          </p:cNvPr>
          <p:cNvPicPr preferRelativeResize="0"/>
          <p:nvPr/>
        </p:nvPicPr>
        <p:blipFill>
          <a:blip r:embed="rId5">
            <a:alphaModFix/>
          </a:blip>
          <a:stretch>
            <a:fillRect/>
          </a:stretch>
        </p:blipFill>
        <p:spPr>
          <a:xfrm rot="20">
            <a:off x="6932750" y="5427056"/>
            <a:ext cx="2060499" cy="1291014"/>
          </a:xfrm>
          <a:prstGeom prst="rect">
            <a:avLst/>
          </a:prstGeom>
          <a:noFill/>
          <a:ln>
            <a:noFill/>
          </a:ln>
        </p:spPr>
      </p:pic>
      <p:pic>
        <p:nvPicPr>
          <p:cNvPr id="31" name="Google Shape;31;p3"/>
          <p:cNvPicPr preferRelativeResize="0"/>
          <p:nvPr/>
        </p:nvPicPr>
        <p:blipFill>
          <a:blip r:embed="rId6">
            <a:alphaModFix/>
          </a:blip>
          <a:stretch>
            <a:fillRect/>
          </a:stretch>
        </p:blipFill>
        <p:spPr>
          <a:xfrm rot="4109499">
            <a:off x="2935310" y="3322951"/>
            <a:ext cx="1082656" cy="641698"/>
          </a:xfrm>
          <a:prstGeom prst="rect">
            <a:avLst/>
          </a:prstGeom>
          <a:noFill/>
          <a:ln>
            <a:noFill/>
          </a:ln>
        </p:spPr>
      </p:pic>
      <p:sp>
        <p:nvSpPr>
          <p:cNvPr id="32" name="Google Shape;32;p3"/>
          <p:cNvSpPr txBox="1">
            <a:spLocks noGrp="1"/>
          </p:cNvSpPr>
          <p:nvPr>
            <p:ph type="body" idx="1"/>
          </p:nvPr>
        </p:nvSpPr>
        <p:spPr>
          <a:xfrm>
            <a:off x="3218925" y="661000"/>
            <a:ext cx="3247200" cy="4032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33" name="Google Shape;33;p3"/>
          <p:cNvPicPr preferRelativeResize="0"/>
          <p:nvPr/>
        </p:nvPicPr>
        <p:blipFill>
          <a:blip r:embed="rId7">
            <a:alphaModFix/>
          </a:blip>
          <a:stretch>
            <a:fillRect/>
          </a:stretch>
        </p:blipFill>
        <p:spPr>
          <a:xfrm>
            <a:off x="759600" y="654975"/>
            <a:ext cx="1354631" cy="460800"/>
          </a:xfrm>
          <a:prstGeom prst="rect">
            <a:avLst/>
          </a:prstGeom>
          <a:noFill/>
          <a:ln>
            <a:noFill/>
          </a:ln>
        </p:spPr>
      </p:pic>
      <p:pic>
        <p:nvPicPr>
          <p:cNvPr id="34" name="Google Shape;34;p3" title="ACT-100125-SE-Play.jpg"/>
          <p:cNvPicPr preferRelativeResize="0"/>
          <p:nvPr/>
        </p:nvPicPr>
        <p:blipFill rotWithShape="1">
          <a:blip r:embed="rId8">
            <a:alphaModFix/>
          </a:blip>
          <a:srcRect t="337" b="347"/>
          <a:stretch/>
        </p:blipFill>
        <p:spPr>
          <a:xfrm>
            <a:off x="7355825" y="1115775"/>
            <a:ext cx="2060501" cy="1414283"/>
          </a:xfrm>
          <a:prstGeom prst="rect">
            <a:avLst/>
          </a:prstGeom>
          <a:noFill/>
          <a:ln>
            <a:noFill/>
          </a:ln>
          <a:effectLst>
            <a:outerShdw blurRad="57150" dist="19050" dir="5400000" algn="bl" rotWithShape="0">
              <a:srgbClr val="000000">
                <a:alpha val="50000"/>
              </a:srgbClr>
            </a:outerShdw>
          </a:effectLst>
        </p:spPr>
      </p:pic>
      <p:sp>
        <p:nvSpPr>
          <p:cNvPr id="35" name="Google Shape;35;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93F4EF"/>
        </a:solidFill>
        <a:effectLst/>
      </p:bgPr>
    </p:bg>
    <p:spTree>
      <p:nvGrpSpPr>
        <p:cNvPr id="1" name="Shape 36"/>
        <p:cNvGrpSpPr/>
        <p:nvPr/>
      </p:nvGrpSpPr>
      <p:grpSpPr>
        <a:xfrm>
          <a:off x="0" y="0"/>
          <a:ext cx="0" cy="0"/>
          <a:chOff x="0" y="0"/>
          <a:chExt cx="0" cy="0"/>
        </a:xfrm>
      </p:grpSpPr>
      <p:sp>
        <p:nvSpPr>
          <p:cNvPr id="37" name="Google Shape;37;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9" name="Google Shape;39;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40" name="Google Shape;40;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41" name="Google Shape;41;p4"/>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42" name="Google Shape;42;p4"/>
          <p:cNvGraphicFramePr/>
          <p:nvPr/>
        </p:nvGraphicFramePr>
        <p:xfrm>
          <a:off x="773525" y="1437925"/>
          <a:ext cx="8511350" cy="5155630"/>
        </p:xfrm>
        <a:graphic>
          <a:graphicData uri="http://schemas.openxmlformats.org/drawingml/2006/table">
            <a:tbl>
              <a:tblPr>
                <a:noFill/>
                <a:tableStyleId>{1DB251D7-96AD-4697-BB12-A7BA3EBF4582}</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3" name="Google Shape;43;p4"/>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44" name="Google Shape;44;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45" name="Google Shape;45;p4"/>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46" name="Google Shape;46;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4"/>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48" name="Google Shape;48;p4"/>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49" name="Google Shape;49;p4"/>
          <p:cNvSpPr txBox="1"/>
          <p:nvPr/>
        </p:nvSpPr>
        <p:spPr>
          <a:xfrm rot="-385626">
            <a:off x="2957590" y="1519651"/>
            <a:ext cx="4084370" cy="3640899"/>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50">
                <a:solidFill>
                  <a:schemeClr val="dk1"/>
                </a:solidFill>
                <a:latin typeface="Coming Soon"/>
                <a:ea typeface="Coming Soon"/>
                <a:cs typeface="Coming Soon"/>
                <a:sym typeface="Coming Soon"/>
              </a:rPr>
              <a:t>After Enkidu died, I couldn’t stop thinking about</a:t>
            </a:r>
            <a:endParaRPr sz="1550">
              <a:solidFill>
                <a:schemeClr val="dk1"/>
              </a:solidFill>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50" name="Google Shape;50;p4"/>
          <p:cNvSpPr txBox="1"/>
          <p:nvPr/>
        </p:nvSpPr>
        <p:spPr>
          <a:xfrm rot="-377669">
            <a:off x="3333132" y="5865900"/>
            <a:ext cx="4235735"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chemeClr val="dk1"/>
                </a:solidFill>
                <a:latin typeface="Montserrat"/>
                <a:ea typeface="Montserrat"/>
                <a:cs typeface="Montserrat"/>
                <a:sym typeface="Montserrat"/>
              </a:rPr>
              <a:t>Hint: </a:t>
            </a:r>
            <a:r>
              <a:rPr lang="en" sz="1550">
                <a:solidFill>
                  <a:schemeClr val="dk1"/>
                </a:solidFill>
                <a:latin typeface="Montserrat"/>
                <a:ea typeface="Montserrat"/>
                <a:cs typeface="Montserrat"/>
                <a:sym typeface="Montserrat"/>
              </a:rPr>
              <a:t>Look for clues in Scene 2.</a:t>
            </a:r>
            <a:endParaRPr sz="1550" b="1">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1" name="Google Shape;51;p4"/>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52" name="Google Shape;52;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Doomed Quest”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53" name="Google Shape;53;p4"/>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5</a:t>
            </a:r>
            <a:endParaRPr sz="1200">
              <a:solidFill>
                <a:srgbClr val="595959"/>
              </a:solidFill>
            </a:endParaRPr>
          </a:p>
        </p:txBody>
      </p:sp>
      <p:sp>
        <p:nvSpPr>
          <p:cNvPr id="54" name="Google Shape;54;p4"/>
          <p:cNvSpPr txBox="1">
            <a:spLocks noGrp="1"/>
          </p:cNvSpPr>
          <p:nvPr>
            <p:ph type="body" idx="1"/>
          </p:nvPr>
        </p:nvSpPr>
        <p:spPr>
          <a:xfrm rot="-397684">
            <a:off x="3108454" y="2295581"/>
            <a:ext cx="3844093" cy="2863185"/>
          </a:xfrm>
          <a:prstGeom prst="rect">
            <a:avLst/>
          </a:prstGeom>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55" name="Google Shape;55;p4"/>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56" name="Google Shape;56;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2_1_1">
    <p:bg>
      <p:bgPr>
        <a:solidFill>
          <a:srgbClr val="93F4EF"/>
        </a:solidFill>
        <a:effectLst/>
      </p:bgPr>
    </p:bg>
    <p:spTree>
      <p:nvGrpSpPr>
        <p:cNvPr id="1" name="Shape 57"/>
        <p:cNvGrpSpPr/>
        <p:nvPr/>
      </p:nvGrpSpPr>
      <p:grpSpPr>
        <a:xfrm>
          <a:off x="0" y="0"/>
          <a:ext cx="0" cy="0"/>
          <a:chOff x="0" y="0"/>
          <a:chExt cx="0" cy="0"/>
        </a:xfrm>
      </p:grpSpPr>
      <p:sp>
        <p:nvSpPr>
          <p:cNvPr id="58" name="Google Shape;58;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61" name="Google Shape;61;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62" name="Google Shape;62;p5"/>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63" name="Google Shape;63;p5"/>
          <p:cNvGraphicFramePr/>
          <p:nvPr/>
        </p:nvGraphicFramePr>
        <p:xfrm>
          <a:off x="773525" y="1437925"/>
          <a:ext cx="8511350" cy="5155630"/>
        </p:xfrm>
        <a:graphic>
          <a:graphicData uri="http://schemas.openxmlformats.org/drawingml/2006/table">
            <a:tbl>
              <a:tblPr>
                <a:noFill/>
                <a:tableStyleId>{1DB251D7-96AD-4697-BB12-A7BA3EBF4582}</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4" name="Google Shape;64;p5"/>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65" name="Google Shape;65;p5"/>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66" name="Google Shape;66;p5"/>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67" name="Google Shape;67;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5"/>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69" name="Google Shape;69;p5"/>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70" name="Google Shape;70;p5"/>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I went to see the Distant One, hoping that</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71" name="Google Shape;71;p5"/>
          <p:cNvSpPr txBox="1"/>
          <p:nvPr/>
        </p:nvSpPr>
        <p:spPr>
          <a:xfrm rot="-377653">
            <a:off x="3673149" y="5845517"/>
            <a:ext cx="3674953"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solidFill>
                  <a:schemeClr val="dk1"/>
                </a:solidFill>
                <a:latin typeface="Montserrat"/>
                <a:ea typeface="Montserrat"/>
                <a:cs typeface="Montserrat"/>
                <a:sym typeface="Montserrat"/>
              </a:rPr>
              <a:t>Look for clues in </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chemeClr val="dk1"/>
                </a:solidFill>
                <a:latin typeface="Montserrat"/>
                <a:ea typeface="Montserrat"/>
                <a:cs typeface="Montserrat"/>
                <a:sym typeface="Montserrat"/>
              </a:rPr>
              <a:t>Scenes 2 and 4.</a:t>
            </a:r>
            <a:endParaRPr sz="1550" b="1">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latin typeface="Montserrat"/>
                <a:ea typeface="Montserrat"/>
                <a:cs typeface="Montserrat"/>
                <a:sym typeface="Montserrat"/>
              </a:rPr>
              <a:t>.</a:t>
            </a:r>
            <a:endParaRPr sz="1550">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72" name="Google Shape;72;p5"/>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73" name="Google Shape;73;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Doomed Quest”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74" name="Google Shape;74;p5"/>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5 </a:t>
            </a:r>
            <a:endParaRPr sz="1200">
              <a:solidFill>
                <a:srgbClr val="595959"/>
              </a:solidFill>
            </a:endParaRPr>
          </a:p>
        </p:txBody>
      </p:sp>
      <p:pic>
        <p:nvPicPr>
          <p:cNvPr id="75" name="Google Shape;75;p5"/>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76" name="Google Shape;76;p5"/>
          <p:cNvSpPr txBox="1">
            <a:spLocks noGrp="1"/>
          </p:cNvSpPr>
          <p:nvPr>
            <p:ph type="body" idx="1"/>
          </p:nvPr>
        </p:nvSpPr>
        <p:spPr>
          <a:xfrm rot="-397684">
            <a:off x="3168180" y="2398768"/>
            <a:ext cx="3844093" cy="2974863"/>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77" name="Google Shape;77;p5"/>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2_1_1_1">
    <p:bg>
      <p:bgPr>
        <a:solidFill>
          <a:srgbClr val="93F4EF"/>
        </a:solidFill>
        <a:effectLst/>
      </p:bgPr>
    </p:bg>
    <p:spTree>
      <p:nvGrpSpPr>
        <p:cNvPr id="1" name="Shape 78"/>
        <p:cNvGrpSpPr/>
        <p:nvPr/>
      </p:nvGrpSpPr>
      <p:grpSpPr>
        <a:xfrm>
          <a:off x="0" y="0"/>
          <a:ext cx="0" cy="0"/>
          <a:chOff x="0" y="0"/>
          <a:chExt cx="0" cy="0"/>
        </a:xfrm>
      </p:grpSpPr>
      <p:sp>
        <p:nvSpPr>
          <p:cNvPr id="79" name="Google Shape;79;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81" name="Google Shape;81;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82" name="Google Shape;82;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83" name="Google Shape;83;p6"/>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84" name="Google Shape;84;p6"/>
          <p:cNvGraphicFramePr/>
          <p:nvPr/>
        </p:nvGraphicFramePr>
        <p:xfrm>
          <a:off x="773525" y="1437925"/>
          <a:ext cx="8511350" cy="5155630"/>
        </p:xfrm>
        <a:graphic>
          <a:graphicData uri="http://schemas.openxmlformats.org/drawingml/2006/table">
            <a:tbl>
              <a:tblPr>
                <a:noFill/>
                <a:tableStyleId>{1DB251D7-96AD-4697-BB12-A7BA3EBF4582}</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85" name="Google Shape;85;p6"/>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86" name="Google Shape;86;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87" name="Google Shape;87;p6"/>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88" name="Google Shape;88;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6"/>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90" name="Google Shape;90;p6"/>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91" name="Google Shape;91;p6"/>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But for the Distant One, living forever had turned out to be</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92" name="Google Shape;92;p6"/>
          <p:cNvSpPr txBox="1"/>
          <p:nvPr/>
        </p:nvSpPr>
        <p:spPr>
          <a:xfrm rot="-377672">
            <a:off x="3441472" y="5858242"/>
            <a:ext cx="3907356"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550" b="1">
                <a:solidFill>
                  <a:schemeClr val="dk1"/>
                </a:solidFill>
                <a:latin typeface="Montserrat"/>
                <a:ea typeface="Montserrat"/>
                <a:cs typeface="Montserrat"/>
                <a:sym typeface="Montserrat"/>
              </a:rPr>
              <a:t>Hint: </a:t>
            </a:r>
            <a:r>
              <a:rPr lang="en" sz="1550">
                <a:solidFill>
                  <a:schemeClr val="dk1"/>
                </a:solidFill>
                <a:latin typeface="Montserrat"/>
                <a:ea typeface="Montserrat"/>
                <a:cs typeface="Montserrat"/>
                <a:sym typeface="Montserrat"/>
              </a:rPr>
              <a:t>Look for clues in Scene 4.</a:t>
            </a:r>
            <a:endParaRPr sz="1550" b="1">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93" name="Google Shape;93;p6"/>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94" name="Google Shape;94;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Doomed Quest”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95" name="Google Shape;95;p6"/>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5 </a:t>
            </a:r>
            <a:endParaRPr sz="1200">
              <a:solidFill>
                <a:srgbClr val="595959"/>
              </a:solidFill>
            </a:endParaRPr>
          </a:p>
        </p:txBody>
      </p:sp>
      <p:pic>
        <p:nvPicPr>
          <p:cNvPr id="96" name="Google Shape;96;p6"/>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97" name="Google Shape;97;p6"/>
          <p:cNvSpPr txBox="1">
            <a:spLocks noGrp="1"/>
          </p:cNvSpPr>
          <p:nvPr>
            <p:ph type="body" idx="1"/>
          </p:nvPr>
        </p:nvSpPr>
        <p:spPr>
          <a:xfrm rot="-397871">
            <a:off x="3230281" y="2345116"/>
            <a:ext cx="3600688" cy="3042514"/>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98" name="Google Shape;98;p6"/>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TITLE_AND_BODY_2_1_1_1_1">
    <p:bg>
      <p:bgPr>
        <a:solidFill>
          <a:srgbClr val="93F4EF"/>
        </a:solidFill>
        <a:effectLst/>
      </p:bgPr>
    </p:bg>
    <p:spTree>
      <p:nvGrpSpPr>
        <p:cNvPr id="1" name="Shape 99"/>
        <p:cNvGrpSpPr/>
        <p:nvPr/>
      </p:nvGrpSpPr>
      <p:grpSpPr>
        <a:xfrm>
          <a:off x="0" y="0"/>
          <a:ext cx="0" cy="0"/>
          <a:chOff x="0" y="0"/>
          <a:chExt cx="0" cy="0"/>
        </a:xfrm>
      </p:grpSpPr>
      <p:sp>
        <p:nvSpPr>
          <p:cNvPr id="100" name="Google Shape;100;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02" name="Google Shape;102;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03" name="Google Shape;103;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104" name="Google Shape;104;p7"/>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105" name="Google Shape;105;p7"/>
          <p:cNvGraphicFramePr/>
          <p:nvPr/>
        </p:nvGraphicFramePr>
        <p:xfrm>
          <a:off x="773525" y="1437925"/>
          <a:ext cx="3000000" cy="3000000"/>
        </p:xfrm>
        <a:graphic>
          <a:graphicData uri="http://schemas.openxmlformats.org/drawingml/2006/table">
            <a:tbl>
              <a:tblPr>
                <a:noFill/>
                <a:tableStyleId>{1DB251D7-96AD-4697-BB12-A7BA3EBF4582}</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106" name="Google Shape;106;p7"/>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107" name="Google Shape;107;p7"/>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108" name="Google Shape;108;p7"/>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109" name="Google Shape;109;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110;p7"/>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111" name="Google Shape;111;p7"/>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112" name="Google Shape;112;p7"/>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I learned that there’s something more important than living forever:</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113" name="Google Shape;113;p7"/>
          <p:cNvSpPr txBox="1"/>
          <p:nvPr/>
        </p:nvSpPr>
        <p:spPr>
          <a:xfrm rot="-377672">
            <a:off x="3441472" y="5858242"/>
            <a:ext cx="3907356"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chemeClr val="dk1"/>
                </a:solidFill>
                <a:latin typeface="Montserrat"/>
                <a:ea typeface="Montserrat"/>
                <a:cs typeface="Montserrat"/>
                <a:sym typeface="Montserrat"/>
              </a:rPr>
              <a:t>Hint: </a:t>
            </a:r>
            <a:r>
              <a:rPr lang="en" sz="1550">
                <a:solidFill>
                  <a:schemeClr val="dk1"/>
                </a:solidFill>
                <a:latin typeface="Montserrat"/>
                <a:ea typeface="Montserrat"/>
                <a:cs typeface="Montserrat"/>
                <a:sym typeface="Montserrat"/>
              </a:rPr>
              <a:t>Look for clues in Scenes 6 and 7.</a:t>
            </a:r>
            <a:endParaRPr sz="1550" b="1">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114" name="Google Shape;114;p7"/>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115" name="Google Shape;115;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solidFill>
                  <a:schemeClr val="dk1"/>
                </a:solidFill>
                <a:latin typeface="Montserrat"/>
                <a:ea typeface="Montserrat"/>
                <a:cs typeface="Montserrat"/>
                <a:sym typeface="Montserrat"/>
              </a:rPr>
              <a:t>“The Doomed Quest”</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r>
              <a:rPr lang="en" sz="1200">
                <a:solidFill>
                  <a:schemeClr val="dk1"/>
                </a:solidFill>
                <a:latin typeface="Montserrat"/>
                <a:ea typeface="Montserrat"/>
                <a:cs typeface="Montserrat"/>
                <a:sym typeface="Montserrat"/>
              </a:rPr>
              <a:t>October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116" name="Google Shape;116;p7"/>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5 of 5 </a:t>
            </a:r>
            <a:endParaRPr sz="1200">
              <a:solidFill>
                <a:srgbClr val="595959"/>
              </a:solidFill>
            </a:endParaRPr>
          </a:p>
        </p:txBody>
      </p:sp>
      <p:pic>
        <p:nvPicPr>
          <p:cNvPr id="117" name="Google Shape;117;p7"/>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118" name="Google Shape;118;p7"/>
          <p:cNvSpPr txBox="1">
            <a:spLocks noGrp="1"/>
          </p:cNvSpPr>
          <p:nvPr>
            <p:ph type="body" idx="1"/>
          </p:nvPr>
        </p:nvSpPr>
        <p:spPr>
          <a:xfrm rot="-397871">
            <a:off x="3230281" y="2345116"/>
            <a:ext cx="3600688" cy="3042514"/>
          </a:xfrm>
          <a:prstGeom prst="rect">
            <a:avLst/>
          </a:prstGeom>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sp>
        <p:nvSpPr>
          <p:cNvPr id="119" name="Google Shape;119;p7"/>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pages/text-sets/skills-videos.html?lmode=1&amp;share-video=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5-26/100125/the-doomed-quest.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a:hlinkClick r:id="rId3"/>
          </p:cNvPr>
          <p:cNvSpPr txBox="1"/>
          <p:nvPr/>
        </p:nvSpPr>
        <p:spPr>
          <a:xfrm>
            <a:off x="4300350" y="5861025"/>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9">
            <a:hlinkClick r:id="rId3"/>
          </p:cNvPr>
          <p:cNvSpPr txBox="1"/>
          <p:nvPr/>
        </p:nvSpPr>
        <p:spPr>
          <a:xfrm>
            <a:off x="6916125" y="5450300"/>
            <a:ext cx="2417700" cy="13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
            <a:hlinkClick r:id="rId4"/>
          </p:cNvPr>
          <p:cNvSpPr txBox="1"/>
          <p:nvPr/>
        </p:nvSpPr>
        <p:spPr>
          <a:xfrm>
            <a:off x="2441525" y="1964775"/>
            <a:ext cx="21372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9"/>
          <p:cNvSpPr txBox="1">
            <a:spLocks noGrp="1"/>
          </p:cNvSpPr>
          <p:nvPr>
            <p:ph type="body" idx="1"/>
          </p:nvPr>
        </p:nvSpPr>
        <p:spPr>
          <a:xfrm>
            <a:off x="3218925" y="661000"/>
            <a:ext cx="32472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txBox="1">
            <a:spLocks noGrp="1"/>
          </p:cNvSpPr>
          <p:nvPr>
            <p:ph type="body" idx="1"/>
          </p:nvPr>
        </p:nvSpPr>
        <p:spPr>
          <a:xfrm rot="-397652">
            <a:off x="3109748" y="2347951"/>
            <a:ext cx="3831404" cy="3273895"/>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1"/>
          <p:cNvSpPr txBox="1">
            <a:spLocks noGrp="1"/>
          </p:cNvSpPr>
          <p:nvPr>
            <p:ph type="body" idx="1"/>
          </p:nvPr>
        </p:nvSpPr>
        <p:spPr>
          <a:xfrm rot="-397684">
            <a:off x="3168180" y="2398768"/>
            <a:ext cx="3844093" cy="2974863"/>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type="body" idx="1"/>
          </p:nvPr>
        </p:nvSpPr>
        <p:spPr>
          <a:xfrm rot="-397871">
            <a:off x="3230281" y="2345116"/>
            <a:ext cx="3600688" cy="3042514"/>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a:spLocks noGrp="1"/>
          </p:cNvSpPr>
          <p:nvPr>
            <p:ph type="body" idx="1"/>
          </p:nvPr>
        </p:nvSpPr>
        <p:spPr>
          <a:xfrm rot="-397871">
            <a:off x="3230281" y="2345116"/>
            <a:ext cx="3600688" cy="3042514"/>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Montserrat</vt:lpstr>
      <vt:lpstr>Lato</vt:lpstr>
      <vt:lpstr>Montserrat ExtraBold</vt:lpstr>
      <vt:lpstr>Caveat</vt:lpstr>
      <vt:lpstr>Montserrat Medium</vt:lpstr>
      <vt:lpstr>Arial</vt:lpstr>
      <vt:lpstr>Coming Soon</vt:lpstr>
      <vt:lpstr>Oswald Light</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2025-08-07T20:39:03Z</dcterms:modified>
</cp:coreProperties>
</file>