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ExtraBold" panose="020F0502020204030204" pitchFamily="34" charset="0"/>
      <p:bold r:id="rId11"/>
      <p:italic r:id="rId12"/>
      <p:boldItalic r:id="rId13"/>
    </p:embeddedFont>
    <p:embeddedFont>
      <p:font typeface="Montserrat Medium" panose="020F0502020204030204" pitchFamily="34" charset="0"/>
      <p:regular r:id="rId14"/>
      <p:bold r:id="rId15"/>
      <p:italic r:id="rId16"/>
      <p:boldItalic r:id="rId17"/>
    </p:embeddedFont>
    <p:embeddedFont>
      <p:font typeface="Oswald Light" panose="020F030202020403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62a5e6cd9_1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62a5e6cd9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2</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Cancer’”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0" name="Google Shape;20;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‘I Survived Cancer.’</a:t>
            </a:r>
            <a:r>
              <a:rPr lang="en" sz="1350">
                <a:solidFill>
                  <a:schemeClr val="dk1"/>
                </a:solidFill>
                <a:latin typeface="Montserrat Medium"/>
                <a:ea typeface="Montserrat Medium"/>
                <a:cs typeface="Montserrat Medium"/>
                <a:sym typeface="Montserrat Medium"/>
              </a:rPr>
              <a:t>”</a:t>
            </a:r>
            <a:endParaRPr sz="135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1" name="Google Shape;21;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3" name="Google Shape;23;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4" name="Google Shape;24;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5" name="Google Shape;25;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6" name="Google Shape;26;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Medium"/>
                <a:ea typeface="Montserrat Medium"/>
                <a:cs typeface="Montserrat Medium"/>
                <a:sym typeface="Montserrat Medium"/>
              </a:rPr>
              <a:t>In the chart on the next slide, fill in the missing effects. This will help you understand how one cause can have many effects. </a:t>
            </a:r>
            <a:endParaRPr>
              <a:latin typeface="Montserrat Medium"/>
              <a:ea typeface="Montserrat Medium"/>
              <a:cs typeface="Montserrat Medium"/>
              <a:sym typeface="Montserrat Medium"/>
            </a:endParaRPr>
          </a:p>
        </p:txBody>
      </p:sp>
      <p:sp>
        <p:nvSpPr>
          <p:cNvPr id="27" name="Google Shape;27;p3"/>
          <p:cNvSpPr txBox="1"/>
          <p:nvPr/>
        </p:nvSpPr>
        <p:spPr>
          <a:xfrm>
            <a:off x="41250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a:r>
            <a:r>
              <a:rPr lang="en">
                <a:latin typeface="Montserrat Medium"/>
                <a:ea typeface="Montserrat Medium"/>
                <a:cs typeface="Montserrat Medium"/>
                <a:sym typeface="Montserrat Medium"/>
              </a:rPr>
              <a:t>below each effect</a:t>
            </a:r>
            <a:r>
              <a:rPr lang="en">
                <a:solidFill>
                  <a:srgbClr val="000000"/>
                </a:solidFill>
                <a:latin typeface="Montserrat Medium"/>
                <a:ea typeface="Montserrat Medium"/>
                <a:cs typeface="Montserrat Medium"/>
                <a:sym typeface="Montserrat Medium"/>
              </a:rPr>
              <a:t>! Think about them before you enter your answer.</a:t>
            </a:r>
            <a:endParaRPr>
              <a:solidFill>
                <a:srgbClr val="000000"/>
              </a:solidFill>
              <a:latin typeface="Montserrat Medium"/>
              <a:ea typeface="Montserrat Medium"/>
              <a:cs typeface="Montserrat Medium"/>
              <a:sym typeface="Montserrat Medium"/>
            </a:endParaRPr>
          </a:p>
        </p:txBody>
      </p:sp>
      <p:sp>
        <p:nvSpPr>
          <p:cNvPr id="28" name="Google Shape;28;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sp>
        <p:nvSpPr>
          <p:cNvPr id="30" name="Google Shape;30;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pic>
        <p:nvPicPr>
          <p:cNvPr id="31" name="Google Shape;31;p3" title="ACT-100125-SE-TT.jpg"/>
          <p:cNvPicPr preferRelativeResize="0"/>
          <p:nvPr/>
        </p:nvPicPr>
        <p:blipFill rotWithShape="1">
          <a:blip r:embed="rId5">
            <a:alphaModFix/>
          </a:blip>
          <a:srcRect l="169" r="179"/>
          <a:stretch/>
        </p:blipFill>
        <p:spPr>
          <a:xfrm>
            <a:off x="7177400" y="1121775"/>
            <a:ext cx="2283374" cy="1583537"/>
          </a:xfrm>
          <a:prstGeom prst="rect">
            <a:avLst/>
          </a:prstGeom>
          <a:noFill/>
          <a:ln>
            <a:noFill/>
          </a:ln>
          <a:effectLst>
            <a:outerShdw blurRad="57150" dist="19050" dir="5400000" algn="bl" rotWithShape="0">
              <a:srgbClr val="000000">
                <a:alpha val="50000"/>
              </a:srgbClr>
            </a:outerShdw>
          </a:effectLst>
        </p:spPr>
      </p:pic>
      <p:sp>
        <p:nvSpPr>
          <p:cNvPr id="32" name="Google Shape;32;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35" name="Google Shape;35;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Cancer’”</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txBox="1"/>
          <p:nvPr/>
        </p:nvSpPr>
        <p:spPr>
          <a:xfrm>
            <a:off x="870375" y="1204450"/>
            <a:ext cx="8338200" cy="9216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CAUSE</a:t>
            </a:r>
            <a:endParaRPr sz="180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As a young child, Bella had a long and difficult battle with cancer—and won.</a:t>
            </a:r>
            <a:endParaRPr sz="1600"/>
          </a:p>
        </p:txBody>
      </p:sp>
      <p:cxnSp>
        <p:nvCxnSpPr>
          <p:cNvPr id="39" name="Google Shape;39;p4"/>
          <p:cNvCxnSpPr/>
          <p:nvPr/>
        </p:nvCxnSpPr>
        <p:spPr>
          <a:xfrm>
            <a:off x="2525925" y="2126050"/>
            <a:ext cx="1500" cy="142800"/>
          </a:xfrm>
          <a:prstGeom prst="straightConnector1">
            <a:avLst/>
          </a:prstGeom>
          <a:noFill/>
          <a:ln w="28575" cap="flat" cmpd="sng">
            <a:solidFill>
              <a:srgbClr val="000000"/>
            </a:solidFill>
            <a:prstDash val="solid"/>
            <a:round/>
            <a:headEnd type="none" w="med" len="med"/>
            <a:tailEnd type="none" w="med" len="med"/>
          </a:ln>
        </p:spPr>
      </p:cxnSp>
      <p:pic>
        <p:nvPicPr>
          <p:cNvPr id="40" name="Google Shape;40;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1" name="Google Shape;41;p4"/>
          <p:cNvSpPr txBox="1"/>
          <p:nvPr/>
        </p:nvSpPr>
        <p:spPr>
          <a:xfrm>
            <a:off x="406147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2</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2" name="Google Shape;42;p4"/>
          <p:cNvSpPr txBox="1"/>
          <p:nvPr/>
        </p:nvSpPr>
        <p:spPr>
          <a:xfrm>
            <a:off x="4061475" y="5725575"/>
            <a:ext cx="1956000" cy="5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Why is Bella smaller than most people her age?</a:t>
            </a:r>
            <a:endParaRPr sz="1200"/>
          </a:p>
        </p:txBody>
      </p:sp>
      <p:sp>
        <p:nvSpPr>
          <p:cNvPr id="43" name="Google Shape;43;p4"/>
          <p:cNvSpPr txBox="1"/>
          <p:nvPr/>
        </p:nvSpPr>
        <p:spPr>
          <a:xfrm>
            <a:off x="15371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1</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4" name="Google Shape;44;p4"/>
          <p:cNvSpPr txBox="1"/>
          <p:nvPr/>
        </p:nvSpPr>
        <p:spPr>
          <a:xfrm>
            <a:off x="1537125" y="5558475"/>
            <a:ext cx="1956000" cy="10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Montserrat"/>
                <a:ea typeface="Montserrat"/>
                <a:cs typeface="Montserrat"/>
                <a:sym typeface="Montserrat"/>
              </a:rPr>
              <a:t>Hint: </a:t>
            </a:r>
            <a:r>
              <a:rPr lang="en" sz="1200">
                <a:latin typeface="Montserrat"/>
                <a:ea typeface="Montserrat"/>
                <a:cs typeface="Montserrat"/>
                <a:sym typeface="Montserrat"/>
              </a:rPr>
              <a:t>When Bella started school, how had her early life been different from her classmates’ early lives?</a:t>
            </a:r>
            <a:endParaRPr sz="1200"/>
          </a:p>
        </p:txBody>
      </p:sp>
      <p:sp>
        <p:nvSpPr>
          <p:cNvPr id="45" name="Google Shape;45;p4"/>
          <p:cNvSpPr txBox="1"/>
          <p:nvPr/>
        </p:nvSpPr>
        <p:spPr>
          <a:xfrm>
            <a:off x="65858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3</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6" name="Google Shape;46;p4"/>
          <p:cNvSpPr txBox="1"/>
          <p:nvPr/>
        </p:nvSpPr>
        <p:spPr>
          <a:xfrm>
            <a:off x="6585825" y="5551275"/>
            <a:ext cx="1956000" cy="9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What kind of work does Bella want to do when she grows up? Why?</a:t>
            </a:r>
            <a:endParaRPr sz="1200"/>
          </a:p>
        </p:txBody>
      </p:sp>
      <p:cxnSp>
        <p:nvCxnSpPr>
          <p:cNvPr id="47" name="Google Shape;47;p4"/>
          <p:cNvCxnSpPr/>
          <p:nvPr/>
        </p:nvCxnSpPr>
        <p:spPr>
          <a:xfrm>
            <a:off x="5038725" y="2126050"/>
            <a:ext cx="1500" cy="142800"/>
          </a:xfrm>
          <a:prstGeom prst="straightConnector1">
            <a:avLst/>
          </a:prstGeom>
          <a:noFill/>
          <a:ln w="28575" cap="flat" cmpd="sng">
            <a:solidFill>
              <a:srgbClr val="000000"/>
            </a:solidFill>
            <a:prstDash val="solid"/>
            <a:round/>
            <a:headEnd type="none" w="med" len="med"/>
            <a:tailEnd type="none" w="med" len="med"/>
          </a:ln>
        </p:spPr>
      </p:cxnSp>
      <p:cxnSp>
        <p:nvCxnSpPr>
          <p:cNvPr id="48" name="Google Shape;48;p4"/>
          <p:cNvCxnSpPr/>
          <p:nvPr/>
        </p:nvCxnSpPr>
        <p:spPr>
          <a:xfrm>
            <a:off x="7574625" y="2126050"/>
            <a:ext cx="1500" cy="142800"/>
          </a:xfrm>
          <a:prstGeom prst="straightConnector1">
            <a:avLst/>
          </a:prstGeom>
          <a:noFill/>
          <a:ln w="28575" cap="flat" cmpd="sng">
            <a:solidFill>
              <a:srgbClr val="000000"/>
            </a:solidFill>
            <a:prstDash val="solid"/>
            <a:round/>
            <a:headEnd type="none" w="med" len="med"/>
            <a:tailEnd type="none" w="med" len="med"/>
          </a:ln>
        </p:spPr>
      </p:cxnSp>
      <p:sp>
        <p:nvSpPr>
          <p:cNvPr id="49" name="Google Shape;49;p4"/>
          <p:cNvSpPr txBox="1">
            <a:spLocks noGrp="1"/>
          </p:cNvSpPr>
          <p:nvPr>
            <p:ph type="title"/>
          </p:nvPr>
        </p:nvSpPr>
        <p:spPr>
          <a:xfrm>
            <a:off x="1537250" y="2754775"/>
            <a:ext cx="1956000" cy="28038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113100" tIns="113100" rIns="113100" bIns="113100" anchor="t" anchorCtr="0">
            <a:noAutofit/>
          </a:bodyPr>
          <a:lstStyle>
            <a:lvl1pPr lvl="0">
              <a:spcBef>
                <a:spcPts val="0"/>
              </a:spcBef>
              <a:spcAft>
                <a:spcPts val="0"/>
              </a:spcAft>
              <a:buSzPts val="1200"/>
              <a:buNone/>
              <a:defRPr sz="12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0" name="Google Shape;50;p4"/>
          <p:cNvSpPr txBox="1">
            <a:spLocks noGrp="1"/>
          </p:cNvSpPr>
          <p:nvPr>
            <p:ph type="title" idx="2"/>
          </p:nvPr>
        </p:nvSpPr>
        <p:spPr>
          <a:xfrm>
            <a:off x="4061538" y="2754775"/>
            <a:ext cx="1956000" cy="28038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113100" tIns="113100" rIns="113100" bIns="113100" anchor="t" anchorCtr="0">
            <a:noAutofit/>
          </a:bodyPr>
          <a:lstStyle>
            <a:lvl1pPr lvl="0">
              <a:spcBef>
                <a:spcPts val="0"/>
              </a:spcBef>
              <a:spcAft>
                <a:spcPts val="0"/>
              </a:spcAft>
              <a:buSzPts val="1200"/>
              <a:buNone/>
              <a:defRPr sz="12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1" name="Google Shape;51;p4"/>
          <p:cNvSpPr txBox="1">
            <a:spLocks noGrp="1"/>
          </p:cNvSpPr>
          <p:nvPr>
            <p:ph type="title" idx="3"/>
          </p:nvPr>
        </p:nvSpPr>
        <p:spPr>
          <a:xfrm>
            <a:off x="6585838" y="2754775"/>
            <a:ext cx="1956000" cy="28038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113100" tIns="113100" rIns="113100" bIns="113100" anchor="t" anchorCtr="0">
            <a:noAutofit/>
          </a:bodyPr>
          <a:lstStyle>
            <a:lvl1pPr lvl="0">
              <a:spcBef>
                <a:spcPts val="0"/>
              </a:spcBef>
              <a:spcAft>
                <a:spcPts val="0"/>
              </a:spcAft>
              <a:buSzPts val="1200"/>
              <a:buNone/>
              <a:defRPr sz="12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2" name="Google Shape;52;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100125/i-survived-cancer.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6"/>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63" name="Google Shape;63;p6">
            <a:hlinkClick r:id="rId3"/>
          </p:cNvPr>
          <p:cNvSpPr txBox="1"/>
          <p:nvPr/>
        </p:nvSpPr>
        <p:spPr>
          <a:xfrm>
            <a:off x="2435525" y="1967700"/>
            <a:ext cx="1991700" cy="30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6"/>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1537250" y="2754775"/>
            <a:ext cx="1956000" cy="28038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70" name="Google Shape;70;p7"/>
          <p:cNvSpPr txBox="1">
            <a:spLocks noGrp="1"/>
          </p:cNvSpPr>
          <p:nvPr>
            <p:ph type="title" idx="2"/>
          </p:nvPr>
        </p:nvSpPr>
        <p:spPr>
          <a:xfrm>
            <a:off x="4061538" y="2754775"/>
            <a:ext cx="1956000" cy="28038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71" name="Google Shape;71;p7"/>
          <p:cNvSpPr txBox="1">
            <a:spLocks noGrp="1"/>
          </p:cNvSpPr>
          <p:nvPr>
            <p:ph type="title" idx="3"/>
          </p:nvPr>
        </p:nvSpPr>
        <p:spPr>
          <a:xfrm>
            <a:off x="6585838" y="2754775"/>
            <a:ext cx="1956000" cy="28038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Montserrat</vt:lpstr>
      <vt:lpstr>Montserrat ExtraBold</vt:lpstr>
      <vt:lpstr>Caveat</vt:lpstr>
      <vt:lpstr>Montserrat Medium</vt:lpstr>
      <vt:lpstr>Arial</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2025-08-07T20:39:18Z</dcterms:modified>
</cp:coreProperties>
</file>