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6"/>
  </p:notesMasterIdLst>
  <p:sldIdLst>
    <p:sldId id="257" r:id="rId2"/>
    <p:sldId id="258" r:id="rId3"/>
    <p:sldId id="259" r:id="rId4"/>
    <p:sldId id="260" r:id="rId5"/>
  </p:sldIdLst>
  <p:sldSz cx="10058400" cy="7772400"/>
  <p:notesSz cx="6858000" cy="9144000"/>
  <p:embeddedFontLst>
    <p:embeddedFont>
      <p:font typeface="Caveat" pitchFamily="2" charset="0"/>
      <p:regular r:id="rId7"/>
      <p:bold r:id="rId8"/>
    </p:embeddedFont>
    <p:embeddedFont>
      <p:font typeface="Coming Soon" panose="02000000000000000000" pitchFamily="2" charset="0"/>
      <p:regular r:id="rId9"/>
    </p:embeddedFont>
    <p:embeddedFont>
      <p:font typeface="Lato" panose="020F0502020204030203" pitchFamily="34" charset="0"/>
      <p:regular r:id="rId10"/>
      <p:bold r:id="rId11"/>
      <p:italic r:id="rId12"/>
      <p:boldItalic r:id="rId13"/>
    </p:embeddedFont>
    <p:embeddedFont>
      <p:font typeface="Montserrat" pitchFamily="2" charset="77"/>
      <p:regular r:id="rId14"/>
      <p:bold r:id="rId15"/>
      <p:italic r:id="rId16"/>
      <p:boldItalic r:id="rId17"/>
    </p:embeddedFont>
    <p:embeddedFont>
      <p:font typeface="Montserrat ExtraBold" panose="020F0502020204030204" pitchFamily="34" charset="0"/>
      <p:bold r:id="rId18"/>
      <p:italic r:id="rId19"/>
      <p:boldItalic r:id="rId20"/>
    </p:embeddedFont>
    <p:embeddedFont>
      <p:font typeface="Montserrat Medium" panose="020F0502020204030204" pitchFamily="34" charset="0"/>
      <p:regular r:id="rId21"/>
      <p:bold r:id="rId22"/>
      <p:italic r:id="rId23"/>
      <p:boldItalic r:id="rId24"/>
    </p:embeddedFont>
    <p:embeddedFont>
      <p:font typeface="Oswald Light" panose="020F0302020204030204" pitchFamily="3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3C242B-CA6C-4D44-A4CE-F43F0D9B7A48}">
  <a:tblStyle styleId="{E53C242B-CA6C-4D44-A4CE-F43F0D9B7A4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06" d="100"/>
          <a:sy n="106" d="100"/>
        </p:scale>
        <p:origin x="2040" y="17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font" Target="fonts/font20.fntdata"/><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font" Target="fonts/font17.fntdata"/><Relationship Id="rId28" Type="http://schemas.openxmlformats.org/officeDocument/2006/relationships/viewProps" Target="view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f33c0ca9f2_0_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f33c0ca9f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893ffc77ce_0_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893ffc77c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893ffc77ce_0_1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893ffc77c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893ffc77ce_0_1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893ffc77c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1">
    <p:bg>
      <p:bgPr>
        <a:solidFill>
          <a:srgbClr val="FF0000"/>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1 of 4</a:t>
            </a:r>
            <a:endParaRPr/>
          </a:p>
        </p:txBody>
      </p:sp>
      <p:sp>
        <p:nvSpPr>
          <p:cNvPr id="15" name="Google Shape;15;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5373875" y="660975"/>
            <a:ext cx="40869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“Giving Back With Bikes”</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September 2025</a:t>
            </a:r>
            <a:endParaRPr sz="1200">
              <a:latin typeface="Montserrat"/>
              <a:ea typeface="Montserrat"/>
              <a:cs typeface="Montserrat"/>
              <a:sym typeface="Montserrat"/>
            </a:endParaRPr>
          </a:p>
        </p:txBody>
      </p:sp>
      <p:sp>
        <p:nvSpPr>
          <p:cNvPr id="18" name="Google Shape;18;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19" name="Google Shape;19;p3"/>
          <p:cNvSpPr txBox="1"/>
          <p:nvPr/>
        </p:nvSpPr>
        <p:spPr>
          <a:xfrm>
            <a:off x="1070300" y="1283763"/>
            <a:ext cx="5712600" cy="5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1155CC"/>
                </a:solidFill>
                <a:latin typeface="Montserrat ExtraBold"/>
                <a:ea typeface="Montserrat ExtraBold"/>
                <a:cs typeface="Montserrat ExtraBold"/>
                <a:sym typeface="Montserrat ExtraBold"/>
              </a:rPr>
              <a:t>Problem and Solution</a:t>
            </a:r>
            <a:endParaRPr sz="3800" i="1">
              <a:solidFill>
                <a:srgbClr val="1155CC"/>
              </a:solidFill>
              <a:latin typeface="Montserrat ExtraBold"/>
              <a:ea typeface="Montserrat ExtraBold"/>
              <a:cs typeface="Montserrat ExtraBold"/>
              <a:sym typeface="Montserrat ExtraBold"/>
            </a:endParaRPr>
          </a:p>
        </p:txBody>
      </p:sp>
      <p:sp>
        <p:nvSpPr>
          <p:cNvPr id="20" name="Google Shape;20;p3"/>
          <p:cNvSpPr txBox="1"/>
          <p:nvPr/>
        </p:nvSpPr>
        <p:spPr>
          <a:xfrm>
            <a:off x="1079150" y="2017850"/>
            <a:ext cx="4409100" cy="594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a:solidFill>
                  <a:schemeClr val="dk1"/>
                </a:solidFill>
                <a:latin typeface="Montserrat Medium"/>
                <a:ea typeface="Montserrat Medium"/>
                <a:cs typeface="Montserrat Medium"/>
                <a:sym typeface="Montserrat Medium"/>
              </a:rPr>
              <a:t>“</a:t>
            </a:r>
            <a:r>
              <a:rPr lang="en" sz="1350" b="1">
                <a:solidFill>
                  <a:srgbClr val="0000FF"/>
                </a:solidFill>
                <a:latin typeface="Montserrat"/>
                <a:ea typeface="Montserrat"/>
                <a:cs typeface="Montserrat"/>
                <a:sym typeface="Montserrat"/>
              </a:rPr>
              <a:t>Giving Back With Bikes</a:t>
            </a:r>
            <a:r>
              <a:rPr lang="en" sz="1350">
                <a:solidFill>
                  <a:schemeClr val="dk1"/>
                </a:solidFill>
                <a:latin typeface="Montserrat Medium"/>
                <a:ea typeface="Montserrat Medium"/>
                <a:cs typeface="Montserrat Medium"/>
                <a:sym typeface="Montserrat Medium"/>
              </a:rPr>
              <a:t>.”</a:t>
            </a:r>
            <a:endParaRPr sz="1350">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Now it’s time to do this activity.</a:t>
            </a:r>
            <a:endParaRPr sz="1350">
              <a:latin typeface="Montserrat Medium"/>
              <a:ea typeface="Montserrat Medium"/>
              <a:cs typeface="Montserrat Medium"/>
              <a:sym typeface="Montserrat Medium"/>
            </a:endParaRPr>
          </a:p>
        </p:txBody>
      </p:sp>
      <p:sp>
        <p:nvSpPr>
          <p:cNvPr id="21" name="Google Shape;21;p3"/>
          <p:cNvSpPr txBox="1"/>
          <p:nvPr/>
        </p:nvSpPr>
        <p:spPr>
          <a:xfrm>
            <a:off x="40605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2" name="Google Shape;22;p3"/>
          <p:cNvSpPr/>
          <p:nvPr/>
        </p:nvSpPr>
        <p:spPr>
          <a:xfrm>
            <a:off x="759600" y="3473800"/>
            <a:ext cx="2876700" cy="2876700"/>
          </a:xfrm>
          <a:prstGeom prst="ellipse">
            <a:avLst/>
          </a:prstGeom>
          <a:solidFill>
            <a:srgbClr val="1155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3" name="Google Shape;23;p3"/>
          <p:cNvSpPr txBox="1"/>
          <p:nvPr/>
        </p:nvSpPr>
        <p:spPr>
          <a:xfrm>
            <a:off x="1156400" y="3827500"/>
            <a:ext cx="1965000" cy="1946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000"/>
              </a:spcAft>
              <a:buNone/>
            </a:pPr>
            <a:r>
              <a:rPr lang="en" sz="2000">
                <a:solidFill>
                  <a:schemeClr val="lt1"/>
                </a:solidFill>
                <a:latin typeface="Montserrat Medium"/>
                <a:ea typeface="Montserrat Medium"/>
                <a:cs typeface="Montserrat Medium"/>
                <a:sym typeface="Montserrat Medium"/>
              </a:rPr>
              <a:t>This story</a:t>
            </a:r>
            <a:br>
              <a:rPr lang="en" sz="2000">
                <a:solidFill>
                  <a:schemeClr val="lt1"/>
                </a:solidFill>
                <a:latin typeface="Montserrat Medium"/>
                <a:ea typeface="Montserrat Medium"/>
                <a:cs typeface="Montserrat Medium"/>
                <a:sym typeface="Montserrat Medium"/>
              </a:rPr>
            </a:br>
            <a:r>
              <a:rPr lang="en" sz="2000">
                <a:solidFill>
                  <a:schemeClr val="lt1"/>
                </a:solidFill>
                <a:latin typeface="Montserrat Medium"/>
                <a:ea typeface="Montserrat Medium"/>
                <a:cs typeface="Montserrat Medium"/>
                <a:sym typeface="Montserrat Medium"/>
              </a:rPr>
              <a:t> is about </a:t>
            </a:r>
            <a:r>
              <a:rPr lang="en" sz="2000">
                <a:solidFill>
                  <a:srgbClr val="FFFF00"/>
                </a:solidFill>
                <a:latin typeface="Montserrat Medium"/>
                <a:ea typeface="Montserrat Medium"/>
                <a:cs typeface="Montserrat Medium"/>
                <a:sym typeface="Montserrat Medium"/>
              </a:rPr>
              <a:t>problems</a:t>
            </a:r>
            <a:r>
              <a:rPr lang="en" sz="2000">
                <a:solidFill>
                  <a:schemeClr val="lt1"/>
                </a:solidFill>
                <a:latin typeface="Montserrat Medium"/>
                <a:ea typeface="Montserrat Medium"/>
                <a:cs typeface="Montserrat Medium"/>
                <a:sym typeface="Montserrat Medium"/>
              </a:rPr>
              <a:t> that Dom faced and how he worked to    </a:t>
            </a:r>
            <a:r>
              <a:rPr lang="en" sz="2000">
                <a:solidFill>
                  <a:srgbClr val="FFFF00"/>
                </a:solidFill>
                <a:latin typeface="Montserrat Medium"/>
                <a:ea typeface="Montserrat Medium"/>
                <a:cs typeface="Montserrat Medium"/>
                <a:sym typeface="Montserrat Medium"/>
              </a:rPr>
              <a:t>solve</a:t>
            </a:r>
            <a:r>
              <a:rPr lang="en" sz="2000">
                <a:solidFill>
                  <a:schemeClr val="lt1"/>
                </a:solidFill>
                <a:latin typeface="Montserrat Medium"/>
                <a:ea typeface="Montserrat Medium"/>
                <a:cs typeface="Montserrat Medium"/>
                <a:sym typeface="Montserrat Medium"/>
              </a:rPr>
              <a:t> them.</a:t>
            </a:r>
            <a:endParaRPr sz="1500">
              <a:solidFill>
                <a:srgbClr val="FFFFFF"/>
              </a:solidFill>
              <a:latin typeface="Montserrat Medium"/>
              <a:ea typeface="Montserrat Medium"/>
              <a:cs typeface="Montserrat Medium"/>
              <a:sym typeface="Montserrat Medium"/>
            </a:endParaRPr>
          </a:p>
        </p:txBody>
      </p:sp>
      <p:sp>
        <p:nvSpPr>
          <p:cNvPr id="24" name="Google Shape;24;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5" name="Google Shape;25;p3"/>
          <p:cNvPicPr preferRelativeResize="0"/>
          <p:nvPr/>
        </p:nvPicPr>
        <p:blipFill>
          <a:blip r:embed="rId3">
            <a:alphaModFix/>
          </a:blip>
          <a:stretch>
            <a:fillRect/>
          </a:stretch>
        </p:blipFill>
        <p:spPr>
          <a:xfrm rot="4109499">
            <a:off x="2935310" y="3322951"/>
            <a:ext cx="1082656" cy="641698"/>
          </a:xfrm>
          <a:prstGeom prst="rect">
            <a:avLst/>
          </a:prstGeom>
          <a:noFill/>
          <a:ln>
            <a:noFill/>
          </a:ln>
        </p:spPr>
      </p:pic>
      <p:sp>
        <p:nvSpPr>
          <p:cNvPr id="26" name="Google Shape;26;p3"/>
          <p:cNvSpPr txBox="1">
            <a:spLocks noGrp="1"/>
          </p:cNvSpPr>
          <p:nvPr>
            <p:ph type="body" idx="1"/>
          </p:nvPr>
        </p:nvSpPr>
        <p:spPr>
          <a:xfrm>
            <a:off x="3207500" y="712650"/>
            <a:ext cx="2747100" cy="4032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27" name="Google Shape;27;p3"/>
          <p:cNvSpPr txBox="1"/>
          <p:nvPr/>
        </p:nvSpPr>
        <p:spPr>
          <a:xfrm>
            <a:off x="4125000" y="3558700"/>
            <a:ext cx="5194800" cy="8697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a:latin typeface="Montserrat Medium"/>
                <a:ea typeface="Montserrat Medium"/>
                <a:cs typeface="Montserrat Medium"/>
                <a:sym typeface="Montserrat Medium"/>
              </a:rPr>
              <a:t>In the charts on the following slides, fill in the missing problems and solutions. This will help you understand how Dom worked to solve three problems. </a:t>
            </a:r>
            <a:endParaRPr>
              <a:latin typeface="Montserrat Medium"/>
              <a:ea typeface="Montserrat Medium"/>
              <a:cs typeface="Montserrat Medium"/>
              <a:sym typeface="Montserrat Medium"/>
            </a:endParaRPr>
          </a:p>
        </p:txBody>
      </p:sp>
      <p:sp>
        <p:nvSpPr>
          <p:cNvPr id="28" name="Google Shape;28;p3"/>
          <p:cNvSpPr txBox="1"/>
          <p:nvPr/>
        </p:nvSpPr>
        <p:spPr>
          <a:xfrm>
            <a:off x="4125000" y="4756588"/>
            <a:ext cx="4844700" cy="984000"/>
          </a:xfrm>
          <a:prstGeom prst="rect">
            <a:avLst/>
          </a:prstGeom>
          <a:solidFill>
            <a:srgbClr val="FFFF00"/>
          </a:solidFill>
          <a:ln>
            <a:noFill/>
          </a:ln>
        </p:spPr>
        <p:txBody>
          <a:bodyPr spcFirstLastPara="1" wrap="square" lIns="91425" tIns="91425" rIns="91425" bIns="91425" anchor="t" anchorCtr="0">
            <a:noAutofit/>
          </a:bodyPr>
          <a:lstStyle/>
          <a:p>
            <a:pPr marL="914400" lvl="0" indent="0" algn="l" rtl="0">
              <a:lnSpc>
                <a:spcPct val="115000"/>
              </a:lnSpc>
              <a:spcBef>
                <a:spcPts val="0"/>
              </a:spcBef>
              <a:spcAft>
                <a:spcPts val="0"/>
              </a:spcAft>
              <a:buNone/>
            </a:pPr>
            <a:r>
              <a:rPr lang="en" sz="1800">
                <a:solidFill>
                  <a:srgbClr val="0000FF"/>
                </a:solidFill>
                <a:latin typeface="Montserrat ExtraBold"/>
                <a:ea typeface="Montserrat ExtraBold"/>
                <a:cs typeface="Montserrat ExtraBold"/>
                <a:sym typeface="Montserrat ExtraBold"/>
              </a:rPr>
              <a:t>TIP:</a:t>
            </a:r>
            <a:r>
              <a:rPr lang="en">
                <a:solidFill>
                  <a:srgbClr val="000000"/>
                </a:solidFill>
                <a:latin typeface="Montserrat Medium"/>
                <a:ea typeface="Montserrat Medium"/>
                <a:cs typeface="Montserrat Medium"/>
                <a:sym typeface="Montserrat Medium"/>
              </a:rPr>
              <a:t> We’ve included hints at the bottom of each slide! Think about them before you enter your answer.</a:t>
            </a:r>
            <a:endParaRPr>
              <a:solidFill>
                <a:srgbClr val="000000"/>
              </a:solidFill>
              <a:latin typeface="Montserrat Medium"/>
              <a:ea typeface="Montserrat Medium"/>
              <a:cs typeface="Montserrat Medium"/>
              <a:sym typeface="Montserrat Medium"/>
            </a:endParaRPr>
          </a:p>
        </p:txBody>
      </p:sp>
      <p:sp>
        <p:nvSpPr>
          <p:cNvPr id="29" name="Google Shape;29;p3"/>
          <p:cNvSpPr/>
          <p:nvPr/>
        </p:nvSpPr>
        <p:spPr>
          <a:xfrm>
            <a:off x="4167175" y="4756588"/>
            <a:ext cx="869700" cy="869700"/>
          </a:xfrm>
          <a:prstGeom prst="star5">
            <a:avLst>
              <a:gd name="adj" fmla="val 19098"/>
              <a:gd name="hf" fmla="val 105146"/>
              <a:gd name="vf" fmla="val 110557"/>
            </a:avLst>
          </a:prstGeom>
          <a:solidFill>
            <a:srgbClr val="EEEEEE"/>
          </a:solidFill>
          <a:ln>
            <a:noFill/>
          </a:ln>
          <a:effectLst>
            <a:outerShdw blurRad="85725"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 name="Google Shape;30;p3"/>
          <p:cNvPicPr preferRelativeResize="0"/>
          <p:nvPr/>
        </p:nvPicPr>
        <p:blipFill>
          <a:blip r:embed="rId4">
            <a:alphaModFix/>
          </a:blip>
          <a:stretch>
            <a:fillRect/>
          </a:stretch>
        </p:blipFill>
        <p:spPr>
          <a:xfrm>
            <a:off x="759600" y="654975"/>
            <a:ext cx="1354631" cy="460800"/>
          </a:xfrm>
          <a:prstGeom prst="rect">
            <a:avLst/>
          </a:prstGeom>
          <a:noFill/>
          <a:ln>
            <a:noFill/>
          </a:ln>
        </p:spPr>
      </p:pic>
      <p:pic>
        <p:nvPicPr>
          <p:cNvPr id="31" name="Google Shape;31;p3" title="ACT-090125-SE-TT.jpg"/>
          <p:cNvPicPr preferRelativeResize="0"/>
          <p:nvPr/>
        </p:nvPicPr>
        <p:blipFill rotWithShape="1">
          <a:blip r:embed="rId5">
            <a:alphaModFix/>
          </a:blip>
          <a:srcRect l="169" r="179"/>
          <a:stretch/>
        </p:blipFill>
        <p:spPr>
          <a:xfrm>
            <a:off x="7177400" y="1121763"/>
            <a:ext cx="2283374" cy="1583526"/>
          </a:xfrm>
          <a:prstGeom prst="rect">
            <a:avLst/>
          </a:prstGeom>
          <a:noFill/>
          <a:ln>
            <a:noFill/>
          </a:ln>
          <a:effectLst>
            <a:outerShdw blurRad="57150" dist="19050" dir="5400000" algn="bl" rotWithShape="0">
              <a:srgbClr val="000000">
                <a:alpha val="50000"/>
              </a:srgbClr>
            </a:outerShdw>
          </a:effectLst>
        </p:spPr>
      </p:pic>
      <p:sp>
        <p:nvSpPr>
          <p:cNvPr id="32" name="Google Shape;32;p3"/>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extLst>
    <p:ext uri="{DCECCB84-F9BA-43D5-87BE-67443E8EF086}">
      <p15:sldGuideLst xmlns:p15="http://schemas.microsoft.com/office/powerpoint/2012/main">
        <p15:guide id="1" pos="288">
          <p15:clr>
            <a:srgbClr val="FA7B17"/>
          </p15:clr>
        </p15:guide>
        <p15:guide id="2" orient="horz" pos="2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tx">
  <p:cSld name="TITLE_AND_BODY">
    <p:bg>
      <p:bgPr>
        <a:solidFill>
          <a:srgbClr val="FF0000"/>
        </a:solid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r>
              <a:rPr lang="en"/>
              <a:t>Page 2 of 4</a:t>
            </a:r>
            <a:endParaRPr/>
          </a:p>
        </p:txBody>
      </p:sp>
      <p:sp>
        <p:nvSpPr>
          <p:cNvPr id="35" name="Google Shape;35;p4"/>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 name="Google Shape;36;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7" name="Google Shape;37;p4"/>
          <p:cNvSpPr txBox="1"/>
          <p:nvPr/>
        </p:nvSpPr>
        <p:spPr>
          <a:xfrm>
            <a:off x="4493425" y="660975"/>
            <a:ext cx="496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“Giving Back With Bikes”</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September 2025</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graphicFrame>
        <p:nvGraphicFramePr>
          <p:cNvPr id="38" name="Google Shape;38;p4"/>
          <p:cNvGraphicFramePr/>
          <p:nvPr/>
        </p:nvGraphicFramePr>
        <p:xfrm>
          <a:off x="773525" y="1437925"/>
          <a:ext cx="8511350" cy="5147100"/>
        </p:xfrm>
        <a:graphic>
          <a:graphicData uri="http://schemas.openxmlformats.org/drawingml/2006/table">
            <a:tbl>
              <a:tblPr>
                <a:noFill/>
                <a:tableStyleId>{E53C242B-CA6C-4D44-A4CE-F43F0D9B7A48}</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PROBLEM</a:t>
                      </a:r>
                      <a:endParaRPr sz="1600">
                        <a:solidFill>
                          <a:srgbClr val="FFFFFF"/>
                        </a:solidFill>
                        <a:latin typeface="Montserrat"/>
                        <a:ea typeface="Montserrat"/>
                        <a:cs typeface="Montserrat"/>
                        <a:sym typeface="Montserrat"/>
                      </a:endParaRPr>
                    </a:p>
                  </a:txBody>
                  <a:tcPr marL="91425" marR="91425" marT="91425" marB="91425" anchor="ctr">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SOLUTION</a:t>
                      </a:r>
                      <a:endParaRPr sz="1600">
                        <a:solidFill>
                          <a:srgbClr val="FFFFFF"/>
                        </a:solidFill>
                        <a:latin typeface="Montserrat"/>
                        <a:ea typeface="Montserrat"/>
                        <a:cs typeface="Montserrat"/>
                        <a:sym typeface="Montserrat"/>
                      </a:endParaRPr>
                    </a:p>
                  </a:txBody>
                  <a:tcPr marL="91425" marR="91425" marT="91425" marB="91425" anchor="ctr">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39" name="Google Shape;39;p4"/>
          <p:cNvSpPr txBox="1">
            <a:spLocks noGrp="1"/>
          </p:cNvSpPr>
          <p:nvPr>
            <p:ph type="body" idx="1"/>
          </p:nvPr>
        </p:nvSpPr>
        <p:spPr>
          <a:xfrm>
            <a:off x="5264700" y="2319025"/>
            <a:ext cx="3768000" cy="35544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40" name="Google Shape;40;p4"/>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chemeClr val="dk1"/>
                </a:solidFill>
                <a:latin typeface="Montserrat"/>
                <a:ea typeface="Montserrat"/>
                <a:cs typeface="Montserrat"/>
                <a:sym typeface="Montserrat"/>
              </a:rPr>
              <a:t>1.</a:t>
            </a:r>
            <a:r>
              <a:rPr lang="en" sz="1600" b="1">
                <a:solidFill>
                  <a:schemeClr val="dk1"/>
                </a:solidFill>
                <a:latin typeface="Lato"/>
                <a:ea typeface="Lato"/>
                <a:cs typeface="Lato"/>
                <a:sym typeface="Lato"/>
              </a:rPr>
              <a:t> </a:t>
            </a:r>
            <a:r>
              <a:rPr lang="en" sz="1900">
                <a:solidFill>
                  <a:schemeClr val="dk1"/>
                </a:solidFill>
                <a:latin typeface="Coming Soon"/>
                <a:ea typeface="Coming Soon"/>
                <a:cs typeface="Coming Soon"/>
                <a:sym typeface="Coming Soon"/>
              </a:rPr>
              <a:t>Dom’s bike was old, and it often needed to be repaired.</a:t>
            </a:r>
            <a:endParaRPr sz="1900">
              <a:latin typeface="Coming Soon"/>
              <a:ea typeface="Coming Soon"/>
              <a:cs typeface="Coming Soon"/>
              <a:sym typeface="Coming Soon"/>
            </a:endParaRPr>
          </a:p>
        </p:txBody>
      </p:sp>
      <p:sp>
        <p:nvSpPr>
          <p:cNvPr id="41" name="Google Shape;41;p4"/>
          <p:cNvSpPr txBox="1"/>
          <p:nvPr/>
        </p:nvSpPr>
        <p:spPr>
          <a:xfrm>
            <a:off x="5294100" y="6040430"/>
            <a:ext cx="3709200" cy="594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How did Dom learn how to fix </a:t>
            </a:r>
            <a:endParaRPr>
              <a:latin typeface="Montserrat Medium"/>
              <a:ea typeface="Montserrat Medium"/>
              <a:cs typeface="Montserrat Medium"/>
              <a:sym typeface="Montserrat Medium"/>
            </a:endParaRPr>
          </a:p>
          <a:p>
            <a:pPr marL="0" lvl="0" indent="0" algn="ctr" rtl="0">
              <a:spcBef>
                <a:spcPts val="0"/>
              </a:spcBef>
              <a:spcAft>
                <a:spcPts val="0"/>
              </a:spcAft>
              <a:buNone/>
            </a:pPr>
            <a:r>
              <a:rPr lang="en">
                <a:latin typeface="Montserrat Medium"/>
                <a:ea typeface="Montserrat Medium"/>
                <a:cs typeface="Montserrat Medium"/>
                <a:sym typeface="Montserrat Medium"/>
              </a:rPr>
              <a:t>his bike?</a:t>
            </a:r>
            <a:endParaRPr>
              <a:latin typeface="Montserrat Medium"/>
              <a:ea typeface="Montserrat Medium"/>
              <a:cs typeface="Montserrat Medium"/>
              <a:sym typeface="Montserrat Medium"/>
            </a:endParaRPr>
          </a:p>
        </p:txBody>
      </p:sp>
      <p:pic>
        <p:nvPicPr>
          <p:cNvPr id="42" name="Google Shape;42;p4"/>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43" name="Google Shape;43;p4"/>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CUSTOM">
    <p:bg>
      <p:bgPr>
        <a:solidFill>
          <a:srgbClr val="FF0000"/>
        </a:solidFill>
        <a:effectLst/>
      </p:bgPr>
    </p:bg>
    <p:spTree>
      <p:nvGrpSpPr>
        <p:cNvPr id="1" name="Shape 44"/>
        <p:cNvGrpSpPr/>
        <p:nvPr/>
      </p:nvGrpSpPr>
      <p:grpSpPr>
        <a:xfrm>
          <a:off x="0" y="0"/>
          <a:ext cx="0" cy="0"/>
          <a:chOff x="0" y="0"/>
          <a:chExt cx="0" cy="0"/>
        </a:xfrm>
      </p:grpSpPr>
      <p:sp>
        <p:nvSpPr>
          <p:cNvPr id="45" name="Google Shape;45;p5"/>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3 of 4</a:t>
            </a:r>
            <a:endParaRPr/>
          </a:p>
        </p:txBody>
      </p:sp>
      <p:sp>
        <p:nvSpPr>
          <p:cNvPr id="46" name="Google Shape;46;p5"/>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5"/>
          <p:cNvPicPr preferRelativeResize="0"/>
          <p:nvPr/>
        </p:nvPicPr>
        <p:blipFill>
          <a:blip r:embed="rId2">
            <a:alphaModFix/>
          </a:blip>
          <a:stretch>
            <a:fillRect/>
          </a:stretch>
        </p:blipFill>
        <p:spPr>
          <a:xfrm>
            <a:off x="3929325" y="7150397"/>
            <a:ext cx="2199725" cy="271300"/>
          </a:xfrm>
          <a:prstGeom prst="rect">
            <a:avLst/>
          </a:prstGeom>
          <a:noFill/>
          <a:ln>
            <a:noFill/>
          </a:ln>
        </p:spPr>
      </p:pic>
      <p:graphicFrame>
        <p:nvGraphicFramePr>
          <p:cNvPr id="48" name="Google Shape;48;p5"/>
          <p:cNvGraphicFramePr/>
          <p:nvPr/>
        </p:nvGraphicFramePr>
        <p:xfrm>
          <a:off x="773525" y="1437925"/>
          <a:ext cx="8511350" cy="5147100"/>
        </p:xfrm>
        <a:graphic>
          <a:graphicData uri="http://schemas.openxmlformats.org/drawingml/2006/table">
            <a:tbl>
              <a:tblPr>
                <a:noFill/>
                <a:tableStyleId>{E53C242B-CA6C-4D44-A4CE-F43F0D9B7A48}</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chemeClr val="lt1"/>
                          </a:solidFill>
                          <a:latin typeface="Montserrat"/>
                          <a:ea typeface="Montserrat"/>
                          <a:cs typeface="Montserrat"/>
                          <a:sym typeface="Montserrat"/>
                        </a:rPr>
                        <a:t>PROBLEM</a:t>
                      </a:r>
                      <a:endParaRPr sz="1600" b="1">
                        <a:solidFill>
                          <a:srgbClr val="FFFFFF"/>
                        </a:solidFill>
                        <a:latin typeface="Montserrat"/>
                        <a:ea typeface="Montserrat"/>
                        <a:cs typeface="Montserrat"/>
                        <a:sym typeface="Montserrat"/>
                      </a:endParaRPr>
                    </a:p>
                  </a:txBody>
                  <a:tcPr marL="91425" marR="91425" marT="91425" marB="91425" anchor="ctr">
                    <a:solidFill>
                      <a:srgbClr val="0B5394"/>
                    </a:solidFill>
                  </a:tcPr>
                </a:tc>
                <a:tc>
                  <a:txBody>
                    <a:bodyPr/>
                    <a:lstStyle/>
                    <a:p>
                      <a:pPr marL="0" lvl="0" indent="0" algn="ctr" rtl="0">
                        <a:spcBef>
                          <a:spcPts val="0"/>
                        </a:spcBef>
                        <a:spcAft>
                          <a:spcPts val="0"/>
                        </a:spcAft>
                        <a:buNone/>
                      </a:pPr>
                      <a:r>
                        <a:rPr lang="en" sz="1600" b="1">
                          <a:solidFill>
                            <a:schemeClr val="lt1"/>
                          </a:solidFill>
                          <a:latin typeface="Montserrat"/>
                          <a:ea typeface="Montserrat"/>
                          <a:cs typeface="Montserrat"/>
                          <a:sym typeface="Montserrat"/>
                        </a:rPr>
                        <a:t>SOLUTION</a:t>
                      </a:r>
                      <a:endParaRPr sz="1600" b="1">
                        <a:solidFill>
                          <a:srgbClr val="FFFFFF"/>
                        </a:solidFill>
                        <a:latin typeface="Montserrat"/>
                        <a:ea typeface="Montserrat"/>
                        <a:cs typeface="Montserrat"/>
                        <a:sym typeface="Montserrat"/>
                      </a:endParaRPr>
                    </a:p>
                  </a:txBody>
                  <a:tcPr marL="91425" marR="91425" marT="91425" marB="91425" anchor="ctr">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49" name="Google Shape;49;p5"/>
          <p:cNvSpPr txBox="1">
            <a:spLocks noGrp="1"/>
          </p:cNvSpPr>
          <p:nvPr>
            <p:ph type="body" idx="1"/>
          </p:nvPr>
        </p:nvSpPr>
        <p:spPr>
          <a:xfrm>
            <a:off x="1298700" y="2397350"/>
            <a:ext cx="3430800" cy="34698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50" name="Google Shape;50;p5"/>
          <p:cNvSpPr txBox="1"/>
          <p:nvPr/>
        </p:nvSpPr>
        <p:spPr>
          <a:xfrm>
            <a:off x="936000" y="6131113"/>
            <a:ext cx="3978900" cy="342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350" b="1">
                <a:latin typeface="Montserrat"/>
                <a:ea typeface="Montserrat"/>
                <a:cs typeface="Montserrat"/>
                <a:sym typeface="Montserrat"/>
              </a:rPr>
              <a:t>Hint:</a:t>
            </a:r>
            <a:r>
              <a:rPr lang="en" sz="1350">
                <a:latin typeface="Montserrat Medium"/>
                <a:ea typeface="Montserrat Medium"/>
                <a:cs typeface="Montserrat Medium"/>
                <a:sym typeface="Montserrat Medium"/>
              </a:rPr>
              <a:t> What did Dom want that his mom wouldn’t buy for him?</a:t>
            </a:r>
            <a:endParaRPr sz="1350">
              <a:latin typeface="Montserrat Medium"/>
              <a:ea typeface="Montserrat Medium"/>
              <a:cs typeface="Montserrat Medium"/>
              <a:sym typeface="Montserrat Medium"/>
            </a:endParaRPr>
          </a:p>
        </p:txBody>
      </p:sp>
      <p:sp>
        <p:nvSpPr>
          <p:cNvPr id="51" name="Google Shape;51;p5"/>
          <p:cNvSpPr txBox="1"/>
          <p:nvPr/>
        </p:nvSpPr>
        <p:spPr>
          <a:xfrm>
            <a:off x="894900" y="2319025"/>
            <a:ext cx="403800" cy="441000"/>
          </a:xfrm>
          <a:prstGeom prst="rect">
            <a:avLst/>
          </a:prstGeom>
          <a:noFill/>
          <a:ln>
            <a:noFill/>
          </a:ln>
        </p:spPr>
        <p:txBody>
          <a:bodyPr spcFirstLastPara="1" wrap="square" lIns="91425" tIns="91425" rIns="91425" bIns="91425" anchor="t" anchorCtr="0">
            <a:noAutofit/>
          </a:bodyPr>
          <a:lstStyle/>
          <a:p>
            <a:pPr marL="182880" lvl="0" indent="-182880" algn="l" rtl="0">
              <a:spcBef>
                <a:spcPts val="0"/>
              </a:spcBef>
              <a:spcAft>
                <a:spcPts val="0"/>
              </a:spcAft>
              <a:buNone/>
            </a:pPr>
            <a:r>
              <a:rPr lang="en" sz="2000" b="1">
                <a:solidFill>
                  <a:schemeClr val="dk1"/>
                </a:solidFill>
                <a:latin typeface="Montserrat"/>
                <a:ea typeface="Montserrat"/>
                <a:cs typeface="Montserrat"/>
                <a:sym typeface="Montserrat"/>
              </a:rPr>
              <a:t>2.</a:t>
            </a:r>
            <a:endParaRPr sz="1900">
              <a:latin typeface="Coming Soon"/>
              <a:ea typeface="Coming Soon"/>
              <a:cs typeface="Coming Soon"/>
              <a:sym typeface="Coming Soon"/>
            </a:endParaRPr>
          </a:p>
        </p:txBody>
      </p:sp>
      <p:sp>
        <p:nvSpPr>
          <p:cNvPr id="52" name="Google Shape;52;p5"/>
          <p:cNvSpPr txBox="1"/>
          <p:nvPr/>
        </p:nvSpPr>
        <p:spPr>
          <a:xfrm>
            <a:off x="5281725" y="2319025"/>
            <a:ext cx="3709200" cy="398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a:solidFill>
                  <a:schemeClr val="dk1"/>
                </a:solidFill>
                <a:latin typeface="Coming Soon"/>
                <a:ea typeface="Coming Soon"/>
                <a:cs typeface="Coming Soon"/>
                <a:sym typeface="Coming Soon"/>
              </a:rPr>
              <a:t>Dom fixed other people’s bikes to earn money to buy himself a new mountain bike.</a:t>
            </a:r>
            <a:endParaRPr sz="1900">
              <a:solidFill>
                <a:schemeClr val="dk1"/>
              </a:solidFill>
              <a:latin typeface="Coming Soon"/>
              <a:ea typeface="Coming Soon"/>
              <a:cs typeface="Coming Soon"/>
              <a:sym typeface="Coming Soon"/>
            </a:endParaRPr>
          </a:p>
        </p:txBody>
      </p:sp>
      <p:sp>
        <p:nvSpPr>
          <p:cNvPr id="53" name="Google Shape;53;p5"/>
          <p:cNvSpPr txBox="1"/>
          <p:nvPr/>
        </p:nvSpPr>
        <p:spPr>
          <a:xfrm>
            <a:off x="4493425" y="660975"/>
            <a:ext cx="496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“Giving Back With Bikes”</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September 2025</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pic>
        <p:nvPicPr>
          <p:cNvPr id="54" name="Google Shape;54;p5"/>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55" name="Google Shape;55;p5"/>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CUSTOM_1">
    <p:bg>
      <p:bgPr>
        <a:solidFill>
          <a:srgbClr val="FF0000"/>
        </a:solidFill>
        <a:effectLst/>
      </p:bgPr>
    </p:bg>
    <p:spTree>
      <p:nvGrpSpPr>
        <p:cNvPr id="1" name="Shape 56"/>
        <p:cNvGrpSpPr/>
        <p:nvPr/>
      </p:nvGrpSpPr>
      <p:grpSpPr>
        <a:xfrm>
          <a:off x="0" y="0"/>
          <a:ext cx="0" cy="0"/>
          <a:chOff x="0" y="0"/>
          <a:chExt cx="0" cy="0"/>
        </a:xfrm>
      </p:grpSpPr>
      <p:sp>
        <p:nvSpPr>
          <p:cNvPr id="57" name="Google Shape;57;p6"/>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4 of 4</a:t>
            </a:r>
            <a:endParaRPr/>
          </a:p>
        </p:txBody>
      </p:sp>
      <p:sp>
        <p:nvSpPr>
          <p:cNvPr id="58" name="Google Shape;58;p6"/>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6"/>
          <p:cNvPicPr preferRelativeResize="0"/>
          <p:nvPr/>
        </p:nvPicPr>
        <p:blipFill>
          <a:blip r:embed="rId2">
            <a:alphaModFix/>
          </a:blip>
          <a:stretch>
            <a:fillRect/>
          </a:stretch>
        </p:blipFill>
        <p:spPr>
          <a:xfrm>
            <a:off x="3929325" y="7150397"/>
            <a:ext cx="2199725" cy="271300"/>
          </a:xfrm>
          <a:prstGeom prst="rect">
            <a:avLst/>
          </a:prstGeom>
          <a:noFill/>
          <a:ln>
            <a:noFill/>
          </a:ln>
        </p:spPr>
      </p:pic>
      <p:graphicFrame>
        <p:nvGraphicFramePr>
          <p:cNvPr id="60" name="Google Shape;60;p6"/>
          <p:cNvGraphicFramePr/>
          <p:nvPr/>
        </p:nvGraphicFramePr>
        <p:xfrm>
          <a:off x="773525" y="1437925"/>
          <a:ext cx="8511350" cy="5147100"/>
        </p:xfrm>
        <a:graphic>
          <a:graphicData uri="http://schemas.openxmlformats.org/drawingml/2006/table">
            <a:tbl>
              <a:tblPr>
                <a:noFill/>
                <a:tableStyleId>{E53C242B-CA6C-4D44-A4CE-F43F0D9B7A48}</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chemeClr val="lt1"/>
                          </a:solidFill>
                          <a:latin typeface="Montserrat"/>
                          <a:ea typeface="Montserrat"/>
                          <a:cs typeface="Montserrat"/>
                          <a:sym typeface="Montserrat"/>
                        </a:rPr>
                        <a:t>PROBLEM</a:t>
                      </a:r>
                      <a:endParaRPr sz="1600" b="1">
                        <a:solidFill>
                          <a:srgbClr val="FFFFFF"/>
                        </a:solidFill>
                        <a:latin typeface="Montserrat"/>
                        <a:ea typeface="Montserrat"/>
                        <a:cs typeface="Montserrat"/>
                        <a:sym typeface="Montserrat"/>
                      </a:endParaRPr>
                    </a:p>
                  </a:txBody>
                  <a:tcPr marL="91425" marR="91425" marT="91425" marB="91425" anchor="ctr">
                    <a:solidFill>
                      <a:srgbClr val="0B5394"/>
                    </a:solidFill>
                  </a:tcPr>
                </a:tc>
                <a:tc>
                  <a:txBody>
                    <a:bodyPr/>
                    <a:lstStyle/>
                    <a:p>
                      <a:pPr marL="0" lvl="0" indent="0" algn="ctr" rtl="0">
                        <a:spcBef>
                          <a:spcPts val="0"/>
                        </a:spcBef>
                        <a:spcAft>
                          <a:spcPts val="0"/>
                        </a:spcAft>
                        <a:buNone/>
                      </a:pPr>
                      <a:r>
                        <a:rPr lang="en" sz="1600" b="1">
                          <a:solidFill>
                            <a:schemeClr val="lt1"/>
                          </a:solidFill>
                          <a:latin typeface="Montserrat"/>
                          <a:ea typeface="Montserrat"/>
                          <a:cs typeface="Montserrat"/>
                          <a:sym typeface="Montserrat"/>
                        </a:rPr>
                        <a:t>SOLUTION</a:t>
                      </a:r>
                      <a:endParaRPr sz="1600" b="1">
                        <a:solidFill>
                          <a:srgbClr val="FFFFFF"/>
                        </a:solidFill>
                        <a:latin typeface="Montserrat"/>
                        <a:ea typeface="Montserrat"/>
                        <a:cs typeface="Montserrat"/>
                        <a:sym typeface="Montserrat"/>
                      </a:endParaRPr>
                    </a:p>
                  </a:txBody>
                  <a:tcPr marL="91425" marR="91425" marT="91425" marB="91425" anchor="ctr">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61" name="Google Shape;61;p6"/>
          <p:cNvSpPr txBox="1">
            <a:spLocks noGrp="1"/>
          </p:cNvSpPr>
          <p:nvPr>
            <p:ph type="body" idx="1"/>
          </p:nvPr>
        </p:nvSpPr>
        <p:spPr>
          <a:xfrm>
            <a:off x="5264700" y="2319025"/>
            <a:ext cx="3768000" cy="35148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2" name="Google Shape;62;p6"/>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chemeClr val="dk1"/>
                </a:solidFill>
                <a:latin typeface="Montserrat"/>
                <a:ea typeface="Montserrat"/>
                <a:cs typeface="Montserrat"/>
                <a:sym typeface="Montserrat"/>
              </a:rPr>
              <a:t>3.</a:t>
            </a:r>
            <a:r>
              <a:rPr lang="en" sz="1600" b="1">
                <a:solidFill>
                  <a:schemeClr val="dk1"/>
                </a:solidFill>
                <a:latin typeface="Lato"/>
                <a:ea typeface="Lato"/>
                <a:cs typeface="Lato"/>
                <a:sym typeface="Lato"/>
              </a:rPr>
              <a:t> </a:t>
            </a:r>
            <a:r>
              <a:rPr lang="en" sz="1900">
                <a:solidFill>
                  <a:schemeClr val="dk1"/>
                </a:solidFill>
                <a:latin typeface="Coming Soon"/>
                <a:ea typeface="Coming Soon"/>
                <a:cs typeface="Coming Soon"/>
                <a:sym typeface="Coming Soon"/>
              </a:rPr>
              <a:t>Many kids would love to have bikes but can’t afford to buy them.</a:t>
            </a:r>
            <a:endParaRPr sz="1900">
              <a:latin typeface="Coming Soon"/>
              <a:ea typeface="Coming Soon"/>
              <a:cs typeface="Coming Soon"/>
              <a:sym typeface="Coming Soon"/>
            </a:endParaRPr>
          </a:p>
        </p:txBody>
      </p:sp>
      <p:sp>
        <p:nvSpPr>
          <p:cNvPr id="63" name="Google Shape;63;p6"/>
          <p:cNvSpPr txBox="1"/>
          <p:nvPr/>
        </p:nvSpPr>
        <p:spPr>
          <a:xfrm>
            <a:off x="5375700" y="6045271"/>
            <a:ext cx="3546000" cy="4608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does Dom do with the money he makes from fixing bikes?</a:t>
            </a:r>
            <a:endParaRPr>
              <a:latin typeface="Montserrat Medium"/>
              <a:ea typeface="Montserrat Medium"/>
              <a:cs typeface="Montserrat Medium"/>
              <a:sym typeface="Montserrat Medium"/>
            </a:endParaRPr>
          </a:p>
        </p:txBody>
      </p:sp>
      <p:sp>
        <p:nvSpPr>
          <p:cNvPr id="64" name="Google Shape;64;p6"/>
          <p:cNvSpPr txBox="1"/>
          <p:nvPr/>
        </p:nvSpPr>
        <p:spPr>
          <a:xfrm>
            <a:off x="4493425" y="660975"/>
            <a:ext cx="496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“Giving Back With Bikes”</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September 2025</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pic>
        <p:nvPicPr>
          <p:cNvPr id="65" name="Google Shape;65;p6"/>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66" name="Google Shape;66;p6"/>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5-26/090125/giving-back-with-bikes.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8"/>
          <p:cNvSpPr txBox="1">
            <a:spLocks noGrp="1"/>
          </p:cNvSpPr>
          <p:nvPr>
            <p:ph type="body" idx="1"/>
          </p:nvPr>
        </p:nvSpPr>
        <p:spPr>
          <a:xfrm>
            <a:off x="3207500" y="712650"/>
            <a:ext cx="27471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77" name="Google Shape;77;p8">
            <a:hlinkClick r:id="rId3"/>
          </p:cNvPr>
          <p:cNvSpPr txBox="1"/>
          <p:nvPr/>
        </p:nvSpPr>
        <p:spPr>
          <a:xfrm>
            <a:off x="2435525" y="1979225"/>
            <a:ext cx="2454300" cy="2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8"/>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1 of 4</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9"/>
          <p:cNvSpPr txBox="1">
            <a:spLocks noGrp="1"/>
          </p:cNvSpPr>
          <p:nvPr>
            <p:ph type="body" idx="1"/>
          </p:nvPr>
        </p:nvSpPr>
        <p:spPr>
          <a:xfrm>
            <a:off x="5264700" y="2319025"/>
            <a:ext cx="3768000" cy="35544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84" name="Google Shape;84;p9"/>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2 of 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0"/>
          <p:cNvSpPr txBox="1">
            <a:spLocks noGrp="1"/>
          </p:cNvSpPr>
          <p:nvPr>
            <p:ph type="body" idx="1"/>
          </p:nvPr>
        </p:nvSpPr>
        <p:spPr>
          <a:xfrm>
            <a:off x="1298700" y="2397350"/>
            <a:ext cx="3430800" cy="34698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0" name="Google Shape;90;p10"/>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3 of 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1"/>
          <p:cNvSpPr txBox="1">
            <a:spLocks noGrp="1"/>
          </p:cNvSpPr>
          <p:nvPr>
            <p:ph type="body" idx="1"/>
          </p:nvPr>
        </p:nvSpPr>
        <p:spPr>
          <a:xfrm>
            <a:off x="5264700" y="2319025"/>
            <a:ext cx="3768000" cy="35148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6" name="Google Shape;96;p11"/>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4 of 4</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Words>
  <Application>Microsoft Macintosh PowerPoint</Application>
  <PresentationFormat>Custom</PresentationFormat>
  <Paragraphs>4</Paragraphs>
  <Slides>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Oswald Light</vt:lpstr>
      <vt:lpstr>Montserrat</vt:lpstr>
      <vt:lpstr>Montserrat Medium</vt:lpstr>
      <vt:lpstr>Arial</vt:lpstr>
      <vt:lpstr>Lato</vt:lpstr>
      <vt:lpstr>Caveat</vt:lpstr>
      <vt:lpstr>Montserrat ExtraBold</vt:lpstr>
      <vt:lpstr>Coming Soon</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Escobar, Jorge</cp:lastModifiedBy>
  <cp:revision>1</cp:revision>
  <dcterms:modified xsi:type="dcterms:W3CDTF">2025-07-08T22:50:27Z</dcterms:modified>
</cp:coreProperties>
</file>