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Lst>
  <p:notesMasterIdLst>
    <p:notesMasterId r:id="rId4"/>
  </p:notesMasterIdLst>
  <p:sldIdLst>
    <p:sldId id="257" r:id="rId2"/>
    <p:sldId id="258" r:id="rId3"/>
  </p:sldIdLst>
  <p:sldSz cx="10058400" cy="7772400"/>
  <p:notesSz cx="6858000" cy="9144000"/>
  <p:embeddedFontLst>
    <p:embeddedFont>
      <p:font typeface="Caveat" pitchFamily="2" charset="77"/>
      <p:regular r:id="rId5"/>
      <p:bold r:id="rId6"/>
    </p:embeddedFont>
    <p:embeddedFont>
      <p:font typeface="Montserrat" pitchFamily="2" charset="77"/>
      <p:regular r:id="rId7"/>
      <p:bold r:id="rId8"/>
      <p:italic r:id="rId9"/>
      <p:boldItalic r:id="rId10"/>
    </p:embeddedFont>
    <p:embeddedFont>
      <p:font typeface="Montserrat Black" panose="020F0502020204030204" pitchFamily="34" charset="0"/>
      <p:bold r:id="rId11"/>
      <p:italic r:id="rId12"/>
      <p:boldItalic r:id="rId13"/>
    </p:embeddedFont>
    <p:embeddedFont>
      <p:font typeface="Montserrat ExtraBold" panose="020F0502020204030204" pitchFamily="34" charset="0"/>
      <p:bold r:id="rId14"/>
      <p:italic r:id="rId15"/>
      <p:boldItalic r:id="rId16"/>
    </p:embeddedFont>
    <p:embeddedFont>
      <p:font typeface="Montserrat Medium" panose="020F0502020204030204" pitchFamily="34" charset="0"/>
      <p:regular r:id="rId17"/>
      <p:bold r:id="rId18"/>
      <p:italic r:id="rId19"/>
      <p:boldItalic r:id="rId20"/>
    </p:embeddedFont>
    <p:embeddedFont>
      <p:font typeface="Oswald" pitchFamily="2" charset="77"/>
      <p:regular r:id="rId21"/>
      <p:bold r:id="rId22"/>
    </p:embeddedFont>
    <p:embeddedFont>
      <p:font typeface="Oswald Light" panose="020F0302020204030204" pitchFamily="3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07" d="100"/>
          <a:sy n="107" d="100"/>
        </p:scale>
        <p:origin x="2000" y="168"/>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7.fntdata"/><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font" Target="fonts/font20.fntdata"/><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font" Target="fonts/font19.fntdata"/><Relationship Id="rId28" Type="http://schemas.openxmlformats.org/officeDocument/2006/relationships/tableStyles" Target="tableStyles.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font" Target="fonts/font1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705feaf0d_0_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705feaf0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ad15241b19_0_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ad15241b1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p:cSld name="TITLE_AND_BODY_2">
    <p:bg>
      <p:bgPr>
        <a:solidFill>
          <a:srgbClr val="E69138"/>
        </a:solidFill>
        <a:effectLst/>
      </p:bgPr>
    </p:bg>
    <p:spTree>
      <p:nvGrpSpPr>
        <p:cNvPr id="1" name="Shape 13"/>
        <p:cNvGrpSpPr/>
        <p:nvPr/>
      </p:nvGrpSpPr>
      <p:grpSpPr>
        <a:xfrm>
          <a:off x="0" y="0"/>
          <a:ext cx="0" cy="0"/>
          <a:chOff x="0" y="0"/>
          <a:chExt cx="0" cy="0"/>
        </a:xfrm>
      </p:grpSpPr>
      <p:sp>
        <p:nvSpPr>
          <p:cNvPr id="14" name="Google Shape;14;p3"/>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Google Shape;15;p3"/>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6" name="Google Shape;16;p3"/>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©2024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7" name="Google Shape;17;p3"/>
          <p:cNvSpPr txBox="1"/>
          <p:nvPr/>
        </p:nvSpPr>
        <p:spPr>
          <a:xfrm>
            <a:off x="5778450" y="660975"/>
            <a:ext cx="36822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“Should You Be Able to Shop On Your Own?</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December 2024/January 2025</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latin typeface="Montserrat"/>
              <a:ea typeface="Montserrat"/>
              <a:cs typeface="Montserrat"/>
              <a:sym typeface="Montserrat"/>
            </a:endParaRPr>
          </a:p>
        </p:txBody>
      </p:sp>
      <p:sp>
        <p:nvSpPr>
          <p:cNvPr id="18" name="Google Shape;18;p3"/>
          <p:cNvSpPr txBox="1"/>
          <p:nvPr/>
        </p:nvSpPr>
        <p:spPr>
          <a:xfrm>
            <a:off x="1857175" y="1240650"/>
            <a:ext cx="5084700" cy="1164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1100"/>
              <a:buFont typeface="Arial"/>
              <a:buNone/>
            </a:pPr>
            <a:r>
              <a:rPr lang="en" sz="3100">
                <a:solidFill>
                  <a:srgbClr val="6AA84F"/>
                </a:solidFill>
                <a:latin typeface="Montserrat ExtraBold"/>
                <a:ea typeface="Montserrat ExtraBold"/>
                <a:cs typeface="Montserrat ExtraBold"/>
                <a:sym typeface="Montserrat ExtraBold"/>
              </a:rPr>
              <a:t>Questions About </a:t>
            </a:r>
            <a:endParaRPr sz="3100">
              <a:solidFill>
                <a:srgbClr val="6AA84F"/>
              </a:solidFill>
              <a:latin typeface="Montserrat ExtraBold"/>
              <a:ea typeface="Montserrat ExtraBold"/>
              <a:cs typeface="Montserrat ExtraBold"/>
              <a:sym typeface="Montserrat ExtraBold"/>
            </a:endParaRPr>
          </a:p>
          <a:p>
            <a:pPr marL="0" lvl="0" indent="0" algn="l" rtl="0">
              <a:lnSpc>
                <a:spcPct val="90000"/>
              </a:lnSpc>
              <a:spcBef>
                <a:spcPts val="0"/>
              </a:spcBef>
              <a:spcAft>
                <a:spcPts val="0"/>
              </a:spcAft>
              <a:buClr>
                <a:srgbClr val="000000"/>
              </a:buClr>
              <a:buSzPts val="1100"/>
              <a:buFont typeface="Arial"/>
              <a:buNone/>
            </a:pPr>
            <a:r>
              <a:rPr lang="en" sz="3100">
                <a:solidFill>
                  <a:srgbClr val="6AA84F"/>
                </a:solidFill>
                <a:latin typeface="Montserrat ExtraBold"/>
                <a:ea typeface="Montserrat ExtraBold"/>
                <a:cs typeface="Montserrat ExtraBold"/>
                <a:sym typeface="Montserrat ExtraBold"/>
              </a:rPr>
              <a:t>Chaperone Policies</a:t>
            </a:r>
            <a:endParaRPr sz="3100" i="1">
              <a:solidFill>
                <a:srgbClr val="6AA84F"/>
              </a:solidFill>
              <a:latin typeface="Montserrat ExtraBold"/>
              <a:ea typeface="Montserrat ExtraBold"/>
              <a:cs typeface="Montserrat ExtraBold"/>
              <a:sym typeface="Montserrat ExtraBold"/>
            </a:endParaRPr>
          </a:p>
        </p:txBody>
      </p:sp>
      <p:sp>
        <p:nvSpPr>
          <p:cNvPr id="19" name="Google Shape;19;p3"/>
          <p:cNvSpPr txBox="1"/>
          <p:nvPr/>
        </p:nvSpPr>
        <p:spPr>
          <a:xfrm>
            <a:off x="1079150" y="2303150"/>
            <a:ext cx="5625300" cy="641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You’ve just read “</a:t>
            </a:r>
            <a:r>
              <a:rPr lang="en" sz="1350" b="1">
                <a:solidFill>
                  <a:srgbClr val="0000FF"/>
                </a:solidFill>
                <a:latin typeface="Montserrat"/>
                <a:ea typeface="Montserrat"/>
                <a:cs typeface="Montserrat"/>
                <a:sym typeface="Montserrat"/>
              </a:rPr>
              <a:t>Should You Be Able to Shop On Your Own?</a:t>
            </a:r>
            <a:r>
              <a:rPr lang="en" sz="1350">
                <a:latin typeface="Montserrat Medium"/>
                <a:ea typeface="Montserrat Medium"/>
                <a:cs typeface="Montserrat Medium"/>
                <a:sym typeface="Montserrat Medium"/>
              </a:rPr>
              <a:t>” How well can you sum up what you’ve just read?</a:t>
            </a:r>
            <a:endParaRPr sz="1350">
              <a:latin typeface="Montserrat Medium"/>
              <a:ea typeface="Montserrat Medium"/>
              <a:cs typeface="Montserrat Medium"/>
              <a:sym typeface="Montserrat Medium"/>
            </a:endParaRPr>
          </a:p>
        </p:txBody>
      </p:sp>
      <p:sp>
        <p:nvSpPr>
          <p:cNvPr id="20" name="Google Shape;20;p3"/>
          <p:cNvSpPr txBox="1"/>
          <p:nvPr/>
        </p:nvSpPr>
        <p:spPr>
          <a:xfrm>
            <a:off x="2446650" y="712650"/>
            <a:ext cx="32763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Name:</a:t>
            </a:r>
            <a:endParaRPr>
              <a:latin typeface="Montserrat"/>
              <a:ea typeface="Montserrat"/>
              <a:cs typeface="Montserrat"/>
              <a:sym typeface="Montserrat"/>
            </a:endParaRPr>
          </a:p>
        </p:txBody>
      </p:sp>
      <p:sp>
        <p:nvSpPr>
          <p:cNvPr id="21" name="Google Shape;21;p3"/>
          <p:cNvSpPr txBox="1"/>
          <p:nvPr/>
        </p:nvSpPr>
        <p:spPr>
          <a:xfrm>
            <a:off x="4517700" y="2989725"/>
            <a:ext cx="2137200" cy="46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Caveat"/>
                <a:ea typeface="Caveat"/>
                <a:cs typeface="Caveat"/>
                <a:sym typeface="Caveat"/>
              </a:rPr>
              <a:t>What to Do</a:t>
            </a:r>
            <a:endParaRPr sz="3000" b="1">
              <a:latin typeface="Caveat"/>
              <a:ea typeface="Caveat"/>
              <a:cs typeface="Caveat"/>
              <a:sym typeface="Caveat"/>
            </a:endParaRPr>
          </a:p>
        </p:txBody>
      </p:sp>
      <p:sp>
        <p:nvSpPr>
          <p:cNvPr id="22" name="Google Shape;22;p3"/>
          <p:cNvSpPr txBox="1"/>
          <p:nvPr/>
        </p:nvSpPr>
        <p:spPr>
          <a:xfrm>
            <a:off x="4202675" y="3558700"/>
            <a:ext cx="4540500" cy="20118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457200" lvl="0" indent="0" algn="l" rtl="0">
              <a:lnSpc>
                <a:spcPct val="115000"/>
              </a:lnSpc>
              <a:spcBef>
                <a:spcPts val="0"/>
              </a:spcBef>
              <a:spcAft>
                <a:spcPts val="0"/>
              </a:spcAft>
              <a:buNone/>
            </a:pPr>
            <a:r>
              <a:rPr lang="en">
                <a:latin typeface="Montserrat Medium"/>
                <a:ea typeface="Montserrat Medium"/>
                <a:cs typeface="Montserrat Medium"/>
                <a:sym typeface="Montserrat Medium"/>
              </a:rPr>
              <a:t>Imagine that your friend Misha missed school today and didn’t get to read “Should You Be Able to Shop On Your Own?” She wants to know what the article says, but she only has one minute before dinner. Answer the questions on the next slide, which will help you sum up the article for Misha.</a:t>
            </a: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endParaRPr>
              <a:latin typeface="Montserrat Medium"/>
              <a:ea typeface="Montserrat Medium"/>
              <a:cs typeface="Montserrat Medium"/>
              <a:sym typeface="Montserrat Medium"/>
            </a:endParaRPr>
          </a:p>
        </p:txBody>
      </p:sp>
      <p:sp>
        <p:nvSpPr>
          <p:cNvPr id="23" name="Google Shape;23;p3"/>
          <p:cNvSpPr/>
          <p:nvPr/>
        </p:nvSpPr>
        <p:spPr>
          <a:xfrm>
            <a:off x="759600" y="3558700"/>
            <a:ext cx="3096600" cy="3096600"/>
          </a:xfrm>
          <a:prstGeom prst="ellipse">
            <a:avLst/>
          </a:prstGeom>
          <a:solidFill>
            <a:srgbClr val="93C47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155CC"/>
              </a:solidFill>
            </a:endParaRPr>
          </a:p>
        </p:txBody>
      </p:sp>
      <p:sp>
        <p:nvSpPr>
          <p:cNvPr id="24" name="Google Shape;24;p3"/>
          <p:cNvSpPr txBox="1"/>
          <p:nvPr/>
        </p:nvSpPr>
        <p:spPr>
          <a:xfrm>
            <a:off x="953675" y="3939700"/>
            <a:ext cx="2590800" cy="23709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000">
                <a:solidFill>
                  <a:srgbClr val="FFFFFF"/>
                </a:solidFill>
                <a:latin typeface="Montserrat Medium"/>
                <a:ea typeface="Montserrat Medium"/>
                <a:cs typeface="Montserrat Medium"/>
                <a:sym typeface="Montserrat Medium"/>
              </a:rPr>
              <a:t>A </a:t>
            </a:r>
            <a:r>
              <a:rPr lang="en" sz="2000">
                <a:solidFill>
                  <a:srgbClr val="FFFF00"/>
                </a:solidFill>
                <a:latin typeface="Montserrat Medium"/>
                <a:ea typeface="Montserrat Medium"/>
                <a:cs typeface="Montserrat Medium"/>
                <a:sym typeface="Montserrat Medium"/>
              </a:rPr>
              <a:t>summary</a:t>
            </a:r>
            <a:r>
              <a:rPr lang="en" sz="2000">
                <a:solidFill>
                  <a:srgbClr val="FFFFFF"/>
                </a:solidFill>
                <a:latin typeface="Montserrat Medium"/>
                <a:ea typeface="Montserrat Medium"/>
                <a:cs typeface="Montserrat Medium"/>
                <a:sym typeface="Montserrat Medium"/>
              </a:rPr>
              <a:t>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is a short retelling of an article. It can help you remember the most important information—</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and share it with others!</a:t>
            </a:r>
            <a:endParaRPr sz="1600">
              <a:latin typeface="Montserrat Medium"/>
              <a:ea typeface="Montserrat Medium"/>
              <a:cs typeface="Montserrat Medium"/>
              <a:sym typeface="Montserrat Medium"/>
            </a:endParaRPr>
          </a:p>
        </p:txBody>
      </p:sp>
      <p:sp>
        <p:nvSpPr>
          <p:cNvPr id="25" name="Google Shape;25;p3"/>
          <p:cNvSpPr txBox="1"/>
          <p:nvPr/>
        </p:nvSpPr>
        <p:spPr>
          <a:xfrm>
            <a:off x="1070300" y="2989725"/>
            <a:ext cx="2137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veat"/>
                <a:ea typeface="Caveat"/>
                <a:cs typeface="Caveat"/>
                <a:sym typeface="Caveat"/>
              </a:rPr>
              <a:t>What to Know</a:t>
            </a:r>
            <a:endParaRPr sz="3000" b="1">
              <a:latin typeface="Caveat"/>
              <a:ea typeface="Caveat"/>
              <a:cs typeface="Caveat"/>
              <a:sym typeface="Caveat"/>
            </a:endParaRPr>
          </a:p>
        </p:txBody>
      </p:sp>
      <p:pic>
        <p:nvPicPr>
          <p:cNvPr id="26" name="Google Shape;26;p3"/>
          <p:cNvPicPr preferRelativeResize="0"/>
          <p:nvPr/>
        </p:nvPicPr>
        <p:blipFill>
          <a:blip r:embed="rId3">
            <a:alphaModFix/>
          </a:blip>
          <a:stretch>
            <a:fillRect/>
          </a:stretch>
        </p:blipFill>
        <p:spPr>
          <a:xfrm rot="4109499">
            <a:off x="2935310" y="3322951"/>
            <a:ext cx="1082656" cy="641698"/>
          </a:xfrm>
          <a:prstGeom prst="rect">
            <a:avLst/>
          </a:prstGeom>
          <a:noFill/>
          <a:ln>
            <a:noFill/>
          </a:ln>
        </p:spPr>
      </p:pic>
      <p:sp>
        <p:nvSpPr>
          <p:cNvPr id="27" name="Google Shape;27;p3"/>
          <p:cNvSpPr txBox="1"/>
          <p:nvPr/>
        </p:nvSpPr>
        <p:spPr>
          <a:xfrm>
            <a:off x="888650" y="792650"/>
            <a:ext cx="1181100" cy="151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600">
                <a:solidFill>
                  <a:srgbClr val="CC0000"/>
                </a:solidFill>
                <a:latin typeface="Montserrat ExtraBold"/>
                <a:ea typeface="Montserrat ExtraBold"/>
                <a:cs typeface="Montserrat ExtraBold"/>
                <a:sym typeface="Montserrat ExtraBold"/>
              </a:rPr>
              <a:t>5</a:t>
            </a:r>
            <a:endParaRPr sz="10600">
              <a:solidFill>
                <a:srgbClr val="CC0000"/>
              </a:solidFill>
            </a:endParaRPr>
          </a:p>
        </p:txBody>
      </p:sp>
      <p:sp>
        <p:nvSpPr>
          <p:cNvPr id="28" name="Google Shape;28;p3"/>
          <p:cNvSpPr txBox="1"/>
          <p:nvPr/>
        </p:nvSpPr>
        <p:spPr>
          <a:xfrm>
            <a:off x="8743175" y="7046650"/>
            <a:ext cx="10533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1 of 2</a:t>
            </a:r>
            <a:endParaRPr sz="1200">
              <a:solidFill>
                <a:srgbClr val="595959"/>
              </a:solidFill>
            </a:endParaRPr>
          </a:p>
        </p:txBody>
      </p:sp>
      <p:sp>
        <p:nvSpPr>
          <p:cNvPr id="29" name="Google Shape;29;p3"/>
          <p:cNvSpPr txBox="1">
            <a:spLocks noGrp="1"/>
          </p:cNvSpPr>
          <p:nvPr>
            <p:ph type="body" idx="1"/>
          </p:nvPr>
        </p:nvSpPr>
        <p:spPr>
          <a:xfrm>
            <a:off x="3207500" y="712650"/>
            <a:ext cx="2515500" cy="403200"/>
          </a:xfrm>
          <a:prstGeom prst="rect">
            <a:avLst/>
          </a:prstGeom>
          <a:solidFill>
            <a:srgbClr val="FFF2CC"/>
          </a:solidFill>
          <a:ln w="9525" cap="flat" cmpd="sng">
            <a:solidFill>
              <a:schemeClr val="lt2"/>
            </a:solidFill>
            <a:prstDash val="solid"/>
            <a:round/>
            <a:headEnd type="none" w="sm" len="sm"/>
            <a:tailEnd type="none" w="sm" len="sm"/>
          </a:ln>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pic>
        <p:nvPicPr>
          <p:cNvPr id="30" name="Google Shape;30;p3"/>
          <p:cNvPicPr preferRelativeResize="0"/>
          <p:nvPr/>
        </p:nvPicPr>
        <p:blipFill>
          <a:blip r:embed="rId4">
            <a:alphaModFix/>
          </a:blip>
          <a:stretch>
            <a:fillRect/>
          </a:stretch>
        </p:blipFill>
        <p:spPr>
          <a:xfrm>
            <a:off x="759600" y="654975"/>
            <a:ext cx="1354631" cy="460800"/>
          </a:xfrm>
          <a:prstGeom prst="rect">
            <a:avLst/>
          </a:prstGeom>
          <a:noFill/>
          <a:ln>
            <a:noFill/>
          </a:ln>
        </p:spPr>
      </p:pic>
      <p:pic>
        <p:nvPicPr>
          <p:cNvPr id="31" name="Google Shape;31;p3"/>
          <p:cNvPicPr preferRelativeResize="0"/>
          <p:nvPr/>
        </p:nvPicPr>
        <p:blipFill rotWithShape="1">
          <a:blip r:embed="rId5">
            <a:alphaModFix/>
          </a:blip>
          <a:srcRect l="2317" r="2326"/>
          <a:stretch/>
        </p:blipFill>
        <p:spPr>
          <a:xfrm>
            <a:off x="7134750" y="1115762"/>
            <a:ext cx="2325899" cy="1634237"/>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p:cSld name="TITLE_AND_BODY_2_1">
    <p:bg>
      <p:bgPr>
        <a:solidFill>
          <a:srgbClr val="E69138"/>
        </a:solidFill>
        <a:effectLst/>
      </p:bgPr>
    </p:bg>
    <p:spTree>
      <p:nvGrpSpPr>
        <p:cNvPr id="1" name="Shape 32"/>
        <p:cNvGrpSpPr/>
        <p:nvPr/>
      </p:nvGrpSpPr>
      <p:grpSpPr>
        <a:xfrm>
          <a:off x="0" y="0"/>
          <a:ext cx="0" cy="0"/>
          <a:chOff x="0" y="0"/>
          <a:chExt cx="0" cy="0"/>
        </a:xfrm>
      </p:grpSpPr>
      <p:sp>
        <p:nvSpPr>
          <p:cNvPr id="33" name="Google Shape;33;p4"/>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2 of 2</a:t>
            </a:r>
            <a:endParaRPr/>
          </a:p>
        </p:txBody>
      </p:sp>
      <p:sp>
        <p:nvSpPr>
          <p:cNvPr id="34" name="Google Shape;34;p4"/>
          <p:cNvSpPr/>
          <p:nvPr/>
        </p:nvSpPr>
        <p:spPr>
          <a:xfrm>
            <a:off x="454950" y="46525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 name="Google Shape;35;p4"/>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36" name="Google Shape;36;p4"/>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©2024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37" name="Google Shape;37;p4"/>
          <p:cNvSpPr/>
          <p:nvPr/>
        </p:nvSpPr>
        <p:spPr>
          <a:xfrm>
            <a:off x="668050" y="138625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txBox="1"/>
          <p:nvPr/>
        </p:nvSpPr>
        <p:spPr>
          <a:xfrm>
            <a:off x="838600" y="124525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39" name="Google Shape;39;p4"/>
          <p:cNvSpPr txBox="1"/>
          <p:nvPr/>
        </p:nvSpPr>
        <p:spPr>
          <a:xfrm>
            <a:off x="685750" y="167050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WHERE</a:t>
            </a:r>
            <a:endParaRPr sz="2200" b="1">
              <a:solidFill>
                <a:srgbClr val="FFFF00"/>
              </a:solidFill>
              <a:latin typeface="Oswald"/>
              <a:ea typeface="Oswald"/>
              <a:cs typeface="Oswald"/>
              <a:sym typeface="Oswald"/>
            </a:endParaRPr>
          </a:p>
        </p:txBody>
      </p:sp>
      <p:grpSp>
        <p:nvGrpSpPr>
          <p:cNvPr id="40" name="Google Shape;40;p4"/>
          <p:cNvGrpSpPr/>
          <p:nvPr/>
        </p:nvGrpSpPr>
        <p:grpSpPr>
          <a:xfrm>
            <a:off x="668050" y="2329300"/>
            <a:ext cx="986550" cy="1112700"/>
            <a:chOff x="668050" y="2329300"/>
            <a:chExt cx="986550" cy="1112700"/>
          </a:xfrm>
        </p:grpSpPr>
        <p:sp>
          <p:nvSpPr>
            <p:cNvPr id="41" name="Google Shape;41;p4"/>
            <p:cNvSpPr/>
            <p:nvPr/>
          </p:nvSpPr>
          <p:spPr>
            <a:xfrm>
              <a:off x="668050" y="247030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txBox="1"/>
            <p:nvPr/>
          </p:nvSpPr>
          <p:spPr>
            <a:xfrm>
              <a:off x="838600" y="232930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43" name="Google Shape;43;p4"/>
            <p:cNvSpPr txBox="1"/>
            <p:nvPr/>
          </p:nvSpPr>
          <p:spPr>
            <a:xfrm>
              <a:off x="685750" y="275455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WHAT</a:t>
              </a:r>
              <a:endParaRPr sz="2200" b="1">
                <a:solidFill>
                  <a:srgbClr val="FFFF00"/>
                </a:solidFill>
                <a:latin typeface="Oswald"/>
                <a:ea typeface="Oswald"/>
                <a:cs typeface="Oswald"/>
                <a:sym typeface="Oswald"/>
              </a:endParaRPr>
            </a:p>
          </p:txBody>
        </p:sp>
      </p:grpSp>
      <p:grpSp>
        <p:nvGrpSpPr>
          <p:cNvPr id="44" name="Google Shape;44;p4"/>
          <p:cNvGrpSpPr/>
          <p:nvPr/>
        </p:nvGrpSpPr>
        <p:grpSpPr>
          <a:xfrm>
            <a:off x="668050" y="3379863"/>
            <a:ext cx="986550" cy="1112700"/>
            <a:chOff x="668050" y="3433800"/>
            <a:chExt cx="986550" cy="1112700"/>
          </a:xfrm>
        </p:grpSpPr>
        <p:sp>
          <p:nvSpPr>
            <p:cNvPr id="45" name="Google Shape;45;p4"/>
            <p:cNvSpPr/>
            <p:nvPr/>
          </p:nvSpPr>
          <p:spPr>
            <a:xfrm>
              <a:off x="668050" y="357480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txBox="1"/>
            <p:nvPr/>
          </p:nvSpPr>
          <p:spPr>
            <a:xfrm>
              <a:off x="838600" y="343380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47" name="Google Shape;47;p4"/>
            <p:cNvSpPr txBox="1"/>
            <p:nvPr/>
          </p:nvSpPr>
          <p:spPr>
            <a:xfrm>
              <a:off x="685750" y="385905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HOW</a:t>
              </a:r>
              <a:endParaRPr sz="2200" b="1">
                <a:solidFill>
                  <a:srgbClr val="FFFF00"/>
                </a:solidFill>
                <a:latin typeface="Oswald"/>
                <a:ea typeface="Oswald"/>
                <a:cs typeface="Oswald"/>
                <a:sym typeface="Oswald"/>
              </a:endParaRPr>
            </a:p>
          </p:txBody>
        </p:sp>
      </p:grpSp>
      <p:sp>
        <p:nvSpPr>
          <p:cNvPr id="48" name="Google Shape;48;p4"/>
          <p:cNvSpPr/>
          <p:nvPr/>
        </p:nvSpPr>
        <p:spPr>
          <a:xfrm>
            <a:off x="668050" y="4623325"/>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txBox="1"/>
          <p:nvPr/>
        </p:nvSpPr>
        <p:spPr>
          <a:xfrm>
            <a:off x="838600" y="4502325"/>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50" name="Google Shape;50;p4"/>
          <p:cNvSpPr txBox="1"/>
          <p:nvPr/>
        </p:nvSpPr>
        <p:spPr>
          <a:xfrm>
            <a:off x="685750" y="4907575"/>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WHY</a:t>
            </a:r>
            <a:endParaRPr sz="2200" b="1">
              <a:solidFill>
                <a:srgbClr val="FFFF00"/>
              </a:solidFill>
              <a:latin typeface="Oswald"/>
              <a:ea typeface="Oswald"/>
              <a:cs typeface="Oswald"/>
              <a:sym typeface="Oswald"/>
            </a:endParaRPr>
          </a:p>
        </p:txBody>
      </p:sp>
      <p:sp>
        <p:nvSpPr>
          <p:cNvPr id="51" name="Google Shape;51;p4"/>
          <p:cNvSpPr/>
          <p:nvPr/>
        </p:nvSpPr>
        <p:spPr>
          <a:xfrm>
            <a:off x="668050" y="565550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txBox="1"/>
          <p:nvPr/>
        </p:nvSpPr>
        <p:spPr>
          <a:xfrm>
            <a:off x="838600" y="551450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53" name="Google Shape;53;p4"/>
          <p:cNvSpPr txBox="1"/>
          <p:nvPr/>
        </p:nvSpPr>
        <p:spPr>
          <a:xfrm>
            <a:off x="685750" y="593975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WHO</a:t>
            </a:r>
            <a:endParaRPr sz="2200" b="1">
              <a:solidFill>
                <a:srgbClr val="FFFF00"/>
              </a:solidFill>
              <a:latin typeface="Oswald"/>
              <a:ea typeface="Oswald"/>
              <a:cs typeface="Oswald"/>
              <a:sym typeface="Oswald"/>
            </a:endParaRPr>
          </a:p>
        </p:txBody>
      </p:sp>
      <p:sp>
        <p:nvSpPr>
          <p:cNvPr id="54" name="Google Shape;54;p4"/>
          <p:cNvSpPr txBox="1">
            <a:spLocks noGrp="1"/>
          </p:cNvSpPr>
          <p:nvPr>
            <p:ph type="body" idx="1"/>
          </p:nvPr>
        </p:nvSpPr>
        <p:spPr>
          <a:xfrm>
            <a:off x="1892800" y="1644275"/>
            <a:ext cx="72678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5" name="Google Shape;55;p4"/>
          <p:cNvSpPr txBox="1">
            <a:spLocks noGrp="1"/>
          </p:cNvSpPr>
          <p:nvPr>
            <p:ph type="body" idx="2"/>
          </p:nvPr>
        </p:nvSpPr>
        <p:spPr>
          <a:xfrm>
            <a:off x="1892800" y="2695450"/>
            <a:ext cx="72678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6" name="Google Shape;56;p4"/>
          <p:cNvSpPr txBox="1">
            <a:spLocks noGrp="1"/>
          </p:cNvSpPr>
          <p:nvPr>
            <p:ph type="body" idx="3"/>
          </p:nvPr>
        </p:nvSpPr>
        <p:spPr>
          <a:xfrm>
            <a:off x="1892800" y="3746650"/>
            <a:ext cx="72678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7" name="Google Shape;57;p4"/>
          <p:cNvSpPr txBox="1">
            <a:spLocks noGrp="1"/>
          </p:cNvSpPr>
          <p:nvPr>
            <p:ph type="body" idx="4"/>
          </p:nvPr>
        </p:nvSpPr>
        <p:spPr>
          <a:xfrm>
            <a:off x="1892800" y="4822350"/>
            <a:ext cx="73221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8" name="Google Shape;58;p4"/>
          <p:cNvSpPr txBox="1">
            <a:spLocks noGrp="1"/>
          </p:cNvSpPr>
          <p:nvPr>
            <p:ph type="body" idx="5"/>
          </p:nvPr>
        </p:nvSpPr>
        <p:spPr>
          <a:xfrm>
            <a:off x="1892800" y="5876075"/>
            <a:ext cx="73221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9" name="Google Shape;59;p4"/>
          <p:cNvSpPr txBox="1"/>
          <p:nvPr/>
        </p:nvSpPr>
        <p:spPr>
          <a:xfrm>
            <a:off x="1892800" y="1386250"/>
            <a:ext cx="7267800" cy="3303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Clr>
                <a:schemeClr val="dk1"/>
              </a:buClr>
              <a:buSzPts val="1100"/>
              <a:buFont typeface="Arial"/>
              <a:buNone/>
            </a:pPr>
            <a:r>
              <a:rPr lang="en">
                <a:solidFill>
                  <a:schemeClr val="dk1"/>
                </a:solidFill>
                <a:latin typeface="Montserrat ExtraBold"/>
                <a:ea typeface="Montserrat ExtraBold"/>
                <a:cs typeface="Montserrat ExtraBold"/>
                <a:sym typeface="Montserrat ExtraBold"/>
              </a:rPr>
              <a:t>1.</a:t>
            </a:r>
            <a:r>
              <a:rPr lang="en">
                <a:solidFill>
                  <a:schemeClr val="dk1"/>
                </a:solidFill>
                <a:latin typeface="Montserrat Medium"/>
                <a:ea typeface="Montserrat Medium"/>
                <a:cs typeface="Montserrat Medium"/>
                <a:sym typeface="Montserrat Medium"/>
              </a:rPr>
              <a:t> Where is Del Amo Fashion Center located?</a:t>
            </a:r>
            <a:endParaRPr sz="1550">
              <a:solidFill>
                <a:schemeClr val="dk1"/>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60" name="Google Shape;60;p4"/>
          <p:cNvSpPr txBox="1"/>
          <p:nvPr/>
        </p:nvSpPr>
        <p:spPr>
          <a:xfrm>
            <a:off x="1892800" y="2448448"/>
            <a:ext cx="6991200" cy="1566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2.</a:t>
            </a:r>
            <a:r>
              <a:rPr lang="en">
                <a:solidFill>
                  <a:schemeClr val="dk1"/>
                </a:solidFill>
                <a:latin typeface="Montserrat Medium"/>
                <a:ea typeface="Montserrat Medium"/>
                <a:cs typeface="Montserrat Medium"/>
                <a:sym typeface="Montserrat Medium"/>
              </a:rPr>
              <a:t> What happened at Del Amo Fashion Center on December 30, 2023?</a:t>
            </a:r>
            <a:endParaRPr sz="1550">
              <a:solidFill>
                <a:srgbClr val="FFFFFF"/>
              </a:solidFill>
              <a:latin typeface="Montserrat Medium"/>
              <a:ea typeface="Montserrat Medium"/>
              <a:cs typeface="Montserrat Medium"/>
              <a:sym typeface="Montserrat Medium"/>
            </a:endParaRPr>
          </a:p>
        </p:txBody>
      </p:sp>
      <p:sp>
        <p:nvSpPr>
          <p:cNvPr id="61" name="Google Shape;61;p4"/>
          <p:cNvSpPr txBox="1"/>
          <p:nvPr/>
        </p:nvSpPr>
        <p:spPr>
          <a:xfrm>
            <a:off x="1892800" y="3499575"/>
            <a:ext cx="7568100" cy="3303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3.</a:t>
            </a:r>
            <a:r>
              <a:rPr lang="en">
                <a:solidFill>
                  <a:schemeClr val="dk1"/>
                </a:solidFill>
                <a:latin typeface="Montserrat Medium"/>
                <a:ea typeface="Montserrat Medium"/>
                <a:cs typeface="Montserrat Medium"/>
                <a:sym typeface="Montserrat Medium"/>
              </a:rPr>
              <a:t> How did the mall respond to the problem?</a:t>
            </a:r>
            <a:endParaRPr sz="1550">
              <a:solidFill>
                <a:srgbClr val="FFFFFF"/>
              </a:solidFill>
              <a:latin typeface="Montserrat Medium"/>
              <a:ea typeface="Montserrat Medium"/>
              <a:cs typeface="Montserrat Medium"/>
              <a:sym typeface="Montserrat Medium"/>
            </a:endParaRPr>
          </a:p>
        </p:txBody>
      </p:sp>
      <p:sp>
        <p:nvSpPr>
          <p:cNvPr id="62" name="Google Shape;62;p4"/>
          <p:cNvSpPr txBox="1"/>
          <p:nvPr/>
        </p:nvSpPr>
        <p:spPr>
          <a:xfrm>
            <a:off x="1892800" y="4524000"/>
            <a:ext cx="7568100" cy="3303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4.</a:t>
            </a:r>
            <a:r>
              <a:rPr lang="en">
                <a:solidFill>
                  <a:schemeClr val="dk1"/>
                </a:solidFill>
                <a:latin typeface="Montserrat Medium"/>
                <a:ea typeface="Montserrat Medium"/>
                <a:cs typeface="Montserrat Medium"/>
                <a:sym typeface="Montserrat Medium"/>
              </a:rPr>
              <a:t> Why are malls around the country creating chaperone policies?</a:t>
            </a:r>
            <a:endParaRPr sz="1550">
              <a:solidFill>
                <a:srgbClr val="FFFFFF"/>
              </a:solidFill>
              <a:latin typeface="Montserrat Medium"/>
              <a:ea typeface="Montserrat Medium"/>
              <a:cs typeface="Montserrat Medium"/>
              <a:sym typeface="Montserrat Medium"/>
            </a:endParaRPr>
          </a:p>
        </p:txBody>
      </p:sp>
      <p:sp>
        <p:nvSpPr>
          <p:cNvPr id="63" name="Google Shape;63;p4"/>
          <p:cNvSpPr txBox="1"/>
          <p:nvPr/>
        </p:nvSpPr>
        <p:spPr>
          <a:xfrm>
            <a:off x="1892800" y="5635025"/>
            <a:ext cx="6991200" cy="2712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5.</a:t>
            </a:r>
            <a:r>
              <a:rPr lang="en">
                <a:solidFill>
                  <a:schemeClr val="dk1"/>
                </a:solidFill>
                <a:latin typeface="Montserrat Medium"/>
                <a:ea typeface="Montserrat Medium"/>
                <a:cs typeface="Montserrat Medium"/>
                <a:sym typeface="Montserrat Medium"/>
              </a:rPr>
              <a:t> Who might be unfairly punished by chaperone policies?</a:t>
            </a:r>
            <a:endParaRPr sz="1550">
              <a:solidFill>
                <a:srgbClr val="FFFFFF"/>
              </a:solidFill>
              <a:latin typeface="Montserrat Medium"/>
              <a:ea typeface="Montserrat Medium"/>
              <a:cs typeface="Montserrat Medium"/>
              <a:sym typeface="Montserrat Medium"/>
            </a:endParaRPr>
          </a:p>
        </p:txBody>
      </p:sp>
      <p:pic>
        <p:nvPicPr>
          <p:cNvPr id="64" name="Google Shape;64;p4"/>
          <p:cNvPicPr preferRelativeResize="0"/>
          <p:nvPr/>
        </p:nvPicPr>
        <p:blipFill>
          <a:blip r:embed="rId3">
            <a:alphaModFix/>
          </a:blip>
          <a:stretch>
            <a:fillRect/>
          </a:stretch>
        </p:blipFill>
        <p:spPr>
          <a:xfrm>
            <a:off x="759600" y="654975"/>
            <a:ext cx="1354631" cy="460800"/>
          </a:xfrm>
          <a:prstGeom prst="rect">
            <a:avLst/>
          </a:prstGeom>
          <a:noFill/>
          <a:ln>
            <a:noFill/>
          </a:ln>
        </p:spPr>
      </p:pic>
      <p:sp>
        <p:nvSpPr>
          <p:cNvPr id="65" name="Google Shape;65;p4"/>
          <p:cNvSpPr txBox="1"/>
          <p:nvPr/>
        </p:nvSpPr>
        <p:spPr>
          <a:xfrm>
            <a:off x="6128850" y="660975"/>
            <a:ext cx="33318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“Should You Be Able to Shop On Your Own?</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December 2024/January 2025</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tion.scholastic.com/issues/2024-25/120124/should-you-be-able-to-shop-on-your-own.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6">
            <a:hlinkClick r:id="rId3"/>
          </p:cNvPr>
          <p:cNvSpPr txBox="1"/>
          <p:nvPr/>
        </p:nvSpPr>
        <p:spPr>
          <a:xfrm>
            <a:off x="2510950" y="2277375"/>
            <a:ext cx="3956400" cy="26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 name="Google Shape;76;p6"/>
          <p:cNvSpPr txBox="1">
            <a:spLocks noGrp="1"/>
          </p:cNvSpPr>
          <p:nvPr>
            <p:ph type="body" idx="1"/>
          </p:nvPr>
        </p:nvSpPr>
        <p:spPr>
          <a:xfrm>
            <a:off x="3207500" y="712650"/>
            <a:ext cx="2515500" cy="403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9138"/>
        </a:solidFill>
        <a:effectLst/>
      </p:bgPr>
    </p:bg>
    <p:spTree>
      <p:nvGrpSpPr>
        <p:cNvPr id="1" name="Shape 80"/>
        <p:cNvGrpSpPr/>
        <p:nvPr/>
      </p:nvGrpSpPr>
      <p:grpSpPr>
        <a:xfrm>
          <a:off x="0" y="0"/>
          <a:ext cx="0" cy="0"/>
          <a:chOff x="0" y="0"/>
          <a:chExt cx="0" cy="0"/>
        </a:xfrm>
      </p:grpSpPr>
      <p:sp>
        <p:nvSpPr>
          <p:cNvPr id="81" name="Google Shape;81;p7"/>
          <p:cNvSpPr txBox="1"/>
          <p:nvPr/>
        </p:nvSpPr>
        <p:spPr>
          <a:xfrm>
            <a:off x="8743175" y="7046650"/>
            <a:ext cx="10533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2 of 2</a:t>
            </a:r>
            <a:endParaRPr sz="1200">
              <a:solidFill>
                <a:srgbClr val="595959"/>
              </a:solidFill>
            </a:endParaRPr>
          </a:p>
        </p:txBody>
      </p:sp>
      <p:sp>
        <p:nvSpPr>
          <p:cNvPr id="82" name="Google Shape;82;p7"/>
          <p:cNvSpPr txBox="1">
            <a:spLocks noGrp="1"/>
          </p:cNvSpPr>
          <p:nvPr>
            <p:ph type="body" idx="1"/>
          </p:nvPr>
        </p:nvSpPr>
        <p:spPr>
          <a:xfrm>
            <a:off x="1892800" y="1644275"/>
            <a:ext cx="72678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83" name="Google Shape;83;p7"/>
          <p:cNvSpPr txBox="1">
            <a:spLocks noGrp="1"/>
          </p:cNvSpPr>
          <p:nvPr>
            <p:ph type="body" idx="2"/>
          </p:nvPr>
        </p:nvSpPr>
        <p:spPr>
          <a:xfrm>
            <a:off x="1892800" y="2695450"/>
            <a:ext cx="72678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84" name="Google Shape;84;p7"/>
          <p:cNvSpPr txBox="1">
            <a:spLocks noGrp="1"/>
          </p:cNvSpPr>
          <p:nvPr>
            <p:ph type="body" idx="3"/>
          </p:nvPr>
        </p:nvSpPr>
        <p:spPr>
          <a:xfrm>
            <a:off x="1892800" y="3746650"/>
            <a:ext cx="72678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85" name="Google Shape;85;p7"/>
          <p:cNvSpPr txBox="1">
            <a:spLocks noGrp="1"/>
          </p:cNvSpPr>
          <p:nvPr>
            <p:ph type="body" idx="4"/>
          </p:nvPr>
        </p:nvSpPr>
        <p:spPr>
          <a:xfrm>
            <a:off x="1892800" y="4822350"/>
            <a:ext cx="73221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86" name="Google Shape;86;p7"/>
          <p:cNvSpPr txBox="1">
            <a:spLocks noGrp="1"/>
          </p:cNvSpPr>
          <p:nvPr>
            <p:ph type="body" idx="5"/>
          </p:nvPr>
        </p:nvSpPr>
        <p:spPr>
          <a:xfrm>
            <a:off x="1892800" y="5876075"/>
            <a:ext cx="73221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Words>
  <Application>Microsoft Macintosh PowerPoint</Application>
  <PresentationFormat>Custom</PresentationFormat>
  <Paragraphs>1</Paragraphs>
  <Slides>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Oswald</vt:lpstr>
      <vt:lpstr>Arial</vt:lpstr>
      <vt:lpstr>Montserrat Black</vt:lpstr>
      <vt:lpstr>Montserrat ExtraBold</vt:lpstr>
      <vt:lpstr>Montserrat</vt:lpstr>
      <vt:lpstr>Caveat</vt:lpstr>
      <vt:lpstr>Montserrat Medium</vt:lpstr>
      <vt:lpstr>Oswald Light</vt: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Escobar, Jorge</cp:lastModifiedBy>
  <cp:revision>1</cp:revision>
  <dcterms:modified xsi:type="dcterms:W3CDTF">2024-11-04T20:33:27Z</dcterms:modified>
</cp:coreProperties>
</file>