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0058400" cy="7772400"/>
  <p:notesSz cx="6858000" cy="9144000"/>
  <p:embeddedFontLst>
    <p:embeddedFont>
      <p:font typeface="Lato" panose="020F0502020204030203" pitchFamily="34" charset="0"/>
      <p:regular r:id="rId12"/>
      <p:bold r:id="rId13"/>
      <p:italic r:id="rId14"/>
      <p:boldItalic r:id="rId15"/>
    </p:embeddedFont>
    <p:embeddedFont>
      <p:font typeface="Montserrat" pitchFamily="2" charset="77"/>
      <p:regular r:id="rId16"/>
      <p:bold r:id="rId17"/>
      <p:italic r:id="rId18"/>
      <p:boldItalic r:id="rId19"/>
    </p:embeddedFont>
    <p:embeddedFont>
      <p:font typeface="Montserrat ExtraBold" panose="020F0502020204030204" pitchFamily="34" charset="0"/>
      <p:bold r:id="rId20"/>
      <p:italic r:id="rId21"/>
      <p:boldItalic r:id="rId22"/>
    </p:embeddedFont>
    <p:embeddedFont>
      <p:font typeface="Montserrat Medium" panose="020F0502020204030204" pitchFamily="34" charset="0"/>
      <p:regular r:id="rId23"/>
      <p:bold r:id="rId24"/>
      <p:italic r:id="rId25"/>
      <p:boldItalic r:id="rId26"/>
    </p:embeddedFont>
    <p:embeddedFont>
      <p:font typeface="Oswald Light" panose="020F030202020403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562c6d33b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562c6d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3939c8c73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3939c8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3939c8c73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f3939c8c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f0b3e5dbf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f0b3e5db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f0b3e5dbf_0_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ff0b3e5db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f0b3e5dbf_0_4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f0b3e5d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ae9c49a8a_0_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eae9c49a8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f0b3e5dbf_0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ff0b3e5db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427b4d9a1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427b4d9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ction.scholastic.com/issues/2022-23/090122/the-unstoppable-kumaka.htm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3.jp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4" name="Google Shape;14;p2"/>
          <p:cNvSpPr txBox="1"/>
          <p:nvPr/>
        </p:nvSpPr>
        <p:spPr>
          <a:xfrm>
            <a:off x="6309575" y="3652275"/>
            <a:ext cx="2199600" cy="20853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Read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Think</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5" name="Google Shape;15;p2"/>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6" name="Google Shape;16;p2"/>
          <p:cNvSpPr txBox="1"/>
          <p:nvPr/>
        </p:nvSpPr>
        <p:spPr>
          <a:xfrm>
            <a:off x="1466725" y="2712355"/>
            <a:ext cx="7417200" cy="52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Learn how Nash’s passion for photography made him </a:t>
            </a:r>
            <a:endParaRPr sz="1800">
              <a:latin typeface="Montserrat Medium"/>
              <a:ea typeface="Montserrat Medium"/>
              <a:cs typeface="Montserrat Medium"/>
              <a:sym typeface="Montserrat Medium"/>
            </a:endParaRPr>
          </a:p>
          <a:p>
            <a:pPr marL="0" lvl="0" indent="0" algn="ctr" rtl="0">
              <a:spcBef>
                <a:spcPts val="0"/>
              </a:spcBef>
              <a:spcAft>
                <a:spcPts val="0"/>
              </a:spcAft>
              <a:buNone/>
            </a:pPr>
            <a:r>
              <a:rPr lang="en" sz="1800">
                <a:latin typeface="Montserrat Medium"/>
                <a:ea typeface="Montserrat Medium"/>
                <a:cs typeface="Montserrat Medium"/>
                <a:sym typeface="Montserrat Medium"/>
              </a:rPr>
              <a:t>a star at his school. </a:t>
            </a:r>
            <a:endParaRPr sz="1800">
              <a:latin typeface="Montserrat Medium"/>
              <a:ea typeface="Montserrat Medium"/>
              <a:cs typeface="Montserrat Medium"/>
              <a:sym typeface="Montserrat Medium"/>
            </a:endParaRPr>
          </a:p>
        </p:txBody>
      </p:sp>
      <p:sp>
        <p:nvSpPr>
          <p:cNvPr id="17" name="Google Shape;17;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9</a:t>
            </a:r>
            <a:endParaRPr sz="1200">
              <a:solidFill>
                <a:srgbClr val="595959"/>
              </a:solidFill>
            </a:endParaRPr>
          </a:p>
        </p:txBody>
      </p:sp>
      <p:pic>
        <p:nvPicPr>
          <p:cNvPr id="18" name="Google Shape;18;p2"/>
          <p:cNvPicPr preferRelativeResize="0"/>
          <p:nvPr/>
        </p:nvPicPr>
        <p:blipFill>
          <a:blip r:embed="rId4">
            <a:alphaModFix/>
          </a:blip>
          <a:stretch>
            <a:fillRect/>
          </a:stretch>
        </p:blipFill>
        <p:spPr>
          <a:xfrm>
            <a:off x="4342037" y="1147250"/>
            <a:ext cx="1374329" cy="467500"/>
          </a:xfrm>
          <a:prstGeom prst="rect">
            <a:avLst/>
          </a:prstGeom>
          <a:noFill/>
          <a:ln>
            <a:noFill/>
          </a:ln>
        </p:spPr>
      </p:pic>
      <p:pic>
        <p:nvPicPr>
          <p:cNvPr id="19" name="Google Shape;19;p2"/>
          <p:cNvPicPr preferRelativeResize="0"/>
          <p:nvPr/>
        </p:nvPicPr>
        <p:blipFill rotWithShape="1">
          <a:blip r:embed="rId5">
            <a:alphaModFix/>
          </a:blip>
          <a:srcRect l="1737" r="1746"/>
          <a:stretch/>
        </p:blipFill>
        <p:spPr>
          <a:xfrm>
            <a:off x="1663350" y="3448200"/>
            <a:ext cx="4241849" cy="29417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CUSTOM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22" name="Google Shape;22;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3" name="Google Shape;23;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4" name="Google Shape;24;p3"/>
          <p:cNvSpPr txBox="1"/>
          <p:nvPr/>
        </p:nvSpPr>
        <p:spPr>
          <a:xfrm>
            <a:off x="1174325" y="6605000"/>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25" name="Google Shape;25;p3"/>
          <p:cNvSpPr txBox="1"/>
          <p:nvPr/>
        </p:nvSpPr>
        <p:spPr>
          <a:xfrm>
            <a:off x="1613074" y="1458213"/>
            <a:ext cx="6950675"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26" name="Google Shape;26;p3"/>
          <p:cNvSpPr txBox="1"/>
          <p:nvPr/>
        </p:nvSpPr>
        <p:spPr>
          <a:xfrm>
            <a:off x="11743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Look at the images and use them to answer the questions.</a:t>
            </a:r>
            <a:endParaRPr sz="1700">
              <a:latin typeface="Montserrat Medium"/>
              <a:ea typeface="Montserrat Medium"/>
              <a:cs typeface="Montserrat Medium"/>
              <a:sym typeface="Montserrat Medium"/>
            </a:endParaRPr>
          </a:p>
        </p:txBody>
      </p:sp>
      <p:sp>
        <p:nvSpPr>
          <p:cNvPr id="27" name="Google Shape;27;p3"/>
          <p:cNvSpPr txBox="1"/>
          <p:nvPr/>
        </p:nvSpPr>
        <p:spPr>
          <a:xfrm>
            <a:off x="1865300" y="2999575"/>
            <a:ext cx="3021300" cy="1342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Read the article’s title and subtitle (the text beneath the title). Make a prediction: How do you think Nash changed his community?</a:t>
            </a:r>
            <a:r>
              <a:rPr lang="en">
                <a:latin typeface="Montserrat Medium"/>
                <a:ea typeface="Montserrat Medium"/>
                <a:cs typeface="Montserrat Medium"/>
                <a:sym typeface="Montserrat Medium"/>
              </a:rPr>
              <a:t>   </a:t>
            </a:r>
            <a:endParaRPr>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1865300" y="4342075"/>
            <a:ext cx="3021300" cy="18816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29" name="Google Shape;29;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9</a:t>
            </a:r>
            <a:endParaRPr sz="1200">
              <a:solidFill>
                <a:srgbClr val="595959"/>
              </a:solidFill>
            </a:endParaRPr>
          </a:p>
        </p:txBody>
      </p:sp>
      <p:pic>
        <p:nvPicPr>
          <p:cNvPr id="30" name="Google Shape;30;p3"/>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31" name="Google Shape;31;p3"/>
          <p:cNvPicPr preferRelativeResize="0"/>
          <p:nvPr/>
        </p:nvPicPr>
        <p:blipFill rotWithShape="1">
          <a:blip r:embed="rId5">
            <a:alphaModFix/>
          </a:blip>
          <a:srcRect l="1737" r="1746"/>
          <a:stretch/>
        </p:blipFill>
        <p:spPr>
          <a:xfrm>
            <a:off x="5102575" y="3312274"/>
            <a:ext cx="3461182" cy="24003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_2">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34" name="Google Shape;34;p4"/>
          <p:cNvPicPr preferRelativeResize="0"/>
          <p:nvPr/>
        </p:nvPicPr>
        <p:blipFill>
          <a:blip r:embed="rId2">
            <a:alphaModFix/>
          </a:blip>
          <a:stretch>
            <a:fillRect/>
          </a:stretch>
        </p:blipFill>
        <p:spPr>
          <a:xfrm>
            <a:off x="-167525" y="0"/>
            <a:ext cx="10363200" cy="7772400"/>
          </a:xfrm>
          <a:prstGeom prst="rect">
            <a:avLst/>
          </a:prstGeom>
          <a:noFill/>
          <a:ln>
            <a:noFill/>
          </a:ln>
        </p:spPr>
      </p:pic>
      <p:sp>
        <p:nvSpPr>
          <p:cNvPr id="35" name="Google Shape;35;p4"/>
          <p:cNvSpPr txBox="1"/>
          <p:nvPr/>
        </p:nvSpPr>
        <p:spPr>
          <a:xfrm>
            <a:off x="2069425" y="2706625"/>
            <a:ext cx="2460600" cy="1353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Look at these photos of Nash from the article and read their captions. What do they tell you about Nash?</a:t>
            </a:r>
            <a:endParaRPr>
              <a:solidFill>
                <a:srgbClr val="FF0000"/>
              </a:solidFill>
              <a:latin typeface="Montserrat ExtraBold"/>
              <a:ea typeface="Montserrat ExtraBold"/>
              <a:cs typeface="Montserrat ExtraBold"/>
              <a:sym typeface="Montserrat ExtraBold"/>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pic>
        <p:nvPicPr>
          <p:cNvPr id="36" name="Google Shape;36;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7" name="Google Shape;37;p4"/>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38" name="Google Shape;38;p4"/>
          <p:cNvSpPr txBox="1">
            <a:spLocks noGrp="1"/>
          </p:cNvSpPr>
          <p:nvPr>
            <p:ph type="body" idx="1"/>
          </p:nvPr>
        </p:nvSpPr>
        <p:spPr>
          <a:xfrm>
            <a:off x="4863175" y="2676375"/>
            <a:ext cx="3384000" cy="13533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39" name="Google Shape;39;p4"/>
          <p:cNvSpPr txBox="1"/>
          <p:nvPr/>
        </p:nvSpPr>
        <p:spPr>
          <a:xfrm rot="-5400000">
            <a:off x="7481650" y="4671775"/>
            <a:ext cx="3629700" cy="21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COURTESY OF PILS’ FAMILY (1, 3); COURTESY OF HANNAH WHITE (2)</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solidFill>
                <a:schemeClr val="dk1"/>
              </a:solidFill>
              <a:latin typeface="Oswald Light"/>
              <a:ea typeface="Oswald Light"/>
              <a:cs typeface="Oswald Light"/>
              <a:sym typeface="Oswald Light"/>
            </a:endParaRPr>
          </a:p>
        </p:txBody>
      </p:sp>
      <p:sp>
        <p:nvSpPr>
          <p:cNvPr id="40" name="Google Shape;40;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9</a:t>
            </a:r>
            <a:endParaRPr sz="1200">
              <a:solidFill>
                <a:srgbClr val="595959"/>
              </a:solidFill>
            </a:endParaRPr>
          </a:p>
        </p:txBody>
      </p:sp>
      <p:pic>
        <p:nvPicPr>
          <p:cNvPr id="41" name="Google Shape;41;p4"/>
          <p:cNvPicPr preferRelativeResize="0"/>
          <p:nvPr/>
        </p:nvPicPr>
        <p:blipFill rotWithShape="1">
          <a:blip r:embed="rId4">
            <a:alphaModFix/>
          </a:blip>
          <a:srcRect l="-980" r="979"/>
          <a:stretch/>
        </p:blipFill>
        <p:spPr>
          <a:xfrm rot="12">
            <a:off x="2301750" y="4230334"/>
            <a:ext cx="5454900" cy="1530606"/>
          </a:xfrm>
          <a:prstGeom prst="rect">
            <a:avLst/>
          </a:prstGeom>
          <a:noFill/>
          <a:ln w="38100" cap="flat" cmpd="sng">
            <a:solidFill>
              <a:srgbClr val="FFFFFF"/>
            </a:solidFill>
            <a:prstDash val="solid"/>
            <a:round/>
            <a:headEnd type="none" w="sm" len="sm"/>
            <a:tailEnd type="none" w="sm" len="sm"/>
          </a:ln>
          <a:effectLst>
            <a:outerShdw blurRad="57150" dist="57150" dir="1380000" algn="bl" rotWithShape="0">
              <a:srgbClr val="000000">
                <a:alpha val="50000"/>
              </a:srgbClr>
            </a:outerShdw>
          </a:effectLst>
        </p:spPr>
      </p:pic>
      <p:pic>
        <p:nvPicPr>
          <p:cNvPr id="42" name="Google Shape;42;p4"/>
          <p:cNvPicPr preferRelativeResize="0"/>
          <p:nvPr/>
        </p:nvPicPr>
        <p:blipFill>
          <a:blip r:embed="rId5">
            <a:alphaModFix/>
          </a:blip>
          <a:stretch>
            <a:fillRect/>
          </a:stretch>
        </p:blipFill>
        <p:spPr>
          <a:xfrm>
            <a:off x="4530028" y="1031975"/>
            <a:ext cx="998352" cy="339603"/>
          </a:xfrm>
          <a:prstGeom prst="rect">
            <a:avLst/>
          </a:prstGeom>
          <a:noFill/>
          <a:ln>
            <a:noFill/>
          </a:ln>
        </p:spPr>
      </p:pic>
      <p:sp>
        <p:nvSpPr>
          <p:cNvPr id="43" name="Google Shape;43;p4"/>
          <p:cNvSpPr txBox="1"/>
          <p:nvPr/>
        </p:nvSpPr>
        <p:spPr>
          <a:xfrm>
            <a:off x="1613074" y="1458213"/>
            <a:ext cx="6950675"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44" name="Google Shape;44;p4"/>
          <p:cNvSpPr txBox="1"/>
          <p:nvPr/>
        </p:nvSpPr>
        <p:spPr>
          <a:xfrm>
            <a:off x="1811250" y="5931350"/>
            <a:ext cx="6151200" cy="339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100" b="1">
                <a:latin typeface="Lato"/>
                <a:ea typeface="Lato"/>
                <a:cs typeface="Lato"/>
                <a:sym typeface="Lato"/>
              </a:rPr>
              <a:t>1.  </a:t>
            </a:r>
            <a:r>
              <a:rPr lang="en" sz="1100">
                <a:latin typeface="Lato"/>
                <a:ea typeface="Lato"/>
                <a:cs typeface="Lato"/>
                <a:sym typeface="Lato"/>
              </a:rPr>
              <a:t>Even when he was little, Nash loved taking photos. </a:t>
            </a:r>
            <a:r>
              <a:rPr lang="en" sz="1100" b="1">
                <a:latin typeface="Lato"/>
                <a:ea typeface="Lato"/>
                <a:cs typeface="Lato"/>
                <a:sym typeface="Lato"/>
              </a:rPr>
              <a:t>2. </a:t>
            </a:r>
            <a:r>
              <a:rPr lang="en" sz="1100">
                <a:latin typeface="Lato"/>
                <a:ea typeface="Lato"/>
                <a:cs typeface="Lato"/>
                <a:sym typeface="Lato"/>
              </a:rPr>
              <a:t>Nash poses with his mentor Hannah White.  </a:t>
            </a:r>
            <a:r>
              <a:rPr lang="en" sz="1100" b="1">
                <a:latin typeface="Lato"/>
                <a:ea typeface="Lato"/>
                <a:cs typeface="Lato"/>
                <a:sym typeface="Lato"/>
              </a:rPr>
              <a:t>3. </a:t>
            </a:r>
            <a:r>
              <a:rPr lang="en" sz="1100">
                <a:latin typeface="Lato"/>
                <a:ea typeface="Lato"/>
                <a:cs typeface="Lato"/>
                <a:sym typeface="Lato"/>
              </a:rPr>
              <a:t>He likes to play sports too. Soccer is his favorite.</a:t>
            </a:r>
            <a:endParaRPr sz="1100">
              <a:solidFill>
                <a:srgbClr val="000000"/>
              </a:solidFill>
              <a:latin typeface="Lato"/>
              <a:ea typeface="Lato"/>
              <a:cs typeface="Lato"/>
              <a:sym typeface="Lato"/>
            </a:endParaRPr>
          </a:p>
          <a:p>
            <a:pPr marL="0" lvl="0" indent="0" algn="l" rtl="0">
              <a:lnSpc>
                <a:spcPct val="115000"/>
              </a:lnSpc>
              <a:spcBef>
                <a:spcPts val="0"/>
              </a:spcBef>
              <a:spcAft>
                <a:spcPts val="0"/>
              </a:spcAft>
              <a:buNone/>
            </a:pPr>
            <a:endParaRPr sz="1100">
              <a:solidFill>
                <a:srgbClr val="000000"/>
              </a:solidFill>
              <a:latin typeface="Lato"/>
              <a:ea typeface="Lato"/>
              <a:cs typeface="Lato"/>
              <a:sym typeface="Lato"/>
            </a:endParaRPr>
          </a:p>
          <a:p>
            <a:pPr marL="228600" lvl="0" indent="-228600" algn="l" rtl="0">
              <a:lnSpc>
                <a:spcPct val="115000"/>
              </a:lnSpc>
              <a:spcBef>
                <a:spcPts val="0"/>
              </a:spcBef>
              <a:spcAft>
                <a:spcPts val="0"/>
              </a:spcAft>
              <a:buNone/>
            </a:pPr>
            <a:endParaRPr sz="1100">
              <a:solidFill>
                <a:srgbClr val="000000"/>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3">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47" name="Google Shape;47;p5"/>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48" name="Google Shape;48;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49" name="Google Shape;49;p5"/>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50" name="Google Shape;50;p5"/>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sp>
        <p:nvSpPr>
          <p:cNvPr id="51" name="Google Shape;51;p5"/>
          <p:cNvSpPr txBox="1"/>
          <p:nvPr/>
        </p:nvSpPr>
        <p:spPr>
          <a:xfrm>
            <a:off x="1174325" y="21791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52" name="Google Shape;52;p5"/>
          <p:cNvPicPr preferRelativeResize="0"/>
          <p:nvPr/>
        </p:nvPicPr>
        <p:blipFill rotWithShape="1">
          <a:blip r:embed="rId4">
            <a:alphaModFix/>
          </a:blip>
          <a:srcRect l="9431" t="17190" r="10638" b="19979"/>
          <a:stretch/>
        </p:blipFill>
        <p:spPr>
          <a:xfrm>
            <a:off x="3129824" y="2941725"/>
            <a:ext cx="5754199" cy="3600406"/>
          </a:xfrm>
          <a:prstGeom prst="rect">
            <a:avLst/>
          </a:prstGeom>
          <a:noFill/>
          <a:ln>
            <a:noFill/>
          </a:ln>
        </p:spPr>
      </p:pic>
      <p:pic>
        <p:nvPicPr>
          <p:cNvPr id="53" name="Google Shape;53;p5"/>
          <p:cNvPicPr preferRelativeResize="0"/>
          <p:nvPr/>
        </p:nvPicPr>
        <p:blipFill rotWithShape="1">
          <a:blip r:embed="rId5">
            <a:alphaModFix/>
          </a:blip>
          <a:srcRect b="13035"/>
          <a:stretch/>
        </p:blipFill>
        <p:spPr>
          <a:xfrm>
            <a:off x="2868000" y="2941725"/>
            <a:ext cx="5961925" cy="3600400"/>
          </a:xfrm>
          <a:prstGeom prst="rect">
            <a:avLst/>
          </a:prstGeom>
          <a:noFill/>
          <a:ln>
            <a:noFill/>
          </a:ln>
        </p:spPr>
      </p:pic>
      <p:pic>
        <p:nvPicPr>
          <p:cNvPr id="54" name="Google Shape;54;p5"/>
          <p:cNvPicPr preferRelativeResize="0"/>
          <p:nvPr/>
        </p:nvPicPr>
        <p:blipFill rotWithShape="1">
          <a:blip r:embed="rId6">
            <a:alphaModFix/>
          </a:blip>
          <a:srcRect t="3456"/>
          <a:stretch/>
        </p:blipFill>
        <p:spPr>
          <a:xfrm>
            <a:off x="4520688" y="3211812"/>
            <a:ext cx="2656551" cy="1945950"/>
          </a:xfrm>
          <a:prstGeom prst="rect">
            <a:avLst/>
          </a:prstGeom>
          <a:noFill/>
          <a:ln>
            <a:noFill/>
          </a:ln>
        </p:spPr>
      </p:pic>
      <p:sp>
        <p:nvSpPr>
          <p:cNvPr id="55" name="Google Shape;55;p5"/>
          <p:cNvSpPr txBox="1"/>
          <p:nvPr/>
        </p:nvSpPr>
        <p:spPr>
          <a:xfrm>
            <a:off x="1613075" y="4264425"/>
            <a:ext cx="2294100" cy="139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56" name="Google Shape;56;p5"/>
          <p:cNvPicPr preferRelativeResize="0"/>
          <p:nvPr/>
        </p:nvPicPr>
        <p:blipFill>
          <a:blip r:embed="rId7">
            <a:alphaModFix/>
          </a:blip>
          <a:stretch>
            <a:fillRect/>
          </a:stretch>
        </p:blipFill>
        <p:spPr>
          <a:xfrm rot="-2700026">
            <a:off x="2894526" y="3249121"/>
            <a:ext cx="1378377" cy="916661"/>
          </a:xfrm>
          <a:prstGeom prst="rect">
            <a:avLst/>
          </a:prstGeom>
          <a:noFill/>
          <a:ln>
            <a:noFill/>
          </a:ln>
        </p:spPr>
      </p:pic>
      <p:sp>
        <p:nvSpPr>
          <p:cNvPr id="57" name="Google Shape;57;p5"/>
          <p:cNvSpPr txBox="1"/>
          <p:nvPr/>
        </p:nvSpPr>
        <p:spPr>
          <a:xfrm rot="-5400000">
            <a:off x="7163750" y="4434400"/>
            <a:ext cx="4367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Oswald Light"/>
                <a:ea typeface="Oswald Light"/>
                <a:cs typeface="Oswald Light"/>
                <a:sym typeface="Oswald Light"/>
              </a:rPr>
              <a:t>Jezper/Shutterstock (laptop)</a:t>
            </a:r>
            <a:endParaRPr sz="800">
              <a:solidFill>
                <a:schemeClr val="dk1"/>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58" name="Google Shape;58;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9</a:t>
            </a:r>
            <a:endParaRPr sz="1200">
              <a:solidFill>
                <a:srgbClr val="595959"/>
              </a:solidFill>
            </a:endParaRPr>
          </a:p>
        </p:txBody>
      </p:sp>
      <p:pic>
        <p:nvPicPr>
          <p:cNvPr id="59" name="Google Shape;59;p5"/>
          <p:cNvPicPr preferRelativeResize="0"/>
          <p:nvPr/>
        </p:nvPicPr>
        <p:blipFill>
          <a:blip r:embed="rId8">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4">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62" name="Google Shape;62;p6"/>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63" name="Google Shape;63;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4" name="Google Shape;64;p6"/>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65" name="Google Shape;65;p6"/>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66" name="Google Shape;66;p6"/>
          <p:cNvSpPr txBox="1"/>
          <p:nvPr/>
        </p:nvSpPr>
        <p:spPr>
          <a:xfrm>
            <a:off x="1562825" y="2169013"/>
            <a:ext cx="7049100" cy="5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Nash is known for taking amazing photos. How did he discover that he had this talent? </a:t>
            </a:r>
            <a:endParaRPr sz="1700">
              <a:latin typeface="Montserrat Medium"/>
              <a:ea typeface="Montserrat Medium"/>
              <a:cs typeface="Montserrat Medium"/>
              <a:sym typeface="Montserrat Medium"/>
            </a:endParaRPr>
          </a:p>
        </p:txBody>
      </p:sp>
      <p:pic>
        <p:nvPicPr>
          <p:cNvPr id="67" name="Google Shape;67;p6">
            <a:hlinkClick r:id="rId4"/>
          </p:cNvPr>
          <p:cNvPicPr preferRelativeResize="0"/>
          <p:nvPr/>
        </p:nvPicPr>
        <p:blipFill>
          <a:blip r:embed="rId5">
            <a:alphaModFix/>
          </a:blip>
          <a:stretch>
            <a:fillRect/>
          </a:stretch>
        </p:blipFill>
        <p:spPr>
          <a:xfrm>
            <a:off x="1775450" y="3738488"/>
            <a:ext cx="1827600" cy="1776350"/>
          </a:xfrm>
          <a:prstGeom prst="rect">
            <a:avLst/>
          </a:prstGeom>
          <a:noFill/>
          <a:ln>
            <a:noFill/>
          </a:ln>
        </p:spPr>
      </p:pic>
      <p:pic>
        <p:nvPicPr>
          <p:cNvPr id="68" name="Google Shape;68;p6"/>
          <p:cNvPicPr preferRelativeResize="0"/>
          <p:nvPr/>
        </p:nvPicPr>
        <p:blipFill>
          <a:blip r:embed="rId6">
            <a:alphaModFix/>
          </a:blip>
          <a:stretch>
            <a:fillRect/>
          </a:stretch>
        </p:blipFill>
        <p:spPr>
          <a:xfrm rot="5035491">
            <a:off x="3471496" y="3818081"/>
            <a:ext cx="1129909" cy="751440"/>
          </a:xfrm>
          <a:prstGeom prst="rect">
            <a:avLst/>
          </a:prstGeom>
          <a:noFill/>
          <a:ln>
            <a:noFill/>
          </a:ln>
        </p:spPr>
      </p:pic>
      <p:sp>
        <p:nvSpPr>
          <p:cNvPr id="69" name="Google Shape;69;p6"/>
          <p:cNvSpPr txBox="1"/>
          <p:nvPr/>
        </p:nvSpPr>
        <p:spPr>
          <a:xfrm>
            <a:off x="1960800" y="3067525"/>
            <a:ext cx="2199600" cy="102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Click here to read or listen to the </a:t>
            </a:r>
            <a:r>
              <a:rPr lang="en">
                <a:solidFill>
                  <a:schemeClr val="dk1"/>
                </a:solidFill>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a:t>
            </a: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p:txBody>
      </p:sp>
      <p:sp>
        <p:nvSpPr>
          <p:cNvPr id="70" name="Google Shape;70;p6"/>
          <p:cNvSpPr txBox="1"/>
          <p:nvPr/>
        </p:nvSpPr>
        <p:spPr>
          <a:xfrm>
            <a:off x="1775450" y="5623663"/>
            <a:ext cx="3017700" cy="79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View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71" name="Google Shape;71;p6"/>
          <p:cNvCxnSpPr/>
          <p:nvPr/>
        </p:nvCxnSpPr>
        <p:spPr>
          <a:xfrm>
            <a:off x="3417650" y="5967400"/>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72" name="Google Shape;72;p6"/>
          <p:cNvCxnSpPr/>
          <p:nvPr/>
        </p:nvCxnSpPr>
        <p:spPr>
          <a:xfrm>
            <a:off x="3694850" y="6158575"/>
            <a:ext cx="185400" cy="0"/>
          </a:xfrm>
          <a:prstGeom prst="straightConnector1">
            <a:avLst/>
          </a:prstGeom>
          <a:noFill/>
          <a:ln w="9525" cap="flat" cmpd="sng">
            <a:solidFill>
              <a:schemeClr val="dk2"/>
            </a:solidFill>
            <a:prstDash val="solid"/>
            <a:round/>
            <a:headEnd type="none" w="med" len="med"/>
            <a:tailEnd type="triangle" w="med" len="med"/>
          </a:ln>
        </p:spPr>
      </p:cxnSp>
      <p:sp>
        <p:nvSpPr>
          <p:cNvPr id="73" name="Google Shape;73;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9</a:t>
            </a:r>
            <a:endParaRPr sz="1200">
              <a:solidFill>
                <a:srgbClr val="595959"/>
              </a:solidFill>
            </a:endParaRPr>
          </a:p>
        </p:txBody>
      </p:sp>
      <p:pic>
        <p:nvPicPr>
          <p:cNvPr id="74" name="Google Shape;74;p6"/>
          <p:cNvPicPr preferRelativeResize="0"/>
          <p:nvPr/>
        </p:nvPicPr>
        <p:blipFill>
          <a:blip r:embed="rId7">
            <a:alphaModFix/>
          </a:blip>
          <a:stretch>
            <a:fillRect/>
          </a:stretch>
        </p:blipFill>
        <p:spPr>
          <a:xfrm>
            <a:off x="4530028" y="1031975"/>
            <a:ext cx="998352" cy="339603"/>
          </a:xfrm>
          <a:prstGeom prst="rect">
            <a:avLst/>
          </a:prstGeom>
          <a:noFill/>
          <a:ln>
            <a:noFill/>
          </a:ln>
        </p:spPr>
      </p:pic>
      <p:sp>
        <p:nvSpPr>
          <p:cNvPr id="75" name="Google Shape;75;p6"/>
          <p:cNvSpPr txBox="1"/>
          <p:nvPr/>
        </p:nvSpPr>
        <p:spPr>
          <a:xfrm rot="-5400000">
            <a:off x="7513100" y="4624100"/>
            <a:ext cx="3629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latin typeface="Oswald Light"/>
                <a:ea typeface="Oswald Light"/>
                <a:cs typeface="Oswald Light"/>
                <a:sym typeface="Oswald Light"/>
              </a:rPr>
              <a:t>COURTESY OF HANNAH WHITE</a:t>
            </a:r>
            <a:endParaRPr sz="800">
              <a:latin typeface="Oswald Light"/>
              <a:ea typeface="Oswald Light"/>
              <a:cs typeface="Oswald Light"/>
              <a:sym typeface="Oswald Light"/>
            </a:endParaRPr>
          </a:p>
        </p:txBody>
      </p:sp>
      <p:pic>
        <p:nvPicPr>
          <p:cNvPr id="76" name="Google Shape;76;p6"/>
          <p:cNvPicPr preferRelativeResize="0"/>
          <p:nvPr/>
        </p:nvPicPr>
        <p:blipFill rotWithShape="1">
          <a:blip r:embed="rId8">
            <a:alphaModFix/>
          </a:blip>
          <a:srcRect l="28581" t="4964" b="29371"/>
          <a:stretch/>
        </p:blipFill>
        <p:spPr>
          <a:xfrm>
            <a:off x="5275525" y="3059848"/>
            <a:ext cx="2545850" cy="313363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CUSTOM_5">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79" name="Google Shape;79;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80" name="Google Shape;80;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81" name="Google Shape;81;p7"/>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82" name="Google Shape;82;p7"/>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a:t>
            </a:r>
            <a:r>
              <a:rPr lang="en" sz="1700">
                <a:solidFill>
                  <a:schemeClr val="dk1"/>
                </a:solidFill>
                <a:latin typeface="Montserrat Medium"/>
                <a:ea typeface="Montserrat Medium"/>
                <a:cs typeface="Montserrat Medium"/>
                <a:sym typeface="Montserrat Medium"/>
              </a:rPr>
              <a:t>Use complete sentences.</a:t>
            </a:r>
            <a:endParaRPr sz="1700">
              <a:latin typeface="Montserrat Medium"/>
              <a:ea typeface="Montserrat Medium"/>
              <a:cs typeface="Montserrat Medium"/>
              <a:sym typeface="Montserrat Medium"/>
            </a:endParaRPr>
          </a:p>
        </p:txBody>
      </p:sp>
      <p:sp>
        <p:nvSpPr>
          <p:cNvPr id="83" name="Google Shape;83;p7"/>
          <p:cNvSpPr txBox="1"/>
          <p:nvPr/>
        </p:nvSpPr>
        <p:spPr>
          <a:xfrm>
            <a:off x="1613075" y="3074275"/>
            <a:ext cx="68322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What effect did Nash’s talent for photography have on his school community and his place in it?</a:t>
            </a:r>
            <a:endParaRPr>
              <a:latin typeface="Montserrat Medium"/>
              <a:ea typeface="Montserrat Medium"/>
              <a:cs typeface="Montserrat Medium"/>
              <a:sym typeface="Montserrat Medium"/>
            </a:endParaRPr>
          </a:p>
        </p:txBody>
      </p:sp>
      <p:sp>
        <p:nvSpPr>
          <p:cNvPr id="84" name="Google Shape;84;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9</a:t>
            </a:r>
            <a:endParaRPr sz="1200">
              <a:solidFill>
                <a:srgbClr val="595959"/>
              </a:solidFill>
            </a:endParaRPr>
          </a:p>
        </p:txBody>
      </p:sp>
      <p:sp>
        <p:nvSpPr>
          <p:cNvPr id="85" name="Google Shape;85;p7"/>
          <p:cNvSpPr txBox="1">
            <a:spLocks noGrp="1"/>
          </p:cNvSpPr>
          <p:nvPr>
            <p:ph type="body" idx="1"/>
          </p:nvPr>
        </p:nvSpPr>
        <p:spPr>
          <a:xfrm>
            <a:off x="1613100" y="3812225"/>
            <a:ext cx="6832200" cy="2540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86" name="Google Shape;86;p7"/>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87" name="Google Shape;87;p7"/>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CUSTOM_6">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90" name="Google Shape;90;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1" name="Google Shape;91;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2" name="Google Shape;92;p8"/>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93" name="Google Shape;93;p8"/>
          <p:cNvSpPr txBox="1"/>
          <p:nvPr/>
        </p:nvSpPr>
        <p:spPr>
          <a:xfrm>
            <a:off x="1553850" y="2550150"/>
            <a:ext cx="69507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How might Nash’s story inspire you to pursue your own passions or help others with theirs?</a:t>
            </a:r>
            <a:endParaRPr>
              <a:latin typeface="Montserrat Medium"/>
              <a:ea typeface="Montserrat Medium"/>
              <a:cs typeface="Montserrat Medium"/>
              <a:sym typeface="Montserrat Medium"/>
            </a:endParaRPr>
          </a:p>
        </p:txBody>
      </p:sp>
      <p:sp>
        <p:nvSpPr>
          <p:cNvPr id="94" name="Google Shape;94;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9</a:t>
            </a:r>
            <a:endParaRPr sz="1200">
              <a:solidFill>
                <a:srgbClr val="595959"/>
              </a:solidFill>
            </a:endParaRPr>
          </a:p>
        </p:txBody>
      </p:sp>
      <p:sp>
        <p:nvSpPr>
          <p:cNvPr id="95" name="Google Shape;95;p8"/>
          <p:cNvSpPr txBox="1">
            <a:spLocks noGrp="1"/>
          </p:cNvSpPr>
          <p:nvPr>
            <p:ph type="body" idx="1"/>
          </p:nvPr>
        </p:nvSpPr>
        <p:spPr>
          <a:xfrm>
            <a:off x="1613100" y="3302688"/>
            <a:ext cx="6832200" cy="25203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6" name="Google Shape;96;p8"/>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97" name="Google Shape;97;p8"/>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CUSTOM_7">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00" name="Google Shape;100;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01" name="Google Shape;101;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2" name="Google Shape;102;p9"/>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03" name="Google Shape;103;p9"/>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Show some appreciation.</a:t>
            </a:r>
            <a:endParaRPr sz="1700">
              <a:latin typeface="Montserrat Medium"/>
              <a:ea typeface="Montserrat Medium"/>
              <a:cs typeface="Montserrat Medium"/>
              <a:sym typeface="Montserrat Medium"/>
            </a:endParaRPr>
          </a:p>
        </p:txBody>
      </p:sp>
      <p:sp>
        <p:nvSpPr>
          <p:cNvPr id="104" name="Google Shape;104;p9"/>
          <p:cNvSpPr txBox="1"/>
          <p:nvPr/>
        </p:nvSpPr>
        <p:spPr>
          <a:xfrm>
            <a:off x="4530025" y="3072800"/>
            <a:ext cx="4190100" cy="3180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a:latin typeface="Montserrat Medium"/>
                <a:ea typeface="Montserrat Medium"/>
                <a:cs typeface="Montserrat Medium"/>
                <a:sym typeface="Montserrat Medium"/>
              </a:rPr>
              <a:t>A star of the Franklin High football team told Nash, “Franklin football wouldn’t be Franklin football without you.” He meant that Nash’s photos are part of the experience of being a player or a fan. Without Nash, the experience wouldn’t be the same.</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Telling someone they’re appreciated can really make a difference in their life. So give it a try! Write a note to someone you appreciate.  </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Go to the next slide to write your note.</a:t>
            </a:r>
            <a:endParaRPr>
              <a:latin typeface="Montserrat Medium"/>
              <a:ea typeface="Montserrat Medium"/>
              <a:cs typeface="Montserrat Medium"/>
              <a:sym typeface="Montserrat Medium"/>
            </a:endParaRPr>
          </a:p>
        </p:txBody>
      </p:sp>
      <p:sp>
        <p:nvSpPr>
          <p:cNvPr id="105" name="Google Shape;105;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9</a:t>
            </a:r>
            <a:endParaRPr sz="1200">
              <a:solidFill>
                <a:srgbClr val="595959"/>
              </a:solidFill>
            </a:endParaRPr>
          </a:p>
        </p:txBody>
      </p:sp>
      <p:sp>
        <p:nvSpPr>
          <p:cNvPr id="106" name="Google Shape;106;p9"/>
          <p:cNvSpPr txBox="1"/>
          <p:nvPr/>
        </p:nvSpPr>
        <p:spPr>
          <a:xfrm rot="-5400000">
            <a:off x="7606900" y="4638575"/>
            <a:ext cx="34500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pikswow/SHutterstock</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107" name="Google Shape;107;p9"/>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rgbClr val="B7B7B7"/>
                </a:solidFill>
                <a:latin typeface="Montserrat ExtraBold"/>
                <a:ea typeface="Montserrat ExtraBold"/>
                <a:cs typeface="Montserrat ExtraBold"/>
                <a:sym typeface="Montserrat ExtraBold"/>
              </a:rPr>
              <a:t>Think. </a:t>
            </a:r>
            <a:r>
              <a:rPr lang="en" sz="4400">
                <a:solidFill>
                  <a:schemeClr val="dk1"/>
                </a:solidFill>
                <a:latin typeface="Montserrat ExtraBold"/>
                <a:ea typeface="Montserrat ExtraBold"/>
                <a:cs typeface="Montserrat ExtraBold"/>
                <a:sym typeface="Montserrat ExtraBold"/>
              </a:rPr>
              <a:t>Write.</a:t>
            </a:r>
            <a:endParaRPr sz="4400" i="1">
              <a:solidFill>
                <a:schemeClr val="dk1"/>
              </a:solidFill>
              <a:latin typeface="Montserrat ExtraBold"/>
              <a:ea typeface="Montserrat ExtraBold"/>
              <a:cs typeface="Montserrat ExtraBold"/>
              <a:sym typeface="Montserrat ExtraBold"/>
            </a:endParaRPr>
          </a:p>
        </p:txBody>
      </p:sp>
      <p:pic>
        <p:nvPicPr>
          <p:cNvPr id="108" name="Google Shape;108;p9"/>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109" name="Google Shape;109;p9"/>
          <p:cNvPicPr preferRelativeResize="0"/>
          <p:nvPr/>
        </p:nvPicPr>
        <p:blipFill rotWithShape="1">
          <a:blip r:embed="rId5">
            <a:alphaModFix/>
          </a:blip>
          <a:srcRect l="7498" r="7489"/>
          <a:stretch/>
        </p:blipFill>
        <p:spPr>
          <a:xfrm>
            <a:off x="1547350" y="3144500"/>
            <a:ext cx="2782203" cy="2625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_8">
    <p:spTree>
      <p:nvGrpSpPr>
        <p:cNvPr id="1" name="Shape 110"/>
        <p:cNvGrpSpPr/>
        <p:nvPr/>
      </p:nvGrpSpPr>
      <p:grpSpPr>
        <a:xfrm>
          <a:off x="0" y="0"/>
          <a:ext cx="0" cy="0"/>
          <a:chOff x="0" y="0"/>
          <a:chExt cx="0" cy="0"/>
        </a:xfrm>
      </p:grpSpPr>
      <p:pic>
        <p:nvPicPr>
          <p:cNvPr id="111" name="Google Shape;111;p10"/>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12" name="Google Shape;112;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13" name="Google Shape;113;p10"/>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14" name="Google Shape;114;p10"/>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15" name="Google Shape;115;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9</a:t>
            </a:r>
            <a:endParaRPr sz="1200">
              <a:solidFill>
                <a:srgbClr val="595959"/>
              </a:solidFill>
            </a:endParaRPr>
          </a:p>
        </p:txBody>
      </p:sp>
      <p:pic>
        <p:nvPicPr>
          <p:cNvPr id="116" name="Google Shape;116;p10"/>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17" name="Google Shape;117;p10"/>
          <p:cNvSpPr txBox="1"/>
          <p:nvPr/>
        </p:nvSpPr>
        <p:spPr>
          <a:xfrm>
            <a:off x="1372625" y="2870050"/>
            <a:ext cx="7410300" cy="38214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Dear                                                     ,                                                       </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a:p>
            <a:pPr marL="0" lvl="0" indent="45720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wouldn’t be the same without you.  I really appreciate the way you </a:t>
            </a:r>
            <a:endParaRPr>
              <a:solidFill>
                <a:schemeClr val="dk1"/>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45720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Sincerely,  </a:t>
            </a:r>
            <a:endParaRPr b="1">
              <a:solidFill>
                <a:schemeClr val="dk1"/>
              </a:solidFill>
              <a:latin typeface="Montserrat"/>
              <a:ea typeface="Montserrat"/>
              <a:cs typeface="Montserrat"/>
              <a:sym typeface="Montserrat"/>
            </a:endParaRPr>
          </a:p>
        </p:txBody>
      </p:sp>
      <p:sp>
        <p:nvSpPr>
          <p:cNvPr id="118" name="Google Shape;118;p10"/>
          <p:cNvSpPr txBox="1"/>
          <p:nvPr/>
        </p:nvSpPr>
        <p:spPr>
          <a:xfrm>
            <a:off x="1174425" y="2255325"/>
            <a:ext cx="77097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Use the prompts below to write your note of appreciation. </a:t>
            </a:r>
            <a:endParaRPr sz="1700">
              <a:latin typeface="Montserrat Medium"/>
              <a:ea typeface="Montserrat Medium"/>
              <a:cs typeface="Montserrat Medium"/>
              <a:sym typeface="Montserrat Medium"/>
            </a:endParaRPr>
          </a:p>
        </p:txBody>
      </p:sp>
      <p:sp>
        <p:nvSpPr>
          <p:cNvPr id="119" name="Google Shape;119;p10"/>
          <p:cNvSpPr txBox="1">
            <a:spLocks noGrp="1"/>
          </p:cNvSpPr>
          <p:nvPr>
            <p:ph type="body" idx="1"/>
          </p:nvPr>
        </p:nvSpPr>
        <p:spPr>
          <a:xfrm>
            <a:off x="2452125" y="2870050"/>
            <a:ext cx="2538600" cy="3396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0" name="Google Shape;120;p10"/>
          <p:cNvSpPr txBox="1">
            <a:spLocks noGrp="1"/>
          </p:cNvSpPr>
          <p:nvPr>
            <p:ph type="body" idx="2"/>
          </p:nvPr>
        </p:nvSpPr>
        <p:spPr>
          <a:xfrm>
            <a:off x="1775150" y="3500600"/>
            <a:ext cx="6670200" cy="5949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1" name="Google Shape;121;p10"/>
          <p:cNvSpPr txBox="1">
            <a:spLocks noGrp="1"/>
          </p:cNvSpPr>
          <p:nvPr>
            <p:ph type="body" idx="3"/>
          </p:nvPr>
        </p:nvSpPr>
        <p:spPr>
          <a:xfrm>
            <a:off x="1775150" y="4579563"/>
            <a:ext cx="6670200" cy="5949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a:spcBef>
                <a:spcPts val="0"/>
              </a:spcBef>
              <a:spcAft>
                <a:spcPts val="0"/>
              </a:spcAft>
              <a:buSzPts val="1200"/>
              <a:buChar char="●"/>
              <a:defRPr sz="1200"/>
            </a:lvl1pPr>
            <a:lvl2pPr marL="914400" lvl="1" indent="-304800">
              <a:spcBef>
                <a:spcPts val="2000"/>
              </a:spcBef>
              <a:spcAft>
                <a:spcPts val="0"/>
              </a:spcAft>
              <a:buSzPts val="1200"/>
              <a:buChar char="○"/>
              <a:defRPr sz="1200"/>
            </a:lvl2pPr>
            <a:lvl3pPr marL="1371600" lvl="2" indent="-304800">
              <a:spcBef>
                <a:spcPts val="2000"/>
              </a:spcBef>
              <a:spcAft>
                <a:spcPts val="0"/>
              </a:spcAft>
              <a:buSzPts val="1200"/>
              <a:buChar char="■"/>
              <a:defRPr sz="1200"/>
            </a:lvl3pPr>
            <a:lvl4pPr marL="1828800" lvl="3" indent="-304800">
              <a:spcBef>
                <a:spcPts val="2000"/>
              </a:spcBef>
              <a:spcAft>
                <a:spcPts val="0"/>
              </a:spcAft>
              <a:buSzPts val="1200"/>
              <a:buChar char="●"/>
              <a:defRPr sz="1200"/>
            </a:lvl4pPr>
            <a:lvl5pPr marL="2286000" lvl="4" indent="-304800">
              <a:spcBef>
                <a:spcPts val="2000"/>
              </a:spcBef>
              <a:spcAft>
                <a:spcPts val="0"/>
              </a:spcAft>
              <a:buSzPts val="1200"/>
              <a:buChar char="○"/>
              <a:defRPr sz="1200"/>
            </a:lvl5pPr>
            <a:lvl6pPr marL="2743200" lvl="5" indent="-304800">
              <a:spcBef>
                <a:spcPts val="2000"/>
              </a:spcBef>
              <a:spcAft>
                <a:spcPts val="0"/>
              </a:spcAft>
              <a:buSzPts val="1200"/>
              <a:buChar char="■"/>
              <a:defRPr sz="1200"/>
            </a:lvl6pPr>
            <a:lvl7pPr marL="3200400" lvl="6" indent="-304800">
              <a:spcBef>
                <a:spcPts val="2000"/>
              </a:spcBef>
              <a:spcAft>
                <a:spcPts val="0"/>
              </a:spcAft>
              <a:buSzPts val="1200"/>
              <a:buChar char="●"/>
              <a:defRPr sz="1200"/>
            </a:lvl7pPr>
            <a:lvl8pPr marL="3657600" lvl="7" indent="-304800">
              <a:spcBef>
                <a:spcPts val="2000"/>
              </a:spcBef>
              <a:spcAft>
                <a:spcPts val="0"/>
              </a:spcAft>
              <a:buSzPts val="1200"/>
              <a:buChar char="○"/>
              <a:defRPr sz="1200"/>
            </a:lvl8pPr>
            <a:lvl9pPr marL="4114800" lvl="8" indent="-304800">
              <a:spcBef>
                <a:spcPts val="2000"/>
              </a:spcBef>
              <a:spcAft>
                <a:spcPts val="2000"/>
              </a:spcAft>
              <a:buSzPts val="1200"/>
              <a:buChar char="■"/>
              <a:defRPr sz="1200"/>
            </a:lvl9pPr>
          </a:lstStyle>
          <a:p>
            <a:endParaRPr/>
          </a:p>
        </p:txBody>
      </p:sp>
      <p:sp>
        <p:nvSpPr>
          <p:cNvPr id="122" name="Google Shape;122;p10"/>
          <p:cNvSpPr txBox="1">
            <a:spLocks noGrp="1"/>
          </p:cNvSpPr>
          <p:nvPr>
            <p:ph type="body" idx="4"/>
          </p:nvPr>
        </p:nvSpPr>
        <p:spPr>
          <a:xfrm>
            <a:off x="2792675" y="5801425"/>
            <a:ext cx="2538600" cy="3396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a:spcBef>
                <a:spcPts val="0"/>
              </a:spcBef>
              <a:spcAft>
                <a:spcPts val="0"/>
              </a:spcAft>
              <a:buSzPts val="1200"/>
              <a:buChar char="●"/>
              <a:defRPr sz="1200"/>
            </a:lvl1pPr>
            <a:lvl2pPr marL="914400" lvl="1" indent="-304800">
              <a:spcBef>
                <a:spcPts val="2000"/>
              </a:spcBef>
              <a:spcAft>
                <a:spcPts val="0"/>
              </a:spcAft>
              <a:buSzPts val="1200"/>
              <a:buChar char="○"/>
              <a:defRPr sz="1200"/>
            </a:lvl2pPr>
            <a:lvl3pPr marL="1371600" lvl="2" indent="-304800">
              <a:spcBef>
                <a:spcPts val="2000"/>
              </a:spcBef>
              <a:spcAft>
                <a:spcPts val="0"/>
              </a:spcAft>
              <a:buSzPts val="1200"/>
              <a:buChar char="■"/>
              <a:defRPr sz="1200"/>
            </a:lvl3pPr>
            <a:lvl4pPr marL="1828800" lvl="3" indent="-304800">
              <a:spcBef>
                <a:spcPts val="2000"/>
              </a:spcBef>
              <a:spcAft>
                <a:spcPts val="0"/>
              </a:spcAft>
              <a:buSzPts val="1200"/>
              <a:buChar char="●"/>
              <a:defRPr sz="1200"/>
            </a:lvl4pPr>
            <a:lvl5pPr marL="2286000" lvl="4" indent="-304800">
              <a:spcBef>
                <a:spcPts val="2000"/>
              </a:spcBef>
              <a:spcAft>
                <a:spcPts val="0"/>
              </a:spcAft>
              <a:buSzPts val="1200"/>
              <a:buChar char="○"/>
              <a:defRPr sz="1200"/>
            </a:lvl5pPr>
            <a:lvl6pPr marL="2743200" lvl="5" indent="-304800">
              <a:spcBef>
                <a:spcPts val="2000"/>
              </a:spcBef>
              <a:spcAft>
                <a:spcPts val="0"/>
              </a:spcAft>
              <a:buSzPts val="1200"/>
              <a:buChar char="■"/>
              <a:defRPr sz="1200"/>
            </a:lvl6pPr>
            <a:lvl7pPr marL="3200400" lvl="6" indent="-304800">
              <a:spcBef>
                <a:spcPts val="2000"/>
              </a:spcBef>
              <a:spcAft>
                <a:spcPts val="0"/>
              </a:spcAft>
              <a:buSzPts val="1200"/>
              <a:buChar char="●"/>
              <a:defRPr sz="1200"/>
            </a:lvl7pPr>
            <a:lvl8pPr marL="3657600" lvl="7" indent="-304800">
              <a:spcBef>
                <a:spcPts val="2000"/>
              </a:spcBef>
              <a:spcAft>
                <a:spcPts val="0"/>
              </a:spcAft>
              <a:buSzPts val="1200"/>
              <a:buChar char="○"/>
              <a:defRPr sz="1200"/>
            </a:lvl8pPr>
            <a:lvl9pPr marL="4114800" lvl="8" indent="-304800">
              <a:spcBef>
                <a:spcPts val="2000"/>
              </a:spcBef>
              <a:spcAft>
                <a:spcPts val="20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ction.scholastic.com/issues/2024-25/110124/through-nashs-eye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4-25/110124/through-nashs-eyes.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a:hlinkClick r:id="rId3" action="ppaction://hlinksldjump"/>
          </p:cNvPr>
          <p:cNvSpPr txBox="1"/>
          <p:nvPr/>
        </p:nvSpPr>
        <p:spPr>
          <a:xfrm>
            <a:off x="6400300" y="438790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3">
            <a:hlinkClick r:id="rId4" action="ppaction://hlinksldjump"/>
          </p:cNvPr>
          <p:cNvSpPr txBox="1"/>
          <p:nvPr/>
        </p:nvSpPr>
        <p:spPr>
          <a:xfrm>
            <a:off x="6400300" y="470595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3">
            <a:hlinkClick r:id="rId5" action="ppaction://hlinksldjump"/>
          </p:cNvPr>
          <p:cNvSpPr txBox="1"/>
          <p:nvPr/>
        </p:nvSpPr>
        <p:spPr>
          <a:xfrm>
            <a:off x="6400300" y="50240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3">
            <a:hlinkClick r:id="rId6" action="ppaction://hlinksldjump"/>
          </p:cNvPr>
          <p:cNvSpPr txBox="1"/>
          <p:nvPr/>
        </p:nvSpPr>
        <p:spPr>
          <a:xfrm>
            <a:off x="6400300" y="406985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3">
            <a:hlinkClick r:id="rId7" action="ppaction://hlinksldjump"/>
          </p:cNvPr>
          <p:cNvSpPr txBox="1"/>
          <p:nvPr/>
        </p:nvSpPr>
        <p:spPr>
          <a:xfrm>
            <a:off x="6400300" y="53808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body" idx="1"/>
          </p:nvPr>
        </p:nvSpPr>
        <p:spPr>
          <a:xfrm>
            <a:off x="2108300" y="4405400"/>
            <a:ext cx="2690400" cy="1818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a:spLocks noGrp="1"/>
          </p:cNvSpPr>
          <p:nvPr>
            <p:ph type="body" idx="1"/>
          </p:nvPr>
        </p:nvSpPr>
        <p:spPr>
          <a:xfrm>
            <a:off x="4863175" y="2676375"/>
            <a:ext cx="3384000" cy="1353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a:hlinkClick r:id="rId3"/>
          </p:cNvPr>
          <p:cNvSpPr txBox="1"/>
          <p:nvPr/>
        </p:nvSpPr>
        <p:spPr>
          <a:xfrm>
            <a:off x="1308275" y="4067325"/>
            <a:ext cx="2519400" cy="12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6">
            <a:hlinkClick r:id="rId3"/>
          </p:cNvPr>
          <p:cNvSpPr txBox="1"/>
          <p:nvPr/>
        </p:nvSpPr>
        <p:spPr>
          <a:xfrm>
            <a:off x="4067325" y="2947575"/>
            <a:ext cx="3655800" cy="25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a:hlinkClick r:id="rId3"/>
          </p:cNvPr>
          <p:cNvSpPr txBox="1"/>
          <p:nvPr/>
        </p:nvSpPr>
        <p:spPr>
          <a:xfrm>
            <a:off x="1786200" y="3886200"/>
            <a:ext cx="1944900" cy="15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body" idx="1"/>
          </p:nvPr>
        </p:nvSpPr>
        <p:spPr>
          <a:xfrm>
            <a:off x="1613100" y="3886200"/>
            <a:ext cx="6832200" cy="2468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body" idx="1"/>
          </p:nvPr>
        </p:nvSpPr>
        <p:spPr>
          <a:xfrm>
            <a:off x="1743975" y="3241125"/>
            <a:ext cx="6701400" cy="2951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body" idx="1"/>
          </p:nvPr>
        </p:nvSpPr>
        <p:spPr>
          <a:xfrm>
            <a:off x="2452125" y="2870050"/>
            <a:ext cx="2538600" cy="33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85" name="Google Shape;185;p21"/>
          <p:cNvSpPr txBox="1">
            <a:spLocks noGrp="1"/>
          </p:cNvSpPr>
          <p:nvPr>
            <p:ph type="body" idx="2"/>
          </p:nvPr>
        </p:nvSpPr>
        <p:spPr>
          <a:xfrm>
            <a:off x="1935225" y="3500600"/>
            <a:ext cx="6510000" cy="594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86" name="Google Shape;186;p21"/>
          <p:cNvSpPr txBox="1">
            <a:spLocks noGrp="1"/>
          </p:cNvSpPr>
          <p:nvPr>
            <p:ph type="body" idx="3"/>
          </p:nvPr>
        </p:nvSpPr>
        <p:spPr>
          <a:xfrm>
            <a:off x="1935350" y="4579575"/>
            <a:ext cx="6510000" cy="594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87" name="Google Shape;187;p21"/>
          <p:cNvSpPr txBox="1">
            <a:spLocks noGrp="1"/>
          </p:cNvSpPr>
          <p:nvPr>
            <p:ph type="body" idx="4"/>
          </p:nvPr>
        </p:nvSpPr>
        <p:spPr>
          <a:xfrm>
            <a:off x="2792675" y="5801425"/>
            <a:ext cx="2538600" cy="33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 ExtraBold</vt:lpstr>
      <vt:lpstr>Arial</vt:lpstr>
      <vt:lpstr>Montserrat Medium</vt:lpstr>
      <vt:lpstr>Lato</vt:lpstr>
      <vt:lpstr>Montserrat</vt:lpstr>
      <vt:lpstr>Oswald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2024-10-08T12:24:56Z</dcterms:modified>
</cp:coreProperties>
</file>