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77"/>
      <p:regular r:id="rId8"/>
      <p:bold r:id="rId9"/>
    </p:embeddedFont>
    <p:embeddedFont>
      <p:font typeface="Coming Soon" panose="02000000000000000000" pitchFamily="2" charset="0"/>
      <p:regular r:id="rId10"/>
    </p:embeddedFont>
    <p:embeddedFont>
      <p:font typeface="Lato" panose="020F0502020204030203" pitchFamily="34" charset="0"/>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anose="020F0502020204030204" pitchFamily="34" charset="0"/>
      <p:bold r:id="rId19"/>
      <p:italic r:id="rId20"/>
      <p:boldItalic r:id="rId21"/>
    </p:embeddedFont>
    <p:embeddedFont>
      <p:font typeface="Montserrat Medium" panose="020F0502020204030204" pitchFamily="34" charset="0"/>
      <p:regular r:id="rId22"/>
      <p:bold r:id="rId23"/>
      <p:italic r:id="rId24"/>
      <p:boldItalic r:id="rId25"/>
    </p:embeddedFont>
    <p:embeddedFont>
      <p:font typeface="Oswald Light" panose="020F030202020403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60E07B-982D-428C-994A-D9DF8F876FB3}">
  <a:tblStyle styleId="{BC60E07B-982D-428C-994A-D9DF8F876F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20130085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2013008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c897266819_0_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c89726681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897266819_0_10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89726681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Three-Headed Beast”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2" name="Google Shape;22;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3" name="Google Shape;23;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Three-Headed Beast</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4" name="Google Shape;24;p3"/>
          <p:cNvSpPr txBox="1"/>
          <p:nvPr/>
        </p:nvSpPr>
        <p:spPr>
          <a:xfrm>
            <a:off x="4125000" y="2872188"/>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txBox="1"/>
          <p:nvPr/>
        </p:nvSpPr>
        <p:spPr>
          <a:xfrm>
            <a:off x="3929325" y="3436850"/>
            <a:ext cx="5487000" cy="218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you’re King Iobates, a few days after the end of the play. You’re writing in your journal.</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complete each sentence on </a:t>
            </a:r>
            <a:r>
              <a:rPr lang="en">
                <a:solidFill>
                  <a:schemeClr val="dk1"/>
                </a:solidFill>
                <a:latin typeface="Montserrat Medium"/>
                <a:ea typeface="Montserrat Medium"/>
                <a:cs typeface="Montserrat Medium"/>
                <a:sym typeface="Montserrat Medium"/>
              </a:rPr>
              <a:t>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 For clues, go back and look at the story.</a:t>
            </a:r>
            <a:endParaRPr>
              <a:latin typeface="Montserrat Medium"/>
              <a:ea typeface="Montserrat Medium"/>
              <a:cs typeface="Montserrat Medium"/>
              <a:sym typeface="Montserrat Medium"/>
            </a:endParaRPr>
          </a:p>
        </p:txBody>
      </p:sp>
      <p:sp>
        <p:nvSpPr>
          <p:cNvPr id="26" name="Google Shape;26;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7" name="Google Shape;27;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8" name="Google Shape;28;p3"/>
          <p:cNvSpPr txBox="1"/>
          <p:nvPr/>
        </p:nvSpPr>
        <p:spPr>
          <a:xfrm>
            <a:off x="1129350" y="2872200"/>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9" name="Google Shape;29;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1" name="Google Shape;31;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2" name="Google Shape;32;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3" name="Google Shape;33;p3"/>
          <p:cNvSpPr txBox="1">
            <a:spLocks noGrp="1"/>
          </p:cNvSpPr>
          <p:nvPr>
            <p:ph type="body" idx="1"/>
          </p:nvPr>
        </p:nvSpPr>
        <p:spPr>
          <a:xfrm>
            <a:off x="3218925" y="661000"/>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4" name="Google Shape;34;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5" name="Google Shape;35;p3"/>
          <p:cNvPicPr preferRelativeResize="0"/>
          <p:nvPr/>
        </p:nvPicPr>
        <p:blipFill rotWithShape="1">
          <a:blip r:embed="rId8">
            <a:alphaModFix/>
          </a:blip>
          <a:srcRect l="1821" r="1821"/>
          <a:stretch/>
        </p:blipFill>
        <p:spPr>
          <a:xfrm>
            <a:off x="7177300" y="1121775"/>
            <a:ext cx="2283374" cy="15876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9" name="Google Shape;39;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40" name="Google Shape;4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41" name="Google Shape;41;p4"/>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42" name="Google Shape;42;p4"/>
          <p:cNvGraphicFramePr/>
          <p:nvPr/>
        </p:nvGraphicFramePr>
        <p:xfrm>
          <a:off x="773525" y="1437925"/>
          <a:ext cx="8511350" cy="5155630"/>
        </p:xfrm>
        <a:graphic>
          <a:graphicData uri="http://schemas.openxmlformats.org/drawingml/2006/table">
            <a:tbl>
              <a:tblPr>
                <a:noFill/>
                <a:tableStyleId>{BC60E07B-982D-428C-994A-D9DF8F876FB3}</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3" name="Google Shape;43;p4"/>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44" name="Google Shape;44;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45" name="Google Shape;45;p4"/>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46" name="Google Shape;46;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4"/>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48" name="Google Shape;48;p4"/>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49" name="Google Shape;49;p4"/>
          <p:cNvSpPr txBox="1"/>
          <p:nvPr/>
        </p:nvSpPr>
        <p:spPr>
          <a:xfrm rot="-385626">
            <a:off x="2998840" y="1517336"/>
            <a:ext cx="4084370" cy="437783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50">
                <a:solidFill>
                  <a:schemeClr val="dk1"/>
                </a:solidFill>
                <a:latin typeface="Coming Soon"/>
                <a:ea typeface="Coming Soon"/>
                <a:cs typeface="Coming Soon"/>
                <a:sym typeface="Coming Soon"/>
              </a:rPr>
              <a:t>It bothered me that Bellerophon was so popular. I thought he might try to</a:t>
            </a:r>
            <a:endParaRPr sz="1550">
              <a:solidFill>
                <a:schemeClr val="dk1"/>
              </a:solidFill>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50" name="Google Shape;50;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51" name="Google Shape;51;p4"/>
          <p:cNvSpPr txBox="1"/>
          <p:nvPr/>
        </p:nvSpPr>
        <p:spPr>
          <a:xfrm rot="-377669">
            <a:off x="3333132" y="5865900"/>
            <a:ext cx="4235735"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chemeClr val="dk1"/>
                </a:solidFill>
                <a:latin typeface="Montserrat"/>
                <a:ea typeface="Montserrat"/>
                <a:cs typeface="Montserrat"/>
                <a:sym typeface="Montserrat"/>
              </a:rPr>
              <a:t>Hint: </a:t>
            </a:r>
            <a:r>
              <a:rPr lang="en" sz="1550">
                <a:solidFill>
                  <a:schemeClr val="dk1"/>
                </a:solidFill>
                <a:latin typeface="Montserrat"/>
                <a:ea typeface="Montserrat"/>
                <a:cs typeface="Montserrat"/>
                <a:sym typeface="Montserrat"/>
              </a:rPr>
              <a:t>Look in Scene 1 for clues.</a:t>
            </a:r>
            <a:endParaRPr sz="1550" b="1">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2" name="Google Shape;52;p4"/>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53" name="Google Shape;53;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Three-Headed Beast”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54" name="Google Shape;54;p4"/>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 </a:t>
            </a:r>
            <a:endParaRPr sz="1200">
              <a:solidFill>
                <a:srgbClr val="595959"/>
              </a:solidFill>
            </a:endParaRPr>
          </a:p>
        </p:txBody>
      </p:sp>
      <p:sp>
        <p:nvSpPr>
          <p:cNvPr id="55" name="Google Shape;55;p4"/>
          <p:cNvSpPr txBox="1">
            <a:spLocks noGrp="1"/>
          </p:cNvSpPr>
          <p:nvPr>
            <p:ph type="body" idx="1"/>
          </p:nvPr>
        </p:nvSpPr>
        <p:spPr>
          <a:xfrm rot="-398120">
            <a:off x="3172126" y="2827434"/>
            <a:ext cx="3665956" cy="2906651"/>
          </a:xfrm>
          <a:prstGeom prst="rect">
            <a:avLst/>
          </a:prstGeom>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56" name="Google Shape;56;p4"/>
          <p:cNvPicPr preferRelativeResize="0"/>
          <p:nvPr/>
        </p:nvPicPr>
        <p:blipFill>
          <a:blip r:embed="rId5">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57"/>
        <p:cNvGrpSpPr/>
        <p:nvPr/>
      </p:nvGrpSpPr>
      <p:grpSpPr>
        <a:xfrm>
          <a:off x="0" y="0"/>
          <a:ext cx="0" cy="0"/>
          <a:chOff x="0" y="0"/>
          <a:chExt cx="0" cy="0"/>
        </a:xfrm>
      </p:grpSpPr>
      <p:sp>
        <p:nvSpPr>
          <p:cNvPr id="58" name="Google Shape;58;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1" name="Google Shape;61;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62" name="Google Shape;62;p5"/>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63" name="Google Shape;63;p5"/>
          <p:cNvGraphicFramePr/>
          <p:nvPr/>
        </p:nvGraphicFramePr>
        <p:xfrm>
          <a:off x="773525" y="1437925"/>
          <a:ext cx="8511350" cy="5155630"/>
        </p:xfrm>
        <a:graphic>
          <a:graphicData uri="http://schemas.openxmlformats.org/drawingml/2006/table">
            <a:tbl>
              <a:tblPr>
                <a:noFill/>
                <a:tableStyleId>{BC60E07B-982D-428C-994A-D9DF8F876FB3}</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4" name="Google Shape;64;p5"/>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65" name="Google Shape;65;p5"/>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66" name="Google Shape;66;p5"/>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67" name="Google Shape;67;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5"/>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69" name="Google Shape;69;p5"/>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70" name="Google Shape;70;p5"/>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When I sent Bellerophon to fight the Chimera, I hoped</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71" name="Google Shape;71;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72" name="Google Shape;72;p5"/>
          <p:cNvSpPr txBox="1"/>
          <p:nvPr/>
        </p:nvSpPr>
        <p:spPr>
          <a:xfrm rot="-377653">
            <a:off x="3673149" y="5845517"/>
            <a:ext cx="3674953"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 2 for clues.</a:t>
            </a:r>
            <a:endParaRPr sz="1550">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3" name="Google Shape;73;p5"/>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74" name="Google Shape;74;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Three-Headed Beast”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75" name="Google Shape;75;p5"/>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 </a:t>
            </a:r>
            <a:endParaRPr sz="1200">
              <a:solidFill>
                <a:srgbClr val="595959"/>
              </a:solidFill>
            </a:endParaRPr>
          </a:p>
        </p:txBody>
      </p:sp>
      <p:pic>
        <p:nvPicPr>
          <p:cNvPr id="76" name="Google Shape;76;p5"/>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77" name="Google Shape;77;p5"/>
          <p:cNvSpPr txBox="1">
            <a:spLocks noGrp="1"/>
          </p:cNvSpPr>
          <p:nvPr>
            <p:ph type="body" idx="1"/>
          </p:nvPr>
        </p:nvSpPr>
        <p:spPr>
          <a:xfrm rot="-397103">
            <a:off x="3169315" y="2418110"/>
            <a:ext cx="3513917" cy="2974863"/>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78"/>
        <p:cNvGrpSpPr/>
        <p:nvPr/>
      </p:nvGrpSpPr>
      <p:grpSpPr>
        <a:xfrm>
          <a:off x="0" y="0"/>
          <a:ext cx="0" cy="0"/>
          <a:chOff x="0" y="0"/>
          <a:chExt cx="0" cy="0"/>
        </a:xfrm>
      </p:grpSpPr>
      <p:sp>
        <p:nvSpPr>
          <p:cNvPr id="79" name="Google Shape;79;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81" name="Google Shape;81;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82" name="Google Shape;82;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83" name="Google Shape;83;p6"/>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84" name="Google Shape;84;p6"/>
          <p:cNvGraphicFramePr/>
          <p:nvPr/>
        </p:nvGraphicFramePr>
        <p:xfrm>
          <a:off x="773525" y="1437925"/>
          <a:ext cx="8511350" cy="5155630"/>
        </p:xfrm>
        <a:graphic>
          <a:graphicData uri="http://schemas.openxmlformats.org/drawingml/2006/table">
            <a:tbl>
              <a:tblPr>
                <a:noFill/>
                <a:tableStyleId>{BC60E07B-982D-428C-994A-D9DF8F876FB3}</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85" name="Google Shape;85;p6"/>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86" name="Google Shape;86;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87" name="Google Shape;87;p6"/>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88" name="Google Shape;88;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6"/>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90" name="Google Shape;90;p6"/>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91" name="Google Shape;91;p6"/>
          <p:cNvSpPr txBox="1"/>
          <p:nvPr/>
        </p:nvSpPr>
        <p:spPr>
          <a:xfrm rot="-385513">
            <a:off x="2996115" y="1525013"/>
            <a:ext cx="395152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When Bellerophon came back alive, I felt</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92" name="Google Shape;92;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93" name="Google Shape;93;p6"/>
          <p:cNvSpPr txBox="1"/>
          <p:nvPr/>
        </p:nvSpPr>
        <p:spPr>
          <a:xfrm rot="-377672">
            <a:off x="3398047" y="5670092"/>
            <a:ext cx="3907356"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 7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94" name="Google Shape;94;p6"/>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95" name="Google Shape;95;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Three-Headed Beast”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96" name="Google Shape;96;p6"/>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 </a:t>
            </a:r>
            <a:endParaRPr sz="1200">
              <a:solidFill>
                <a:srgbClr val="595959"/>
              </a:solidFill>
            </a:endParaRPr>
          </a:p>
        </p:txBody>
      </p:sp>
      <p:pic>
        <p:nvPicPr>
          <p:cNvPr id="97" name="Google Shape;97;p6"/>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98" name="Google Shape;98;p6"/>
          <p:cNvSpPr txBox="1">
            <a:spLocks noGrp="1"/>
          </p:cNvSpPr>
          <p:nvPr>
            <p:ph type="body" idx="1"/>
          </p:nvPr>
        </p:nvSpPr>
        <p:spPr>
          <a:xfrm rot="-397638">
            <a:off x="3147493" y="2249917"/>
            <a:ext cx="3504014" cy="3152771"/>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99"/>
        <p:cNvGrpSpPr/>
        <p:nvPr/>
      </p:nvGrpSpPr>
      <p:grpSpPr>
        <a:xfrm>
          <a:off x="0" y="0"/>
          <a:ext cx="0" cy="0"/>
          <a:chOff x="0" y="0"/>
          <a:chExt cx="0" cy="0"/>
        </a:xfrm>
      </p:grpSpPr>
      <p:sp>
        <p:nvSpPr>
          <p:cNvPr id="100" name="Google Shape;100;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02" name="Google Shape;102;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03" name="Google Shape;103;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104" name="Google Shape;104;p7"/>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105" name="Google Shape;105;p7"/>
          <p:cNvGraphicFramePr/>
          <p:nvPr/>
        </p:nvGraphicFramePr>
        <p:xfrm>
          <a:off x="773525" y="1437925"/>
          <a:ext cx="3000000" cy="3000000"/>
        </p:xfrm>
        <a:graphic>
          <a:graphicData uri="http://schemas.openxmlformats.org/drawingml/2006/table">
            <a:tbl>
              <a:tblPr>
                <a:noFill/>
                <a:tableStyleId>{BC60E07B-982D-428C-994A-D9DF8F876FB3}</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06" name="Google Shape;106;p7"/>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107" name="Google Shape;107;p7"/>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108" name="Google Shape;108;p7"/>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109" name="Google Shape;109;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7"/>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111" name="Google Shape;111;p7"/>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112" name="Google Shape;112;p7"/>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But I probably shouldn’t have tried to kill him, because</a:t>
            </a: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p:txBody>
      </p:sp>
      <p:sp>
        <p:nvSpPr>
          <p:cNvPr id="113" name="Google Shape;113;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114" name="Google Shape;114;p7"/>
          <p:cNvSpPr txBox="1"/>
          <p:nvPr/>
        </p:nvSpPr>
        <p:spPr>
          <a:xfrm rot="-377730">
            <a:off x="3422719" y="5593417"/>
            <a:ext cx="3865712"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in Scene 1 for clues. </a:t>
            </a:r>
            <a:endParaRPr sz="1550">
              <a:solidFill>
                <a:srgbClr val="FFFFFF"/>
              </a:solidFill>
              <a:latin typeface="Montserrat Medium"/>
              <a:ea typeface="Montserrat Medium"/>
              <a:cs typeface="Montserrat Medium"/>
              <a:sym typeface="Montserrat Medium"/>
            </a:endParaRPr>
          </a:p>
        </p:txBody>
      </p:sp>
      <p:sp>
        <p:nvSpPr>
          <p:cNvPr id="115" name="Google Shape;115;p7"/>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116" name="Google Shape;116;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Three-Headed Beast”</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November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117" name="Google Shape;117;p7"/>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 </a:t>
            </a:r>
            <a:endParaRPr sz="1200">
              <a:solidFill>
                <a:srgbClr val="595959"/>
              </a:solidFill>
            </a:endParaRPr>
          </a:p>
        </p:txBody>
      </p:sp>
      <p:pic>
        <p:nvPicPr>
          <p:cNvPr id="118" name="Google Shape;118;p7"/>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119" name="Google Shape;119;p7"/>
          <p:cNvSpPr txBox="1">
            <a:spLocks noGrp="1"/>
          </p:cNvSpPr>
          <p:nvPr>
            <p:ph type="body" idx="1"/>
          </p:nvPr>
        </p:nvSpPr>
        <p:spPr>
          <a:xfrm rot="-397454">
            <a:off x="3215308" y="2657801"/>
            <a:ext cx="1630586" cy="2640218"/>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4-25/110124/the-three-headed-beast.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
            <a:hlinkClick r:id="rId4"/>
          </p:cNvPr>
          <p:cNvSpPr txBox="1"/>
          <p:nvPr/>
        </p:nvSpPr>
        <p:spPr>
          <a:xfrm>
            <a:off x="2441525" y="1964775"/>
            <a:ext cx="24177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9"/>
          <p:cNvSpPr txBox="1">
            <a:spLocks noGrp="1"/>
          </p:cNvSpPr>
          <p:nvPr>
            <p:ph type="body" idx="1"/>
          </p:nvPr>
        </p:nvSpPr>
        <p:spPr>
          <a:xfrm>
            <a:off x="3218925" y="661000"/>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body" idx="1"/>
          </p:nvPr>
        </p:nvSpPr>
        <p:spPr>
          <a:xfrm rot="-397652">
            <a:off x="3122073" y="2560565"/>
            <a:ext cx="3831404" cy="3060671"/>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body" idx="1"/>
          </p:nvPr>
        </p:nvSpPr>
        <p:spPr>
          <a:xfrm rot="-397103">
            <a:off x="3175016" y="2417787"/>
            <a:ext cx="3513917" cy="3073623"/>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body" idx="1"/>
          </p:nvPr>
        </p:nvSpPr>
        <p:spPr>
          <a:xfrm rot="-397871">
            <a:off x="3222805" y="2213282"/>
            <a:ext cx="3600688" cy="3174837"/>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body" idx="1"/>
          </p:nvPr>
        </p:nvSpPr>
        <p:spPr>
          <a:xfrm rot="-397522">
            <a:off x="3215006" y="2381203"/>
            <a:ext cx="3554437" cy="3075446"/>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Oswald Light</vt:lpstr>
      <vt:lpstr>Montserrat</vt:lpstr>
      <vt:lpstr>Caveat</vt:lpstr>
      <vt:lpstr>Montserrat ExtraBold</vt:lpstr>
      <vt:lpstr>Coming Soon</vt:lpstr>
      <vt:lpstr>Lato</vt:lpstr>
      <vt:lpstr>Montserrat Medium</vt:lpstr>
      <vt:lpstr>Arial</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2024-10-03T13:33:01Z</dcterms:modified>
</cp:coreProperties>
</file>