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6"/>
  </p:notesMasterIdLst>
  <p:sldIdLst>
    <p:sldId id="257" r:id="rId2"/>
    <p:sldId id="258" r:id="rId3"/>
    <p:sldId id="259" r:id="rId4"/>
    <p:sldId id="260" r:id="rId5"/>
  </p:sldIdLst>
  <p:sldSz cx="10058400" cy="7772400"/>
  <p:notesSz cx="6858000" cy="9144000"/>
  <p:embeddedFontLst>
    <p:embeddedFont>
      <p:font typeface="Caveat" pitchFamily="2" charset="77"/>
      <p:regular r:id="rId7"/>
      <p:bold r:id="rId8"/>
    </p:embeddedFont>
    <p:embeddedFont>
      <p:font typeface="Coming Soon" panose="02000000000000000000" pitchFamily="2" charset="0"/>
      <p:regular r:id="rId9"/>
    </p:embeddedFont>
    <p:embeddedFont>
      <p:font typeface="Montserrat" pitchFamily="2" charset="77"/>
      <p:regular r:id="rId10"/>
      <p:bold r:id="rId11"/>
      <p:italic r:id="rId12"/>
      <p:boldItalic r:id="rId13"/>
    </p:embeddedFont>
    <p:embeddedFont>
      <p:font typeface="Montserrat ExtraBold" panose="020F0502020204030204" pitchFamily="34" charset="0"/>
      <p:bold r:id="rId14"/>
      <p:italic r:id="rId15"/>
      <p:boldItalic r:id="rId16"/>
    </p:embeddedFont>
    <p:embeddedFont>
      <p:font typeface="Montserrat Medium" panose="020F0502020204030204" pitchFamily="34" charset="0"/>
      <p:regular r:id="rId17"/>
      <p:bold r:id="rId18"/>
      <p:italic r:id="rId19"/>
      <p:boldItalic r:id="rId20"/>
    </p:embeddedFont>
    <p:embeddedFont>
      <p:font typeface="Oswald Light" panose="020F0302020204030204" pitchFamily="3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106" d="100"/>
          <a:sy n="106" d="100"/>
        </p:scale>
        <p:origin x="2040" y="176"/>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5.fntdata"/><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font" Target="fonts/font14.fnt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presProps" Target="presProps.xml"/><Relationship Id="rId10" Type="http://schemas.openxmlformats.org/officeDocument/2006/relationships/font" Target="fonts/font4.fntdata"/><Relationship Id="rId19"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font" Target="fonts/font1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b205396751_0_21: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b20539675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b205396751_0_24: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b20539675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b205396751_0_28: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b205396751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b205396751_0_33: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b20539675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1">
  <p:cSld name="TITLE_1">
    <p:bg>
      <p:bgPr>
        <a:solidFill>
          <a:srgbClr val="00FF00"/>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1 of 4</a:t>
            </a:r>
            <a:endParaRPr/>
          </a:p>
        </p:txBody>
      </p:sp>
      <p:sp>
        <p:nvSpPr>
          <p:cNvPr id="15" name="Google Shape;15;p3"/>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3"/>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17" name="Google Shape;17;p3"/>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
        <p:nvSpPr>
          <p:cNvPr id="18" name="Google Shape;18;p3"/>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200">
                <a:latin typeface="Montserrat"/>
                <a:ea typeface="Montserrat"/>
                <a:cs typeface="Montserrat"/>
                <a:sym typeface="Montserrat"/>
              </a:rPr>
              <a:t>“Spy of the American Revolution”</a:t>
            </a:r>
            <a:endParaRPr sz="1200">
              <a:latin typeface="Montserrat"/>
              <a:ea typeface="Montserrat"/>
              <a:cs typeface="Montserrat"/>
              <a:sym typeface="Montserrat"/>
            </a:endParaRPr>
          </a:p>
          <a:p>
            <a:pPr marL="0" lvl="0" indent="0" algn="r" rtl="0">
              <a:spcBef>
                <a:spcPts val="0"/>
              </a:spcBef>
              <a:spcAft>
                <a:spcPts val="0"/>
              </a:spcAft>
              <a:buNone/>
            </a:pPr>
            <a:r>
              <a:rPr lang="en" sz="1200">
                <a:latin typeface="Montserrat"/>
                <a:ea typeface="Montserrat"/>
                <a:cs typeface="Montserrat"/>
                <a:sym typeface="Montserrat"/>
              </a:rPr>
              <a:t>November 2024</a:t>
            </a:r>
            <a:endParaRPr sz="1200">
              <a:latin typeface="Montserrat"/>
              <a:ea typeface="Montserrat"/>
              <a:cs typeface="Montserrat"/>
              <a:sym typeface="Montserrat"/>
            </a:endParaRPr>
          </a:p>
        </p:txBody>
      </p:sp>
      <p:sp>
        <p:nvSpPr>
          <p:cNvPr id="19" name="Google Shape;19;p3"/>
          <p:cNvSpPr txBox="1"/>
          <p:nvPr/>
        </p:nvSpPr>
        <p:spPr>
          <a:xfrm>
            <a:off x="2446675" y="712650"/>
            <a:ext cx="4310700" cy="40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ontserrat"/>
                <a:ea typeface="Montserrat"/>
                <a:cs typeface="Montserrat"/>
                <a:sym typeface="Montserrat"/>
              </a:rPr>
              <a:t>Name:</a:t>
            </a:r>
            <a:endParaRPr>
              <a:latin typeface="Montserrat"/>
              <a:ea typeface="Montserrat"/>
              <a:cs typeface="Montserrat"/>
              <a:sym typeface="Montserrat"/>
            </a:endParaRPr>
          </a:p>
        </p:txBody>
      </p:sp>
      <p:sp>
        <p:nvSpPr>
          <p:cNvPr id="20" name="Google Shape;20;p3"/>
          <p:cNvSpPr txBox="1"/>
          <p:nvPr/>
        </p:nvSpPr>
        <p:spPr>
          <a:xfrm>
            <a:off x="1070299" y="1283791"/>
            <a:ext cx="6106999" cy="1164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000000"/>
              </a:buClr>
              <a:buSzPts val="1100"/>
              <a:buFont typeface="Arial"/>
              <a:buNone/>
            </a:pPr>
            <a:r>
              <a:rPr lang="en" sz="3800" dirty="0">
                <a:solidFill>
                  <a:srgbClr val="C302B0"/>
                </a:solidFill>
                <a:latin typeface="Montserrat ExtraBold"/>
                <a:ea typeface="Montserrat ExtraBold"/>
                <a:cs typeface="Montserrat ExtraBold"/>
                <a:sym typeface="Montserrat ExtraBold"/>
              </a:rPr>
              <a:t>Finding Text Evidence</a:t>
            </a:r>
            <a:endParaRPr sz="3800" i="1" dirty="0">
              <a:solidFill>
                <a:srgbClr val="C302B0"/>
              </a:solidFill>
              <a:latin typeface="Montserrat ExtraBold"/>
              <a:ea typeface="Montserrat ExtraBold"/>
              <a:cs typeface="Montserrat ExtraBold"/>
              <a:sym typeface="Montserrat ExtraBold"/>
            </a:endParaRPr>
          </a:p>
        </p:txBody>
      </p:sp>
      <p:sp>
        <p:nvSpPr>
          <p:cNvPr id="21" name="Google Shape;21;p3"/>
          <p:cNvSpPr txBox="1"/>
          <p:nvPr/>
        </p:nvSpPr>
        <p:spPr>
          <a:xfrm>
            <a:off x="4517700" y="2913525"/>
            <a:ext cx="2137200" cy="46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000" b="1">
                <a:latin typeface="Caveat"/>
                <a:ea typeface="Caveat"/>
                <a:cs typeface="Caveat"/>
                <a:sym typeface="Caveat"/>
              </a:rPr>
              <a:t>What to Do</a:t>
            </a:r>
            <a:endParaRPr sz="3000" b="1">
              <a:latin typeface="Caveat"/>
              <a:ea typeface="Caveat"/>
              <a:cs typeface="Caveat"/>
              <a:sym typeface="Caveat"/>
            </a:endParaRPr>
          </a:p>
        </p:txBody>
      </p:sp>
      <p:sp>
        <p:nvSpPr>
          <p:cNvPr id="22" name="Google Shape;22;p3"/>
          <p:cNvSpPr txBox="1"/>
          <p:nvPr/>
        </p:nvSpPr>
        <p:spPr>
          <a:xfrm>
            <a:off x="4202675" y="3482500"/>
            <a:ext cx="4964700" cy="15561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457200" lvl="0" indent="-317500" algn="l" rtl="0">
              <a:lnSpc>
                <a:spcPct val="115000"/>
              </a:lnSpc>
              <a:spcBef>
                <a:spcPts val="0"/>
              </a:spcBef>
              <a:spcAft>
                <a:spcPts val="0"/>
              </a:spcAft>
              <a:buSzPts val="1400"/>
              <a:buFont typeface="Montserrat Medium"/>
              <a:buAutoNum type="arabicPeriod"/>
            </a:pPr>
            <a:r>
              <a:rPr lang="en">
                <a:latin typeface="Montserrat Medium"/>
                <a:ea typeface="Montserrat Medium"/>
                <a:cs typeface="Montserrat Medium"/>
                <a:sym typeface="Montserrat Medium"/>
              </a:rPr>
              <a:t>Use text evidence—or details from the article—to answer the questions on the following slides.  (We’ve already done the first one for you!)</a:t>
            </a:r>
            <a:br>
              <a:rPr lang="en">
                <a:latin typeface="Montserrat Medium"/>
                <a:ea typeface="Montserrat Medium"/>
                <a:cs typeface="Montserrat Medium"/>
                <a:sym typeface="Montserrat Medium"/>
              </a:rPr>
            </a:br>
            <a:endParaRPr>
              <a:latin typeface="Montserrat Medium"/>
              <a:ea typeface="Montserrat Medium"/>
              <a:cs typeface="Montserrat Medium"/>
              <a:sym typeface="Montserrat Medium"/>
            </a:endParaRPr>
          </a:p>
          <a:p>
            <a:pPr marL="457200" lvl="0" indent="-317500" algn="l" rtl="0">
              <a:lnSpc>
                <a:spcPct val="115000"/>
              </a:lnSpc>
              <a:spcBef>
                <a:spcPts val="0"/>
              </a:spcBef>
              <a:spcAft>
                <a:spcPts val="0"/>
              </a:spcAft>
              <a:buSzPts val="1400"/>
              <a:buFont typeface="Montserrat Medium"/>
              <a:buAutoNum type="arabicPeriod"/>
            </a:pPr>
            <a:r>
              <a:rPr lang="en">
                <a:latin typeface="Montserrat Medium"/>
                <a:ea typeface="Montserrat Medium"/>
                <a:cs typeface="Montserrat Medium"/>
                <a:sym typeface="Montserrat Medium"/>
              </a:rPr>
              <a:t>When you’ve finished, review your answers. They’ll be the evidence you need to respond to the </a:t>
            </a:r>
            <a:r>
              <a:rPr lang="en" b="1">
                <a:latin typeface="Montserrat"/>
                <a:ea typeface="Montserrat"/>
                <a:cs typeface="Montserrat"/>
                <a:sym typeface="Montserrat"/>
              </a:rPr>
              <a:t>Think About It </a:t>
            </a:r>
            <a:r>
              <a:rPr lang="en">
                <a:latin typeface="Montserrat Medium"/>
                <a:ea typeface="Montserrat Medium"/>
                <a:cs typeface="Montserrat Medium"/>
                <a:sym typeface="Montserrat Medium"/>
              </a:rPr>
              <a:t>question on the final slide. </a:t>
            </a:r>
            <a:endParaRPr>
              <a:latin typeface="Montserrat Medium"/>
              <a:ea typeface="Montserrat Medium"/>
              <a:cs typeface="Montserrat Medium"/>
              <a:sym typeface="Montserrat Medium"/>
            </a:endParaRPr>
          </a:p>
          <a:p>
            <a:pPr marL="228600" lvl="0" indent="-228600" algn="l" rtl="0">
              <a:lnSpc>
                <a:spcPct val="115000"/>
              </a:lnSpc>
              <a:spcBef>
                <a:spcPts val="0"/>
              </a:spcBef>
              <a:spcAft>
                <a:spcPts val="0"/>
              </a:spcAft>
              <a:buNone/>
            </a:pPr>
            <a:endParaRPr>
              <a:latin typeface="Montserrat Medium"/>
              <a:ea typeface="Montserrat Medium"/>
              <a:cs typeface="Montserrat Medium"/>
              <a:sym typeface="Montserrat Medium"/>
            </a:endParaRPr>
          </a:p>
        </p:txBody>
      </p:sp>
      <p:sp>
        <p:nvSpPr>
          <p:cNvPr id="23" name="Google Shape;23;p3"/>
          <p:cNvSpPr/>
          <p:nvPr/>
        </p:nvSpPr>
        <p:spPr>
          <a:xfrm>
            <a:off x="912000" y="3733800"/>
            <a:ext cx="2784900" cy="2685900"/>
          </a:xfrm>
          <a:prstGeom prst="ellipse">
            <a:avLst/>
          </a:prstGeom>
          <a:solidFill>
            <a:srgbClr val="C302B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C302B0"/>
              </a:solidFill>
            </a:endParaRPr>
          </a:p>
        </p:txBody>
      </p:sp>
      <p:sp>
        <p:nvSpPr>
          <p:cNvPr id="24" name="Google Shape;24;p3"/>
          <p:cNvSpPr txBox="1"/>
          <p:nvPr/>
        </p:nvSpPr>
        <p:spPr>
          <a:xfrm>
            <a:off x="1029875" y="3863500"/>
            <a:ext cx="2511300" cy="23709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en" sz="2000">
                <a:solidFill>
                  <a:srgbClr val="FFFF00"/>
                </a:solidFill>
                <a:latin typeface="Montserrat Medium"/>
                <a:ea typeface="Montserrat Medium"/>
                <a:cs typeface="Montserrat Medium"/>
                <a:sym typeface="Montserrat Medium"/>
              </a:rPr>
              <a:t>Text Evidence</a:t>
            </a:r>
            <a:r>
              <a:rPr lang="en" sz="2000">
                <a:solidFill>
                  <a:srgbClr val="FFFFFF"/>
                </a:solidFill>
                <a:latin typeface="Montserrat Medium"/>
                <a:ea typeface="Montserrat Medium"/>
                <a:cs typeface="Montserrat Medium"/>
                <a:sym typeface="Montserrat Medium"/>
              </a:rPr>
              <a:t> </a:t>
            </a:r>
            <a:br>
              <a:rPr lang="en" sz="2000">
                <a:solidFill>
                  <a:srgbClr val="FFFFFF"/>
                </a:solidFill>
                <a:latin typeface="Montserrat Medium"/>
                <a:ea typeface="Montserrat Medium"/>
                <a:cs typeface="Montserrat Medium"/>
                <a:sym typeface="Montserrat Medium"/>
              </a:rPr>
            </a:br>
            <a:r>
              <a:rPr lang="en" sz="2000">
                <a:solidFill>
                  <a:srgbClr val="FFFFFF"/>
                </a:solidFill>
                <a:latin typeface="Montserrat Medium"/>
                <a:ea typeface="Montserrat Medium"/>
                <a:cs typeface="Montserrat Medium"/>
                <a:sym typeface="Montserrat Medium"/>
              </a:rPr>
              <a:t>means details in a  story that support an answer or show that it is true.</a:t>
            </a:r>
            <a:endParaRPr sz="1600">
              <a:latin typeface="Montserrat Medium"/>
              <a:ea typeface="Montserrat Medium"/>
              <a:cs typeface="Montserrat Medium"/>
              <a:sym typeface="Montserrat Medium"/>
            </a:endParaRPr>
          </a:p>
        </p:txBody>
      </p:sp>
      <p:sp>
        <p:nvSpPr>
          <p:cNvPr id="25" name="Google Shape;25;p3"/>
          <p:cNvSpPr txBox="1"/>
          <p:nvPr/>
        </p:nvSpPr>
        <p:spPr>
          <a:xfrm>
            <a:off x="1070300" y="2913525"/>
            <a:ext cx="2137200" cy="460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latin typeface="Caveat"/>
                <a:ea typeface="Caveat"/>
                <a:cs typeface="Caveat"/>
                <a:sym typeface="Caveat"/>
              </a:rPr>
              <a:t>What to Know</a:t>
            </a:r>
            <a:endParaRPr sz="3000" b="1">
              <a:latin typeface="Caveat"/>
              <a:ea typeface="Caveat"/>
              <a:cs typeface="Caveat"/>
              <a:sym typeface="Caveat"/>
            </a:endParaRPr>
          </a:p>
        </p:txBody>
      </p:sp>
      <p:pic>
        <p:nvPicPr>
          <p:cNvPr id="26" name="Google Shape;26;p3"/>
          <p:cNvPicPr preferRelativeResize="0"/>
          <p:nvPr/>
        </p:nvPicPr>
        <p:blipFill>
          <a:blip r:embed="rId3">
            <a:alphaModFix/>
          </a:blip>
          <a:stretch>
            <a:fillRect/>
          </a:stretch>
        </p:blipFill>
        <p:spPr>
          <a:xfrm rot="4109499">
            <a:off x="2935310" y="3246751"/>
            <a:ext cx="1082656" cy="641698"/>
          </a:xfrm>
          <a:prstGeom prst="rect">
            <a:avLst/>
          </a:prstGeom>
          <a:noFill/>
          <a:ln>
            <a:noFill/>
          </a:ln>
        </p:spPr>
      </p:pic>
      <p:sp>
        <p:nvSpPr>
          <p:cNvPr id="27" name="Google Shape;27;p3"/>
          <p:cNvSpPr txBox="1"/>
          <p:nvPr/>
        </p:nvSpPr>
        <p:spPr>
          <a:xfrm>
            <a:off x="1079150" y="2017849"/>
            <a:ext cx="5929800" cy="4608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None/>
            </a:pPr>
            <a:r>
              <a:rPr lang="en" sz="1350">
                <a:latin typeface="Montserrat Medium"/>
                <a:ea typeface="Montserrat Medium"/>
                <a:cs typeface="Montserrat Medium"/>
                <a:sym typeface="Montserrat Medium"/>
              </a:rPr>
              <a:t>You’ve just read “</a:t>
            </a:r>
            <a:r>
              <a:rPr lang="en" sz="1350" b="1">
                <a:solidFill>
                  <a:srgbClr val="0000FF"/>
                </a:solidFill>
                <a:latin typeface="Montserrat"/>
                <a:ea typeface="Montserrat"/>
                <a:cs typeface="Montserrat"/>
                <a:sym typeface="Montserrat"/>
              </a:rPr>
              <a:t>Spy of the American Revolution</a:t>
            </a:r>
            <a:r>
              <a:rPr lang="en" sz="1350">
                <a:latin typeface="Montserrat Medium"/>
                <a:ea typeface="Montserrat Medium"/>
                <a:cs typeface="Montserrat Medium"/>
                <a:sym typeface="Montserrat Medium"/>
              </a:rPr>
              <a:t>.” Now it’s time to try an activity that will help you better understand the article. </a:t>
            </a:r>
            <a:endParaRPr sz="1350">
              <a:latin typeface="Montserrat Medium"/>
              <a:ea typeface="Montserrat Medium"/>
              <a:cs typeface="Montserrat Medium"/>
              <a:sym typeface="Montserrat Medium"/>
            </a:endParaRPr>
          </a:p>
        </p:txBody>
      </p:sp>
      <p:sp>
        <p:nvSpPr>
          <p:cNvPr id="28" name="Google Shape;28;p3"/>
          <p:cNvSpPr txBox="1">
            <a:spLocks noGrp="1"/>
          </p:cNvSpPr>
          <p:nvPr>
            <p:ph type="body" idx="1"/>
          </p:nvPr>
        </p:nvSpPr>
        <p:spPr>
          <a:xfrm>
            <a:off x="3207500" y="712650"/>
            <a:ext cx="2546400" cy="403200"/>
          </a:xfrm>
          <a:prstGeom prst="rect">
            <a:avLst/>
          </a:prstGeom>
          <a:solidFill>
            <a:srgbClr val="FFF2CC"/>
          </a:solidFill>
          <a:ln w="9525" cap="flat" cmpd="sng">
            <a:solidFill>
              <a:srgbClr val="EEEEEE"/>
            </a:solidFill>
            <a:prstDash val="solid"/>
            <a:round/>
            <a:headEnd type="none" w="sm" len="sm"/>
            <a:tailEnd type="none" w="sm" len="sm"/>
          </a:ln>
        </p:spPr>
        <p:txBody>
          <a:bodyPr spcFirstLastPara="1" wrap="square" lIns="113100" tIns="113100" rIns="113100" bIns="113100" anchor="t" anchorCtr="0">
            <a:noAutofit/>
          </a:bodyPr>
          <a:lstStyle>
            <a:lvl1pPr marL="457200" lvl="0" indent="-317500">
              <a:spcBef>
                <a:spcPts val="0"/>
              </a:spcBef>
              <a:spcAft>
                <a:spcPts val="0"/>
              </a:spcAft>
              <a:buSzPts val="14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pic>
        <p:nvPicPr>
          <p:cNvPr id="29" name="Google Shape;29;p3"/>
          <p:cNvPicPr preferRelativeResize="0"/>
          <p:nvPr/>
        </p:nvPicPr>
        <p:blipFill>
          <a:blip r:embed="rId4">
            <a:alphaModFix/>
          </a:blip>
          <a:stretch>
            <a:fillRect/>
          </a:stretch>
        </p:blipFill>
        <p:spPr>
          <a:xfrm>
            <a:off x="759600" y="654975"/>
            <a:ext cx="1354631" cy="460800"/>
          </a:xfrm>
          <a:prstGeom prst="rect">
            <a:avLst/>
          </a:prstGeom>
          <a:noFill/>
          <a:ln>
            <a:noFill/>
          </a:ln>
        </p:spPr>
      </p:pic>
      <p:pic>
        <p:nvPicPr>
          <p:cNvPr id="30" name="Google Shape;30;p3"/>
          <p:cNvPicPr preferRelativeResize="0"/>
          <p:nvPr/>
        </p:nvPicPr>
        <p:blipFill rotWithShape="1">
          <a:blip r:embed="rId5">
            <a:alphaModFix/>
          </a:blip>
          <a:srcRect l="1821" r="1821"/>
          <a:stretch/>
        </p:blipFill>
        <p:spPr>
          <a:xfrm>
            <a:off x="7177300" y="1121775"/>
            <a:ext cx="2283374" cy="1587649"/>
          </a:xfrm>
          <a:prstGeom prst="rect">
            <a:avLst/>
          </a:prstGeom>
          <a:noFill/>
          <a:ln>
            <a:noFill/>
          </a:ln>
          <a:effectLst>
            <a:outerShdw blurRad="57150" dist="19050" dir="5400000" algn="bl" rotWithShape="0">
              <a:srgbClr val="000000">
                <a:alpha val="50000"/>
              </a:srgbClr>
            </a:outerShdw>
          </a:effectLst>
        </p:spPr>
      </p:pic>
    </p:spTree>
  </p:cSld>
  <p:clrMapOvr>
    <a:masterClrMapping/>
  </p:clrMapOvr>
  <p:extLst>
    <p:ext uri="{DCECCB84-F9BA-43D5-87BE-67443E8EF086}">
      <p15:sldGuideLst xmlns:p15="http://schemas.microsoft.com/office/powerpoint/2012/main">
        <p15:guide id="1" pos="288">
          <p15:clr>
            <a:srgbClr val="FA7B17"/>
          </p15:clr>
        </p15:guide>
        <p15:guide id="2" orient="horz" pos="288">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type="tx">
  <p:cSld name="TITLE_AND_BODY">
    <p:bg>
      <p:bgPr>
        <a:solidFill>
          <a:srgbClr val="00FF00"/>
        </a:solidFill>
        <a:effectLst/>
      </p:bgPr>
    </p:bg>
    <p:spTree>
      <p:nvGrpSpPr>
        <p:cNvPr id="1" name="Shape 31"/>
        <p:cNvGrpSpPr/>
        <p:nvPr/>
      </p:nvGrpSpPr>
      <p:grpSpPr>
        <a:xfrm>
          <a:off x="0" y="0"/>
          <a:ext cx="0" cy="0"/>
          <a:chOff x="0" y="0"/>
          <a:chExt cx="0" cy="0"/>
        </a:xfrm>
      </p:grpSpPr>
      <p:sp>
        <p:nvSpPr>
          <p:cNvPr id="32" name="Google Shape;32;p4"/>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r>
              <a:rPr lang="en"/>
              <a:t>Page 2 of 4</a:t>
            </a:r>
            <a:endParaRPr/>
          </a:p>
        </p:txBody>
      </p:sp>
      <p:sp>
        <p:nvSpPr>
          <p:cNvPr id="33" name="Google Shape;33;p4"/>
          <p:cNvSpPr/>
          <p:nvPr/>
        </p:nvSpPr>
        <p:spPr>
          <a:xfrm>
            <a:off x="454950" y="46525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 name="Google Shape;34;p4"/>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35" name="Google Shape;35;p4"/>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36" name="Google Shape;36;p4"/>
          <p:cNvSpPr txBox="1"/>
          <p:nvPr/>
        </p:nvSpPr>
        <p:spPr>
          <a:xfrm>
            <a:off x="5926725" y="660975"/>
            <a:ext cx="35340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“Spy of the American Revolution”</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November 2024</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37" name="Google Shape;37;p4"/>
          <p:cNvSpPr txBox="1"/>
          <p:nvPr/>
        </p:nvSpPr>
        <p:spPr>
          <a:xfrm>
            <a:off x="1174325" y="1495075"/>
            <a:ext cx="25113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Question</a:t>
            </a:r>
            <a:endParaRPr sz="1900">
              <a:solidFill>
                <a:srgbClr val="FFFFFF"/>
              </a:solidFill>
              <a:latin typeface="Montserrat ExtraBold"/>
              <a:ea typeface="Montserrat ExtraBold"/>
              <a:cs typeface="Montserrat ExtraBold"/>
              <a:sym typeface="Montserrat ExtraBold"/>
            </a:endParaRPr>
          </a:p>
        </p:txBody>
      </p:sp>
      <p:sp>
        <p:nvSpPr>
          <p:cNvPr id="38" name="Google Shape;38;p4"/>
          <p:cNvSpPr txBox="1"/>
          <p:nvPr/>
        </p:nvSpPr>
        <p:spPr>
          <a:xfrm>
            <a:off x="3850350" y="1495075"/>
            <a:ext cx="50337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Answer Using Text Evidence</a:t>
            </a:r>
            <a:endParaRPr sz="1900">
              <a:solidFill>
                <a:srgbClr val="FFFFFF"/>
              </a:solidFill>
              <a:latin typeface="Montserrat ExtraBold"/>
              <a:ea typeface="Montserrat ExtraBold"/>
              <a:cs typeface="Montserrat ExtraBold"/>
              <a:sym typeface="Montserrat ExtraBold"/>
            </a:endParaRPr>
          </a:p>
        </p:txBody>
      </p:sp>
      <p:cxnSp>
        <p:nvCxnSpPr>
          <p:cNvPr id="39" name="Google Shape;39;p4"/>
          <p:cNvCxnSpPr/>
          <p:nvPr/>
        </p:nvCxnSpPr>
        <p:spPr>
          <a:xfrm>
            <a:off x="1186050" y="3561588"/>
            <a:ext cx="7686300" cy="0"/>
          </a:xfrm>
          <a:prstGeom prst="straightConnector1">
            <a:avLst/>
          </a:prstGeom>
          <a:noFill/>
          <a:ln w="9525" cap="flat" cmpd="sng">
            <a:solidFill>
              <a:schemeClr val="dk2"/>
            </a:solidFill>
            <a:prstDash val="solid"/>
            <a:round/>
            <a:headEnd type="none" w="med" len="med"/>
            <a:tailEnd type="none" w="med" len="med"/>
          </a:ln>
        </p:spPr>
      </p:cxnSp>
      <p:cxnSp>
        <p:nvCxnSpPr>
          <p:cNvPr id="40" name="Google Shape;40;p4"/>
          <p:cNvCxnSpPr/>
          <p:nvPr/>
        </p:nvCxnSpPr>
        <p:spPr>
          <a:xfrm>
            <a:off x="3774150" y="1495075"/>
            <a:ext cx="11700" cy="5056800"/>
          </a:xfrm>
          <a:prstGeom prst="straightConnector1">
            <a:avLst/>
          </a:prstGeom>
          <a:noFill/>
          <a:ln w="9525" cap="flat" cmpd="sng">
            <a:solidFill>
              <a:schemeClr val="dk2"/>
            </a:solidFill>
            <a:prstDash val="solid"/>
            <a:round/>
            <a:headEnd type="none" w="med" len="med"/>
            <a:tailEnd type="none" w="med" len="med"/>
          </a:ln>
        </p:spPr>
      </p:cxnSp>
      <p:sp>
        <p:nvSpPr>
          <p:cNvPr id="41" name="Google Shape;41;p4"/>
          <p:cNvSpPr txBox="1"/>
          <p:nvPr/>
        </p:nvSpPr>
        <p:spPr>
          <a:xfrm>
            <a:off x="3874375" y="2426125"/>
            <a:ext cx="5033700" cy="10143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700">
                <a:latin typeface="Coming Soon"/>
                <a:ea typeface="Coming Soon"/>
                <a:cs typeface="Coming Soon"/>
                <a:sym typeface="Coming Soon"/>
              </a:rPr>
              <a:t>When James first offered to spy for the British, they welcomed him. </a:t>
            </a:r>
            <a:endParaRPr sz="1700">
              <a:latin typeface="Coming Soon"/>
              <a:ea typeface="Coming Soon"/>
              <a:cs typeface="Coming Soon"/>
              <a:sym typeface="Coming Soon"/>
            </a:endParaRPr>
          </a:p>
        </p:txBody>
      </p:sp>
      <p:sp>
        <p:nvSpPr>
          <p:cNvPr id="42" name="Google Shape;42;p4"/>
          <p:cNvSpPr txBox="1"/>
          <p:nvPr/>
        </p:nvSpPr>
        <p:spPr>
          <a:xfrm>
            <a:off x="3850350" y="2021275"/>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opening section. </a:t>
            </a:r>
            <a:endParaRPr sz="1250">
              <a:latin typeface="Montserrat Medium"/>
              <a:ea typeface="Montserrat Medium"/>
              <a:cs typeface="Montserrat Medium"/>
              <a:sym typeface="Montserrat Medium"/>
            </a:endParaRPr>
          </a:p>
        </p:txBody>
      </p:sp>
      <p:sp>
        <p:nvSpPr>
          <p:cNvPr id="43" name="Google Shape;43;p4"/>
          <p:cNvSpPr txBox="1">
            <a:spLocks noGrp="1"/>
          </p:cNvSpPr>
          <p:nvPr>
            <p:ph type="body" idx="1"/>
          </p:nvPr>
        </p:nvSpPr>
        <p:spPr>
          <a:xfrm>
            <a:off x="3929325" y="4200876"/>
            <a:ext cx="4935600" cy="2351100"/>
          </a:xfrm>
          <a:prstGeom prst="rect">
            <a:avLst/>
          </a:prstGeom>
          <a:solidFill>
            <a:srgbClr val="FFF2CC"/>
          </a:solidFill>
        </p:spPr>
        <p:txBody>
          <a:bodyPr spcFirstLastPara="1" wrap="square" lIns="113100" tIns="113100" rIns="113100" bIns="113100" anchor="t" anchorCtr="0">
            <a:noAutofit/>
          </a:bodyPr>
          <a:lstStyle>
            <a:lvl1pPr marL="457200" lvl="0" indent="-317500" rtl="0">
              <a:lnSpc>
                <a:spcPct val="115000"/>
              </a:lnSpc>
              <a:spcBef>
                <a:spcPts val="0"/>
              </a:spcBef>
              <a:spcAft>
                <a:spcPts val="0"/>
              </a:spcAft>
              <a:buClr>
                <a:schemeClr val="dk2"/>
              </a:buClr>
              <a:buSzPts val="1400"/>
              <a:buChar char="●"/>
              <a:defRPr>
                <a:solidFill>
                  <a:schemeClr val="dk2"/>
                </a:solidFill>
              </a:defRPr>
            </a:lvl1pPr>
            <a:lvl2pPr marL="914400" lvl="1" indent="-317500" rtl="0">
              <a:lnSpc>
                <a:spcPct val="115000"/>
              </a:lnSpc>
              <a:spcBef>
                <a:spcPts val="2000"/>
              </a:spcBef>
              <a:spcAft>
                <a:spcPts val="0"/>
              </a:spcAft>
              <a:buClr>
                <a:schemeClr val="dk2"/>
              </a:buClr>
              <a:buSzPts val="1400"/>
              <a:buChar char="○"/>
              <a:defRPr>
                <a:solidFill>
                  <a:schemeClr val="dk2"/>
                </a:solidFill>
              </a:defRPr>
            </a:lvl2pPr>
            <a:lvl3pPr marL="1371600" lvl="2" indent="-317500" rtl="0">
              <a:lnSpc>
                <a:spcPct val="115000"/>
              </a:lnSpc>
              <a:spcBef>
                <a:spcPts val="2000"/>
              </a:spcBef>
              <a:spcAft>
                <a:spcPts val="0"/>
              </a:spcAft>
              <a:buClr>
                <a:schemeClr val="dk2"/>
              </a:buClr>
              <a:buSzPts val="1400"/>
              <a:buChar char="■"/>
              <a:defRPr>
                <a:solidFill>
                  <a:schemeClr val="dk2"/>
                </a:solidFill>
              </a:defRPr>
            </a:lvl3pPr>
            <a:lvl4pPr marL="1828800" lvl="3" indent="-317500" rtl="0">
              <a:lnSpc>
                <a:spcPct val="115000"/>
              </a:lnSpc>
              <a:spcBef>
                <a:spcPts val="2000"/>
              </a:spcBef>
              <a:spcAft>
                <a:spcPts val="0"/>
              </a:spcAft>
              <a:buClr>
                <a:schemeClr val="dk2"/>
              </a:buClr>
              <a:buSzPts val="1400"/>
              <a:buChar char="●"/>
              <a:defRPr>
                <a:solidFill>
                  <a:schemeClr val="dk2"/>
                </a:solidFill>
              </a:defRPr>
            </a:lvl4pPr>
            <a:lvl5pPr marL="2286000" lvl="4" indent="-317500" rtl="0">
              <a:lnSpc>
                <a:spcPct val="115000"/>
              </a:lnSpc>
              <a:spcBef>
                <a:spcPts val="2000"/>
              </a:spcBef>
              <a:spcAft>
                <a:spcPts val="0"/>
              </a:spcAft>
              <a:buClr>
                <a:schemeClr val="dk2"/>
              </a:buClr>
              <a:buSzPts val="1400"/>
              <a:buChar char="○"/>
              <a:defRPr>
                <a:solidFill>
                  <a:schemeClr val="dk2"/>
                </a:solidFill>
              </a:defRPr>
            </a:lvl5pPr>
            <a:lvl6pPr marL="2743200" lvl="5" indent="-317500" rtl="0">
              <a:lnSpc>
                <a:spcPct val="115000"/>
              </a:lnSpc>
              <a:spcBef>
                <a:spcPts val="2000"/>
              </a:spcBef>
              <a:spcAft>
                <a:spcPts val="0"/>
              </a:spcAft>
              <a:buClr>
                <a:schemeClr val="dk2"/>
              </a:buClr>
              <a:buSzPts val="1400"/>
              <a:buChar char="■"/>
              <a:defRPr>
                <a:solidFill>
                  <a:schemeClr val="dk2"/>
                </a:solidFill>
              </a:defRPr>
            </a:lvl6pPr>
            <a:lvl7pPr marL="3200400" lvl="6" indent="-317500" rtl="0">
              <a:lnSpc>
                <a:spcPct val="115000"/>
              </a:lnSpc>
              <a:spcBef>
                <a:spcPts val="2000"/>
              </a:spcBef>
              <a:spcAft>
                <a:spcPts val="0"/>
              </a:spcAft>
              <a:buClr>
                <a:schemeClr val="dk2"/>
              </a:buClr>
              <a:buSzPts val="1400"/>
              <a:buChar char="●"/>
              <a:defRPr>
                <a:solidFill>
                  <a:schemeClr val="dk2"/>
                </a:solidFill>
              </a:defRPr>
            </a:lvl7pPr>
            <a:lvl8pPr marL="3657600" lvl="7" indent="-317500" rtl="0">
              <a:lnSpc>
                <a:spcPct val="115000"/>
              </a:lnSpc>
              <a:spcBef>
                <a:spcPts val="2000"/>
              </a:spcBef>
              <a:spcAft>
                <a:spcPts val="0"/>
              </a:spcAft>
              <a:buClr>
                <a:schemeClr val="dk2"/>
              </a:buClr>
              <a:buSzPts val="1400"/>
              <a:buChar char="○"/>
              <a:defRPr>
                <a:solidFill>
                  <a:schemeClr val="dk2"/>
                </a:solidFill>
              </a:defRPr>
            </a:lvl8pPr>
            <a:lvl9pPr marL="4114800" lvl="8" indent="-317500" rtl="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44" name="Google Shape;44;p4"/>
          <p:cNvSpPr txBox="1"/>
          <p:nvPr/>
        </p:nvSpPr>
        <p:spPr>
          <a:xfrm>
            <a:off x="1228025" y="2021275"/>
            <a:ext cx="2403900" cy="1281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1.</a:t>
            </a:r>
            <a:r>
              <a:rPr lang="en">
                <a:latin typeface="Montserrat Medium"/>
                <a:ea typeface="Montserrat Medium"/>
                <a:cs typeface="Montserrat Medium"/>
                <a:sym typeface="Montserrat Medium"/>
              </a:rPr>
              <a:t> When James first offered to spy for the British, how did the British respond?</a:t>
            </a:r>
            <a:endParaRPr>
              <a:latin typeface="Montserrat Medium"/>
              <a:ea typeface="Montserrat Medium"/>
              <a:cs typeface="Montserrat Medium"/>
              <a:sym typeface="Montserrat Medium"/>
            </a:endParaRPr>
          </a:p>
        </p:txBody>
      </p:sp>
      <p:sp>
        <p:nvSpPr>
          <p:cNvPr id="45" name="Google Shape;45;p4"/>
          <p:cNvSpPr txBox="1"/>
          <p:nvPr/>
        </p:nvSpPr>
        <p:spPr>
          <a:xfrm>
            <a:off x="1226775" y="3820663"/>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2.</a:t>
            </a:r>
            <a:r>
              <a:rPr lang="en">
                <a:latin typeface="Montserrat Medium"/>
                <a:ea typeface="Montserrat Medium"/>
                <a:cs typeface="Montserrat Medium"/>
                <a:sym typeface="Montserrat Medium"/>
              </a:rPr>
              <a:t> What did working in Cornwallis’s headquarters allow James to do?</a:t>
            </a:r>
            <a:endParaRPr>
              <a:latin typeface="Montserrat Medium"/>
              <a:ea typeface="Montserrat Medium"/>
              <a:cs typeface="Montserrat Medium"/>
              <a:sym typeface="Montserrat Medium"/>
            </a:endParaRPr>
          </a:p>
        </p:txBody>
      </p:sp>
      <p:pic>
        <p:nvPicPr>
          <p:cNvPr id="46" name="Google Shape;46;p4"/>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47" name="Google Shape;47;p4"/>
          <p:cNvSpPr txBox="1"/>
          <p:nvPr/>
        </p:nvSpPr>
        <p:spPr>
          <a:xfrm>
            <a:off x="3850350" y="3718488"/>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section “The Double Agent.”</a:t>
            </a:r>
            <a:endParaRPr sz="1250">
              <a:latin typeface="Montserrat Medium"/>
              <a:ea typeface="Montserrat Medium"/>
              <a:cs typeface="Montserrat Medium"/>
              <a:sym typeface="Montserrat Medium"/>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3">
  <p:cSld name="CUSTOM">
    <p:bg>
      <p:bgPr>
        <a:solidFill>
          <a:srgbClr val="00FF00"/>
        </a:solidFill>
        <a:effectLst/>
      </p:bgPr>
    </p:bg>
    <p:spTree>
      <p:nvGrpSpPr>
        <p:cNvPr id="1" name="Shape 48"/>
        <p:cNvGrpSpPr/>
        <p:nvPr/>
      </p:nvGrpSpPr>
      <p:grpSpPr>
        <a:xfrm>
          <a:off x="0" y="0"/>
          <a:ext cx="0" cy="0"/>
          <a:chOff x="0" y="0"/>
          <a:chExt cx="0" cy="0"/>
        </a:xfrm>
      </p:grpSpPr>
      <p:sp>
        <p:nvSpPr>
          <p:cNvPr id="49" name="Google Shape;49;p5"/>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3 of 4</a:t>
            </a:r>
            <a:endParaRPr/>
          </a:p>
        </p:txBody>
      </p:sp>
      <p:sp>
        <p:nvSpPr>
          <p:cNvPr id="50" name="Google Shape;50;p5"/>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1" name="Google Shape;51;p5"/>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52" name="Google Shape;52;p5"/>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53" name="Google Shape;53;p5"/>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“Spy of the American Revolution”</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November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54" name="Google Shape;54;p5"/>
          <p:cNvSpPr txBox="1"/>
          <p:nvPr/>
        </p:nvSpPr>
        <p:spPr>
          <a:xfrm>
            <a:off x="1174325" y="1495075"/>
            <a:ext cx="25113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Question</a:t>
            </a:r>
            <a:endParaRPr sz="1900">
              <a:solidFill>
                <a:srgbClr val="FFFFFF"/>
              </a:solidFill>
              <a:latin typeface="Montserrat ExtraBold"/>
              <a:ea typeface="Montserrat ExtraBold"/>
              <a:cs typeface="Montserrat ExtraBold"/>
              <a:sym typeface="Montserrat ExtraBold"/>
            </a:endParaRPr>
          </a:p>
        </p:txBody>
      </p:sp>
      <p:sp>
        <p:nvSpPr>
          <p:cNvPr id="55" name="Google Shape;55;p5"/>
          <p:cNvSpPr txBox="1"/>
          <p:nvPr/>
        </p:nvSpPr>
        <p:spPr>
          <a:xfrm>
            <a:off x="3850350" y="1495075"/>
            <a:ext cx="50337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Answer Using Text Evidence</a:t>
            </a:r>
            <a:endParaRPr sz="1900">
              <a:solidFill>
                <a:srgbClr val="FFFFFF"/>
              </a:solidFill>
              <a:latin typeface="Montserrat ExtraBold"/>
              <a:ea typeface="Montserrat ExtraBold"/>
              <a:cs typeface="Montserrat ExtraBold"/>
              <a:sym typeface="Montserrat ExtraBold"/>
            </a:endParaRPr>
          </a:p>
        </p:txBody>
      </p:sp>
      <p:cxnSp>
        <p:nvCxnSpPr>
          <p:cNvPr id="56" name="Google Shape;56;p5"/>
          <p:cNvCxnSpPr/>
          <p:nvPr/>
        </p:nvCxnSpPr>
        <p:spPr>
          <a:xfrm>
            <a:off x="1190250" y="4264675"/>
            <a:ext cx="7686300" cy="0"/>
          </a:xfrm>
          <a:prstGeom prst="straightConnector1">
            <a:avLst/>
          </a:prstGeom>
          <a:noFill/>
          <a:ln w="9525" cap="flat" cmpd="sng">
            <a:solidFill>
              <a:schemeClr val="dk2"/>
            </a:solidFill>
            <a:prstDash val="solid"/>
            <a:round/>
            <a:headEnd type="none" w="med" len="med"/>
            <a:tailEnd type="none" w="med" len="med"/>
          </a:ln>
        </p:spPr>
      </p:cxnSp>
      <p:cxnSp>
        <p:nvCxnSpPr>
          <p:cNvPr id="57" name="Google Shape;57;p5"/>
          <p:cNvCxnSpPr/>
          <p:nvPr/>
        </p:nvCxnSpPr>
        <p:spPr>
          <a:xfrm>
            <a:off x="3774150" y="1495075"/>
            <a:ext cx="11700" cy="5056800"/>
          </a:xfrm>
          <a:prstGeom prst="straightConnector1">
            <a:avLst/>
          </a:prstGeom>
          <a:noFill/>
          <a:ln w="9525" cap="flat" cmpd="sng">
            <a:solidFill>
              <a:schemeClr val="dk2"/>
            </a:solidFill>
            <a:prstDash val="solid"/>
            <a:round/>
            <a:headEnd type="none" w="med" len="med"/>
            <a:tailEnd type="none" w="med" len="med"/>
          </a:ln>
        </p:spPr>
      </p:cxnSp>
      <p:sp>
        <p:nvSpPr>
          <p:cNvPr id="58" name="Google Shape;58;p5"/>
          <p:cNvSpPr txBox="1"/>
          <p:nvPr/>
        </p:nvSpPr>
        <p:spPr>
          <a:xfrm>
            <a:off x="3880275" y="4457778"/>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Clr>
                <a:schemeClr val="dk1"/>
              </a:buClr>
              <a:buSzPts val="1100"/>
              <a:buFont typeface="Arial"/>
              <a:buNone/>
            </a:pPr>
            <a:r>
              <a:rPr lang="en" sz="1250" b="1">
                <a:solidFill>
                  <a:schemeClr val="dk1"/>
                </a:solidFill>
                <a:latin typeface="Montserrat"/>
                <a:ea typeface="Montserrat"/>
                <a:cs typeface="Montserrat"/>
                <a:sym typeface="Montserrat"/>
              </a:rPr>
              <a:t>Hint:</a:t>
            </a:r>
            <a:r>
              <a:rPr lang="en" sz="1250">
                <a:solidFill>
                  <a:schemeClr val="dk1"/>
                </a:solidFill>
                <a:latin typeface="Montserrat Medium"/>
                <a:ea typeface="Montserrat Medium"/>
                <a:cs typeface="Montserrat Medium"/>
                <a:sym typeface="Montserrat Medium"/>
              </a:rPr>
              <a:t> Look for the answer in the sections “Big News” and “A Trick and a Race.”</a:t>
            </a:r>
            <a:endParaRPr sz="1250" b="1">
              <a:solidFill>
                <a:schemeClr val="dk1"/>
              </a:solidFill>
              <a:latin typeface="Montserrat"/>
              <a:ea typeface="Montserrat"/>
              <a:cs typeface="Montserrat"/>
              <a:sym typeface="Montserrat"/>
            </a:endParaRPr>
          </a:p>
        </p:txBody>
      </p:sp>
      <p:sp>
        <p:nvSpPr>
          <p:cNvPr id="59" name="Google Shape;59;p5"/>
          <p:cNvSpPr txBox="1">
            <a:spLocks noGrp="1"/>
          </p:cNvSpPr>
          <p:nvPr>
            <p:ph type="body" idx="1"/>
          </p:nvPr>
        </p:nvSpPr>
        <p:spPr>
          <a:xfrm>
            <a:off x="4018200" y="4970775"/>
            <a:ext cx="4935600" cy="15648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sp>
        <p:nvSpPr>
          <p:cNvPr id="60" name="Google Shape;60;p5"/>
          <p:cNvSpPr txBox="1">
            <a:spLocks noGrp="1"/>
          </p:cNvSpPr>
          <p:nvPr>
            <p:ph type="body" idx="2"/>
          </p:nvPr>
        </p:nvSpPr>
        <p:spPr>
          <a:xfrm>
            <a:off x="4018200" y="2507023"/>
            <a:ext cx="4935600" cy="15648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sp>
        <p:nvSpPr>
          <p:cNvPr id="61" name="Google Shape;61;p5"/>
          <p:cNvSpPr txBox="1"/>
          <p:nvPr/>
        </p:nvSpPr>
        <p:spPr>
          <a:xfrm>
            <a:off x="1174325" y="4446200"/>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4.</a:t>
            </a:r>
            <a:r>
              <a:rPr lang="en">
                <a:latin typeface="Montserrat Medium"/>
                <a:ea typeface="Montserrat Medium"/>
                <a:cs typeface="Montserrat Medium"/>
                <a:sym typeface="Montserrat Medium"/>
              </a:rPr>
              <a:t> What did George Washington do after James reported that the British forces were moving to Yorktown?</a:t>
            </a:r>
            <a:endParaRPr>
              <a:latin typeface="Montserrat Medium"/>
              <a:ea typeface="Montserrat Medium"/>
              <a:cs typeface="Montserrat Medium"/>
              <a:sym typeface="Montserrat Medium"/>
            </a:endParaRPr>
          </a:p>
        </p:txBody>
      </p:sp>
      <p:sp>
        <p:nvSpPr>
          <p:cNvPr id="62" name="Google Shape;62;p5"/>
          <p:cNvSpPr txBox="1"/>
          <p:nvPr/>
        </p:nvSpPr>
        <p:spPr>
          <a:xfrm>
            <a:off x="1174325" y="2046225"/>
            <a:ext cx="2403900" cy="1014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l" rtl="0">
              <a:spcBef>
                <a:spcPts val="0"/>
              </a:spcBef>
              <a:spcAft>
                <a:spcPts val="0"/>
              </a:spcAft>
              <a:buNone/>
            </a:pPr>
            <a:r>
              <a:rPr lang="en">
                <a:solidFill>
                  <a:srgbClr val="C302B0"/>
                </a:solidFill>
                <a:latin typeface="Montserrat ExtraBold"/>
                <a:ea typeface="Montserrat ExtraBold"/>
                <a:cs typeface="Montserrat ExtraBold"/>
                <a:sym typeface="Montserrat ExtraBold"/>
              </a:rPr>
              <a:t>3.</a:t>
            </a:r>
            <a:r>
              <a:rPr lang="en">
                <a:latin typeface="Montserrat Medium"/>
                <a:ea typeface="Montserrat Medium"/>
                <a:cs typeface="Montserrat Medium"/>
                <a:sym typeface="Montserrat Medium"/>
              </a:rPr>
              <a:t> What did the British ask James to do in the summer of 1781?</a:t>
            </a:r>
            <a:endParaRPr>
              <a:latin typeface="Montserrat Medium"/>
              <a:ea typeface="Montserrat Medium"/>
              <a:cs typeface="Montserrat Medium"/>
              <a:sym typeface="Montserrat Medium"/>
            </a:endParaRPr>
          </a:p>
        </p:txBody>
      </p:sp>
      <p:pic>
        <p:nvPicPr>
          <p:cNvPr id="63" name="Google Shape;63;p5"/>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64" name="Google Shape;64;p5"/>
          <p:cNvSpPr txBox="1"/>
          <p:nvPr/>
        </p:nvSpPr>
        <p:spPr>
          <a:xfrm>
            <a:off x="3850350" y="2021275"/>
            <a:ext cx="5033700" cy="3255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1250" b="1">
                <a:latin typeface="Montserrat"/>
                <a:ea typeface="Montserrat"/>
                <a:cs typeface="Montserrat"/>
                <a:sym typeface="Montserrat"/>
              </a:rPr>
              <a:t>Hint:</a:t>
            </a:r>
            <a:r>
              <a:rPr lang="en" sz="1250">
                <a:latin typeface="Montserrat Medium"/>
                <a:ea typeface="Montserrat Medium"/>
                <a:cs typeface="Montserrat Medium"/>
                <a:sym typeface="Montserrat Medium"/>
              </a:rPr>
              <a:t> Look for the answer in the section “The Double Agent.”</a:t>
            </a:r>
            <a:endParaRPr sz="1250">
              <a:latin typeface="Montserrat Medium"/>
              <a:ea typeface="Montserrat Medium"/>
              <a:cs typeface="Montserrat Medium"/>
              <a:sym typeface="Montserrat Medium"/>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4">
  <p:cSld name="CUSTOM_1">
    <p:bg>
      <p:bgPr>
        <a:solidFill>
          <a:srgbClr val="00FF00"/>
        </a:solidFill>
        <a:effectLst/>
      </p:bgPr>
    </p:bg>
    <p:spTree>
      <p:nvGrpSpPr>
        <p:cNvPr id="1" name="Shape 65"/>
        <p:cNvGrpSpPr/>
        <p:nvPr/>
      </p:nvGrpSpPr>
      <p:grpSpPr>
        <a:xfrm>
          <a:off x="0" y="0"/>
          <a:ext cx="0" cy="0"/>
          <a:chOff x="0" y="0"/>
          <a:chExt cx="0" cy="0"/>
        </a:xfrm>
      </p:grpSpPr>
      <p:sp>
        <p:nvSpPr>
          <p:cNvPr id="66" name="Google Shape;66;p6"/>
          <p:cNvSpPr txBox="1">
            <a:spLocks noGrp="1"/>
          </p:cNvSpPr>
          <p:nvPr>
            <p:ph type="sldNum" idx="12"/>
          </p:nvPr>
        </p:nvSpPr>
        <p:spPr>
          <a:xfrm>
            <a:off x="8698346" y="7046650"/>
            <a:ext cx="12249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4 of 4</a:t>
            </a:r>
            <a:endParaRPr/>
          </a:p>
        </p:txBody>
      </p:sp>
      <p:sp>
        <p:nvSpPr>
          <p:cNvPr id="67" name="Google Shape;67;p6"/>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8" name="Google Shape;68;p6"/>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69" name="Google Shape;69;p6"/>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700">
                <a:solidFill>
                  <a:schemeClr val="dk1"/>
                </a:solidFill>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solidFill>
                <a:schemeClr val="dk1"/>
              </a:solidFill>
              <a:latin typeface="Oswald Light"/>
              <a:ea typeface="Oswald Light"/>
              <a:cs typeface="Oswald Light"/>
              <a:sym typeface="Oswald Light"/>
            </a:endParaRPr>
          </a:p>
          <a:p>
            <a:pPr marL="0" lvl="0" indent="0" algn="l" rtl="0">
              <a:spcBef>
                <a:spcPts val="0"/>
              </a:spcBef>
              <a:spcAft>
                <a:spcPts val="0"/>
              </a:spcAft>
              <a:buNone/>
            </a:pPr>
            <a:endParaRPr sz="700">
              <a:latin typeface="Oswald Light"/>
              <a:ea typeface="Oswald Light"/>
              <a:cs typeface="Oswald Light"/>
              <a:sym typeface="Oswald Light"/>
            </a:endParaRPr>
          </a:p>
        </p:txBody>
      </p:sp>
      <p:sp>
        <p:nvSpPr>
          <p:cNvPr id="70" name="Google Shape;70;p6"/>
          <p:cNvSpPr txBox="1"/>
          <p:nvPr/>
        </p:nvSpPr>
        <p:spPr>
          <a:xfrm>
            <a:off x="6364075" y="660963"/>
            <a:ext cx="30966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“Spy of the American Revolution”</a:t>
            </a:r>
            <a:endParaRPr sz="1200">
              <a:solidFill>
                <a:schemeClr val="dk1"/>
              </a:solidFill>
              <a:latin typeface="Montserrat"/>
              <a:ea typeface="Montserrat"/>
              <a:cs typeface="Montserrat"/>
              <a:sym typeface="Montserrat"/>
            </a:endParaRPr>
          </a:p>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November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endParaRPr sz="1200">
              <a:solidFill>
                <a:schemeClr val="dk1"/>
              </a:solidFill>
              <a:latin typeface="Montserrat"/>
              <a:ea typeface="Montserrat"/>
              <a:cs typeface="Montserrat"/>
              <a:sym typeface="Montserrat"/>
            </a:endParaRPr>
          </a:p>
        </p:txBody>
      </p:sp>
      <p:sp>
        <p:nvSpPr>
          <p:cNvPr id="71" name="Google Shape;71;p6"/>
          <p:cNvSpPr txBox="1"/>
          <p:nvPr/>
        </p:nvSpPr>
        <p:spPr>
          <a:xfrm>
            <a:off x="1174325" y="2021125"/>
            <a:ext cx="7690500" cy="3894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228600" lvl="0" indent="-228600" algn="ctr" rtl="0">
              <a:spcBef>
                <a:spcPts val="0"/>
              </a:spcBef>
              <a:spcAft>
                <a:spcPts val="0"/>
              </a:spcAft>
              <a:buNone/>
            </a:pPr>
            <a:r>
              <a:rPr lang="en">
                <a:latin typeface="Montserrat Medium"/>
                <a:ea typeface="Montserrat Medium"/>
                <a:cs typeface="Montserrat Medium"/>
                <a:sym typeface="Montserrat Medium"/>
              </a:rPr>
              <a:t>What do your answers tell you about how successful James was as a spy?</a:t>
            </a:r>
            <a:endParaRPr>
              <a:latin typeface="Montserrat Medium"/>
              <a:ea typeface="Montserrat Medium"/>
              <a:cs typeface="Montserrat Medium"/>
              <a:sym typeface="Montserrat Medium"/>
            </a:endParaRPr>
          </a:p>
        </p:txBody>
      </p:sp>
      <p:sp>
        <p:nvSpPr>
          <p:cNvPr id="72" name="Google Shape;72;p6"/>
          <p:cNvSpPr txBox="1"/>
          <p:nvPr/>
        </p:nvSpPr>
        <p:spPr>
          <a:xfrm>
            <a:off x="1174325" y="1495075"/>
            <a:ext cx="7690500" cy="403200"/>
          </a:xfrm>
          <a:prstGeom prst="rect">
            <a:avLst/>
          </a:prstGeom>
          <a:solidFill>
            <a:srgbClr val="C302B0"/>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900">
                <a:solidFill>
                  <a:srgbClr val="FFFFFF"/>
                </a:solidFill>
                <a:latin typeface="Montserrat ExtraBold"/>
                <a:ea typeface="Montserrat ExtraBold"/>
                <a:cs typeface="Montserrat ExtraBold"/>
                <a:sym typeface="Montserrat ExtraBold"/>
              </a:rPr>
              <a:t>Think About It!</a:t>
            </a:r>
            <a:endParaRPr sz="1900">
              <a:solidFill>
                <a:srgbClr val="FFFFFF"/>
              </a:solidFill>
              <a:latin typeface="Montserrat ExtraBold"/>
              <a:ea typeface="Montserrat ExtraBold"/>
              <a:cs typeface="Montserrat ExtraBold"/>
              <a:sym typeface="Montserrat ExtraBold"/>
            </a:endParaRPr>
          </a:p>
        </p:txBody>
      </p:sp>
      <p:sp>
        <p:nvSpPr>
          <p:cNvPr id="73" name="Google Shape;73;p6"/>
          <p:cNvSpPr txBox="1">
            <a:spLocks noGrp="1"/>
          </p:cNvSpPr>
          <p:nvPr>
            <p:ph type="body" idx="1"/>
          </p:nvPr>
        </p:nvSpPr>
        <p:spPr>
          <a:xfrm>
            <a:off x="1183950" y="2631100"/>
            <a:ext cx="7690500" cy="3920700"/>
          </a:xfrm>
          <a:prstGeom prst="rect">
            <a:avLst/>
          </a:prstGeom>
          <a:solidFill>
            <a:srgbClr val="FFF2CC"/>
          </a:solidFill>
        </p:spPr>
        <p:txBody>
          <a:bodyPr spcFirstLastPara="1" wrap="square" lIns="113100" tIns="113100" rIns="113100" bIns="113100" anchor="t" anchorCtr="0">
            <a:noAutofit/>
          </a:bodyPr>
          <a:lstStyle>
            <a:lvl1pPr marL="457200" lvl="0" indent="-317500" rtl="0">
              <a:spcBef>
                <a:spcPts val="0"/>
              </a:spcBef>
              <a:spcAft>
                <a:spcPts val="0"/>
              </a:spcAft>
              <a:buSzPts val="1400"/>
              <a:buChar char="●"/>
              <a:defRPr/>
            </a:lvl1pPr>
            <a:lvl2pPr marL="914400" lvl="1" indent="-317500" rtl="0">
              <a:spcBef>
                <a:spcPts val="2000"/>
              </a:spcBef>
              <a:spcAft>
                <a:spcPts val="0"/>
              </a:spcAft>
              <a:buSzPts val="1400"/>
              <a:buChar char="○"/>
              <a:defRPr/>
            </a:lvl2pPr>
            <a:lvl3pPr marL="1371600" lvl="2" indent="-317500" rtl="0">
              <a:spcBef>
                <a:spcPts val="2000"/>
              </a:spcBef>
              <a:spcAft>
                <a:spcPts val="0"/>
              </a:spcAft>
              <a:buSzPts val="1400"/>
              <a:buChar char="■"/>
              <a:defRPr/>
            </a:lvl3pPr>
            <a:lvl4pPr marL="1828800" lvl="3" indent="-317500" rtl="0">
              <a:spcBef>
                <a:spcPts val="2000"/>
              </a:spcBef>
              <a:spcAft>
                <a:spcPts val="0"/>
              </a:spcAft>
              <a:buSzPts val="1400"/>
              <a:buChar char="●"/>
              <a:defRPr/>
            </a:lvl4pPr>
            <a:lvl5pPr marL="2286000" lvl="4" indent="-317500" rtl="0">
              <a:spcBef>
                <a:spcPts val="2000"/>
              </a:spcBef>
              <a:spcAft>
                <a:spcPts val="0"/>
              </a:spcAft>
              <a:buSzPts val="1400"/>
              <a:buChar char="○"/>
              <a:defRPr/>
            </a:lvl5pPr>
            <a:lvl6pPr marL="2743200" lvl="5" indent="-317500" rtl="0">
              <a:spcBef>
                <a:spcPts val="2000"/>
              </a:spcBef>
              <a:spcAft>
                <a:spcPts val="0"/>
              </a:spcAft>
              <a:buSzPts val="1400"/>
              <a:buChar char="■"/>
              <a:defRPr/>
            </a:lvl6pPr>
            <a:lvl7pPr marL="3200400" lvl="6" indent="-317500" rtl="0">
              <a:spcBef>
                <a:spcPts val="2000"/>
              </a:spcBef>
              <a:spcAft>
                <a:spcPts val="0"/>
              </a:spcAft>
              <a:buSzPts val="1400"/>
              <a:buChar char="●"/>
              <a:defRPr/>
            </a:lvl7pPr>
            <a:lvl8pPr marL="3657600" lvl="7" indent="-317500" rtl="0">
              <a:spcBef>
                <a:spcPts val="2000"/>
              </a:spcBef>
              <a:spcAft>
                <a:spcPts val="0"/>
              </a:spcAft>
              <a:buSzPts val="1400"/>
              <a:buChar char="○"/>
              <a:defRPr/>
            </a:lvl8pPr>
            <a:lvl9pPr marL="4114800" lvl="8" indent="-317500" rtl="0">
              <a:spcBef>
                <a:spcPts val="2000"/>
              </a:spcBef>
              <a:spcAft>
                <a:spcPts val="2000"/>
              </a:spcAft>
              <a:buSzPts val="1400"/>
              <a:buChar char="■"/>
              <a:defRPr/>
            </a:lvl9pPr>
          </a:lstStyle>
          <a:p>
            <a:endParaRPr/>
          </a:p>
        </p:txBody>
      </p:sp>
      <p:pic>
        <p:nvPicPr>
          <p:cNvPr id="74" name="Google Shape;74;p6"/>
          <p:cNvPicPr preferRelativeResize="0"/>
          <p:nvPr/>
        </p:nvPicPr>
        <p:blipFill>
          <a:blip r:embed="rId3">
            <a:alphaModFix/>
          </a:blip>
          <a:stretch>
            <a:fillRect/>
          </a:stretch>
        </p:blipFill>
        <p:spPr>
          <a:xfrm>
            <a:off x="759600" y="654975"/>
            <a:ext cx="1354631" cy="4608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Autofit/>
          </a:bodyPr>
          <a:lstStyle>
            <a:lvl1pPr marL="457200" lvl="0" indent="-317500">
              <a:lnSpc>
                <a:spcPct val="115000"/>
              </a:lnSpc>
              <a:spcBef>
                <a:spcPts val="0"/>
              </a:spcBef>
              <a:spcAft>
                <a:spcPts val="0"/>
              </a:spcAft>
              <a:buClr>
                <a:schemeClr val="dk2"/>
              </a:buClr>
              <a:buSzPts val="1400"/>
              <a:buChar char="●"/>
              <a:defRPr>
                <a:solidFill>
                  <a:schemeClr val="dk2"/>
                </a:solidFill>
              </a:defRPr>
            </a:lvl1pPr>
            <a:lvl2pPr marL="914400" lvl="1" indent="-317500">
              <a:lnSpc>
                <a:spcPct val="115000"/>
              </a:lnSpc>
              <a:spcBef>
                <a:spcPts val="2000"/>
              </a:spcBef>
              <a:spcAft>
                <a:spcPts val="0"/>
              </a:spcAft>
              <a:buClr>
                <a:schemeClr val="dk2"/>
              </a:buClr>
              <a:buSzPts val="1400"/>
              <a:buChar char="○"/>
              <a:defRPr>
                <a:solidFill>
                  <a:schemeClr val="dk2"/>
                </a:solidFill>
              </a:defRPr>
            </a:lvl2pPr>
            <a:lvl3pPr marL="1371600" lvl="2" indent="-317500">
              <a:lnSpc>
                <a:spcPct val="115000"/>
              </a:lnSpc>
              <a:spcBef>
                <a:spcPts val="2000"/>
              </a:spcBef>
              <a:spcAft>
                <a:spcPts val="0"/>
              </a:spcAft>
              <a:buClr>
                <a:schemeClr val="dk2"/>
              </a:buClr>
              <a:buSzPts val="1400"/>
              <a:buChar char="■"/>
              <a:defRPr>
                <a:solidFill>
                  <a:schemeClr val="dk2"/>
                </a:solidFill>
              </a:defRPr>
            </a:lvl3pPr>
            <a:lvl4pPr marL="1828800" lvl="3" indent="-317500">
              <a:lnSpc>
                <a:spcPct val="115000"/>
              </a:lnSpc>
              <a:spcBef>
                <a:spcPts val="2000"/>
              </a:spcBef>
              <a:spcAft>
                <a:spcPts val="0"/>
              </a:spcAft>
              <a:buClr>
                <a:schemeClr val="dk2"/>
              </a:buClr>
              <a:buSzPts val="1400"/>
              <a:buChar char="●"/>
              <a:defRPr>
                <a:solidFill>
                  <a:schemeClr val="dk2"/>
                </a:solidFill>
              </a:defRPr>
            </a:lvl4pPr>
            <a:lvl5pPr marL="2286000" lvl="4" indent="-317500">
              <a:lnSpc>
                <a:spcPct val="115000"/>
              </a:lnSpc>
              <a:spcBef>
                <a:spcPts val="2000"/>
              </a:spcBef>
              <a:spcAft>
                <a:spcPts val="0"/>
              </a:spcAft>
              <a:buClr>
                <a:schemeClr val="dk2"/>
              </a:buClr>
              <a:buSzPts val="1400"/>
              <a:buChar char="○"/>
              <a:defRPr>
                <a:solidFill>
                  <a:schemeClr val="dk2"/>
                </a:solidFill>
              </a:defRPr>
            </a:lvl5pPr>
            <a:lvl6pPr marL="2743200" lvl="5" indent="-317500">
              <a:lnSpc>
                <a:spcPct val="115000"/>
              </a:lnSpc>
              <a:spcBef>
                <a:spcPts val="2000"/>
              </a:spcBef>
              <a:spcAft>
                <a:spcPts val="0"/>
              </a:spcAft>
              <a:buClr>
                <a:schemeClr val="dk2"/>
              </a:buClr>
              <a:buSzPts val="1400"/>
              <a:buChar char="■"/>
              <a:defRPr>
                <a:solidFill>
                  <a:schemeClr val="dk2"/>
                </a:solidFill>
              </a:defRPr>
            </a:lvl6pPr>
            <a:lvl7pPr marL="3200400" lvl="6" indent="-317500">
              <a:lnSpc>
                <a:spcPct val="115000"/>
              </a:lnSpc>
              <a:spcBef>
                <a:spcPts val="2000"/>
              </a:spcBef>
              <a:spcAft>
                <a:spcPts val="0"/>
              </a:spcAft>
              <a:buClr>
                <a:schemeClr val="dk2"/>
              </a:buClr>
              <a:buSzPts val="1400"/>
              <a:buChar char="●"/>
              <a:defRPr>
                <a:solidFill>
                  <a:schemeClr val="dk2"/>
                </a:solidFill>
              </a:defRPr>
            </a:lvl7pPr>
            <a:lvl8pPr marL="3657600" lvl="7" indent="-317500">
              <a:lnSpc>
                <a:spcPct val="115000"/>
              </a:lnSpc>
              <a:spcBef>
                <a:spcPts val="2000"/>
              </a:spcBef>
              <a:spcAft>
                <a:spcPts val="0"/>
              </a:spcAft>
              <a:buClr>
                <a:schemeClr val="dk2"/>
              </a:buClr>
              <a:buSzPts val="1400"/>
              <a:buChar char="○"/>
              <a:defRPr>
                <a:solidFill>
                  <a:schemeClr val="dk2"/>
                </a:solidFill>
              </a:defRPr>
            </a:lvl8pPr>
            <a:lvl9pPr marL="4114800" lvl="8" indent="-31750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tion.scholastic.com/issues/2024-25/110124/spy-of-the-american-revolutio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8"/>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1 of 4</a:t>
            </a:r>
            <a:endParaRPr/>
          </a:p>
        </p:txBody>
      </p:sp>
      <p:sp>
        <p:nvSpPr>
          <p:cNvPr id="85" name="Google Shape;85;p8">
            <a:hlinkClick r:id="rId3"/>
          </p:cNvPr>
          <p:cNvSpPr txBox="1"/>
          <p:nvPr/>
        </p:nvSpPr>
        <p:spPr>
          <a:xfrm>
            <a:off x="2504625" y="1901100"/>
            <a:ext cx="2994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86" name="Google Shape;86;p8"/>
          <p:cNvSpPr txBox="1">
            <a:spLocks noGrp="1"/>
          </p:cNvSpPr>
          <p:nvPr>
            <p:ph type="body" idx="1"/>
          </p:nvPr>
        </p:nvSpPr>
        <p:spPr>
          <a:xfrm>
            <a:off x="3207500" y="712650"/>
            <a:ext cx="2546400" cy="403200"/>
          </a:xfrm>
          <a:prstGeom prst="rect">
            <a:avLst/>
          </a:prstGeom>
          <a:solidFill>
            <a:srgbClr val="FFF2CC"/>
          </a:solidFill>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9"/>
          <p:cNvSpPr txBox="1">
            <a:spLocks noGrp="1"/>
          </p:cNvSpPr>
          <p:nvPr>
            <p:ph type="body" idx="1"/>
          </p:nvPr>
        </p:nvSpPr>
        <p:spPr>
          <a:xfrm>
            <a:off x="3929325" y="4088175"/>
            <a:ext cx="4935600" cy="24639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2" name="Google Shape;92;p9"/>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2 of 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0"/>
          <p:cNvSpPr txBox="1">
            <a:spLocks noGrp="1"/>
          </p:cNvSpPr>
          <p:nvPr>
            <p:ph type="body" idx="1"/>
          </p:nvPr>
        </p:nvSpPr>
        <p:spPr>
          <a:xfrm>
            <a:off x="4018200" y="5019025"/>
            <a:ext cx="4935600" cy="15141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8" name="Google Shape;98;p10"/>
          <p:cNvSpPr txBox="1">
            <a:spLocks noGrp="1"/>
          </p:cNvSpPr>
          <p:nvPr>
            <p:ph type="body" idx="2"/>
          </p:nvPr>
        </p:nvSpPr>
        <p:spPr>
          <a:xfrm>
            <a:off x="4018200" y="2352075"/>
            <a:ext cx="4935600" cy="17202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99" name="Google Shape;99;p10"/>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3 of 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1"/>
          <p:cNvSpPr txBox="1">
            <a:spLocks noGrp="1"/>
          </p:cNvSpPr>
          <p:nvPr>
            <p:ph type="body" idx="1"/>
          </p:nvPr>
        </p:nvSpPr>
        <p:spPr>
          <a:xfrm>
            <a:off x="1183950" y="2570150"/>
            <a:ext cx="7690500" cy="3936000"/>
          </a:xfrm>
          <a:prstGeom prst="rect">
            <a:avLst/>
          </a:prstGeom>
          <a:solidFill>
            <a:srgbClr val="FFF2CC"/>
          </a:solidFill>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105" name="Google Shape;105;p11"/>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4 of 4</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Words>
  <Application>Microsoft Macintosh PowerPoint</Application>
  <PresentationFormat>Custom</PresentationFormat>
  <Paragraphs>4</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Oswald Light</vt:lpstr>
      <vt:lpstr>Montserrat</vt:lpstr>
      <vt:lpstr>Caveat</vt:lpstr>
      <vt:lpstr>Montserrat ExtraBold</vt:lpstr>
      <vt:lpstr>Coming Soon</vt:lpstr>
      <vt:lpstr>Montserrat Medium</vt:lpstr>
      <vt:lpstr>Arial</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Escobar, Jorge</cp:lastModifiedBy>
  <cp:revision>1</cp:revision>
  <dcterms:modified xsi:type="dcterms:W3CDTF">2024-10-03T13:32:43Z</dcterms:modified>
</cp:coreProperties>
</file>