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0058400" cy="7772400"/>
  <p:notesSz cx="6858000" cy="9144000"/>
  <p:embeddedFontLst>
    <p:embeddedFont>
      <p:font typeface="Lato" panose="020F0502020204030203" pitchFamily="34" charset="0"/>
      <p:regular r:id="rId14"/>
      <p:bold r:id="rId15"/>
      <p:italic r:id="rId16"/>
      <p:boldItalic r:id="rId17"/>
    </p:embeddedFont>
    <p:embeddedFont>
      <p:font typeface="Montserrat" pitchFamily="2" charset="77"/>
      <p:regular r:id="rId18"/>
      <p:bold r:id="rId19"/>
      <p:italic r:id="rId20"/>
      <p:boldItalic r:id="rId21"/>
    </p:embeddedFont>
    <p:embeddedFont>
      <p:font typeface="Montserrat ExtraBold" panose="020F0502020204030204" pitchFamily="34" charset="0"/>
      <p:bold r:id="rId22"/>
      <p:italic r:id="rId23"/>
      <p:boldItalic r:id="rId24"/>
    </p:embeddedFont>
    <p:embeddedFont>
      <p:font typeface="Montserrat Medium" panose="020F0502020204030204" pitchFamily="34" charset="0"/>
      <p:regular r:id="rId25"/>
      <p:bold r:id="rId26"/>
      <p:italic r:id="rId27"/>
      <p:boldItalic r:id="rId28"/>
    </p:embeddedFont>
    <p:embeddedFont>
      <p:font typeface="Oswald Light" panose="020F0302020204030204" pitchFamily="3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58"/>
  </p:normalViewPr>
  <p:slideViewPr>
    <p:cSldViewPr snapToGrid="0">
      <p:cViewPr varScale="1">
        <p:scale>
          <a:sx n="113" d="100"/>
          <a:sy n="113" d="100"/>
        </p:scale>
        <p:origin x="1824" y="1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c30e1cc14f_0_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c30e1cc1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ff0ab9a577_0_4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ff0ab9a57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a80b1b2fd2_2_2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a80b1b2fd2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f0ab9a577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ff0ab9a57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f3945191cb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f3945191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f3945191cb_0_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f3945191c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f0ab9a577_0_3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f0ab9a57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f0ab9a577_0_3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f0ab9a57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ae39f11a1_0_1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eae39f11a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ff0ab9a577_0_4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ff0ab9a57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f0ab9a577_0_4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f0ab9a57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action.scholastic.com/issues/2020-21/120120/the-circus-changed-my-life.html"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2"/>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2" name="Google Shape;12;p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 name="Google Shape;13;p2"/>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4" name="Google Shape;14;p2"/>
          <p:cNvSpPr txBox="1"/>
          <p:nvPr/>
        </p:nvSpPr>
        <p:spPr>
          <a:xfrm>
            <a:off x="6278600" y="3574375"/>
            <a:ext cx="2199600" cy="2413800"/>
          </a:xfrm>
          <a:prstGeom prst="rect">
            <a:avLst/>
          </a:prstGeom>
          <a:solidFill>
            <a:srgbClr val="FFFFFF"/>
          </a:solidFill>
          <a:ln w="19050" cap="flat" cmpd="sng">
            <a:solidFill>
              <a:srgbClr val="000000"/>
            </a:solidFill>
            <a:prstDash val="solid"/>
            <a:round/>
            <a:headEnd type="none" w="sm" len="sm"/>
            <a:tailEnd type="none" w="sm" len="sm"/>
          </a:ln>
          <a:effectLst>
            <a:outerShdw blurRad="271463" dist="38100" dir="324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 u="sng">
                <a:latin typeface="Montserrat Medium"/>
                <a:ea typeface="Montserrat Medium"/>
                <a:cs typeface="Montserrat Medium"/>
                <a:sym typeface="Montserrat Medium"/>
              </a:rPr>
              <a:t>TABLE OF CONTENTS</a:t>
            </a:r>
            <a:endParaRPr u="sng">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Build Background</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Preview Text Features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accent5"/>
                </a:solidFill>
                <a:latin typeface="Montserrat Medium"/>
                <a:ea typeface="Montserrat Medium"/>
                <a:cs typeface="Montserrat Medium"/>
                <a:sym typeface="Montserrat Medium"/>
              </a:rPr>
              <a:t>Learn New Words</a:t>
            </a:r>
            <a:endParaRPr u="sng">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hlink"/>
                </a:solidFill>
                <a:latin typeface="Montserrat Medium"/>
                <a:ea typeface="Montserrat Medium"/>
                <a:cs typeface="Montserrat Medium"/>
                <a:sym typeface="Montserrat Medium"/>
                <a:hlinkClick r:id="" action="ppaction://noaction"/>
              </a:rPr>
              <a:t>Read</a:t>
            </a:r>
            <a:endParaRPr>
              <a:solidFill>
                <a:schemeClr val="accent5"/>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 u="sng">
                <a:solidFill>
                  <a:schemeClr val="hlink"/>
                </a:solidFill>
                <a:latin typeface="Montserrat Medium"/>
                <a:ea typeface="Montserrat Medium"/>
                <a:cs typeface="Montserrat Medium"/>
                <a:sym typeface="Montserrat Medium"/>
                <a:hlinkClick r:id="" action="ppaction://noaction"/>
              </a:rPr>
              <a:t>Think</a:t>
            </a:r>
            <a:endParaRPr>
              <a:solidFill>
                <a:schemeClr val="accent5"/>
              </a:solidFill>
              <a:latin typeface="Montserrat Medium"/>
              <a:ea typeface="Montserrat Medium"/>
              <a:cs typeface="Montserrat Medium"/>
              <a:sym typeface="Montserrat Medium"/>
            </a:endParaRPr>
          </a:p>
          <a:p>
            <a:pPr marL="0" lvl="0" indent="0" algn="l" rtl="0">
              <a:lnSpc>
                <a:spcPct val="150000"/>
              </a:lnSpc>
              <a:spcBef>
                <a:spcPts val="0"/>
              </a:spcBef>
              <a:spcAft>
                <a:spcPts val="0"/>
              </a:spcAft>
              <a:buClr>
                <a:schemeClr val="dk1"/>
              </a:buClr>
              <a:buSzPts val="1100"/>
              <a:buFont typeface="Arial"/>
              <a:buNone/>
            </a:pPr>
            <a:r>
              <a:rPr lang="en" u="sng">
                <a:solidFill>
                  <a:schemeClr val="accent5"/>
                </a:solidFill>
                <a:latin typeface="Montserrat Medium"/>
                <a:ea typeface="Montserrat Medium"/>
                <a:cs typeface="Montserrat Medium"/>
                <a:sym typeface="Montserrat Medium"/>
              </a:rPr>
              <a:t>Write</a:t>
            </a:r>
            <a:endParaRPr u="sng">
              <a:solidFill>
                <a:schemeClr val="accent5"/>
              </a:solidFill>
              <a:latin typeface="Montserrat Medium"/>
              <a:ea typeface="Montserrat Medium"/>
              <a:cs typeface="Montserrat Medium"/>
              <a:sym typeface="Montserrat Medium"/>
            </a:endParaRPr>
          </a:p>
        </p:txBody>
      </p:sp>
      <p:sp>
        <p:nvSpPr>
          <p:cNvPr id="15" name="Google Shape;15;p2"/>
          <p:cNvSpPr txBox="1"/>
          <p:nvPr/>
        </p:nvSpPr>
        <p:spPr>
          <a:xfrm>
            <a:off x="1274725" y="1691263"/>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LEARN WITH </a:t>
            </a:r>
            <a:r>
              <a:rPr lang="en" sz="5100" i="1">
                <a:latin typeface="Montserrat ExtraBold"/>
                <a:ea typeface="Montserrat ExtraBold"/>
                <a:cs typeface="Montserrat ExtraBold"/>
                <a:sym typeface="Montserrat ExtraBold"/>
              </a:rPr>
              <a:t>ACTION</a:t>
            </a:r>
            <a:endParaRPr sz="5100" i="1">
              <a:latin typeface="Montserrat ExtraBold"/>
              <a:ea typeface="Montserrat ExtraBold"/>
              <a:cs typeface="Montserrat ExtraBold"/>
              <a:sym typeface="Montserrat ExtraBold"/>
            </a:endParaRPr>
          </a:p>
        </p:txBody>
      </p:sp>
      <p:sp>
        <p:nvSpPr>
          <p:cNvPr id="16" name="Google Shape;16;p2"/>
          <p:cNvSpPr txBox="1"/>
          <p:nvPr/>
        </p:nvSpPr>
        <p:spPr>
          <a:xfrm>
            <a:off x="1380775" y="2572200"/>
            <a:ext cx="73410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800">
                <a:latin typeface="Montserrat Medium"/>
                <a:ea typeface="Montserrat Medium"/>
                <a:cs typeface="Montserrat Medium"/>
                <a:sym typeface="Montserrat Medium"/>
              </a:rPr>
              <a:t>Read about how a man who was born into slavery helped Americans win their freedom.  </a:t>
            </a:r>
            <a:endParaRPr sz="1800">
              <a:latin typeface="Montserrat Medium"/>
              <a:ea typeface="Montserrat Medium"/>
              <a:cs typeface="Montserrat Medium"/>
              <a:sym typeface="Montserrat Medium"/>
            </a:endParaRPr>
          </a:p>
        </p:txBody>
      </p:sp>
      <p:sp>
        <p:nvSpPr>
          <p:cNvPr id="17" name="Google Shape;17;p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 of 11</a:t>
            </a:r>
            <a:endParaRPr sz="1200">
              <a:solidFill>
                <a:srgbClr val="595959"/>
              </a:solidFill>
            </a:endParaRPr>
          </a:p>
        </p:txBody>
      </p:sp>
      <p:pic>
        <p:nvPicPr>
          <p:cNvPr id="18" name="Google Shape;18;p2"/>
          <p:cNvPicPr preferRelativeResize="0"/>
          <p:nvPr/>
        </p:nvPicPr>
        <p:blipFill>
          <a:blip r:embed="rId4">
            <a:alphaModFix/>
          </a:blip>
          <a:stretch>
            <a:fillRect/>
          </a:stretch>
        </p:blipFill>
        <p:spPr>
          <a:xfrm>
            <a:off x="4342037" y="1147250"/>
            <a:ext cx="1374329" cy="467500"/>
          </a:xfrm>
          <a:prstGeom prst="rect">
            <a:avLst/>
          </a:prstGeom>
          <a:noFill/>
          <a:ln>
            <a:noFill/>
          </a:ln>
        </p:spPr>
      </p:pic>
      <p:pic>
        <p:nvPicPr>
          <p:cNvPr id="19" name="Google Shape;19;p2"/>
          <p:cNvPicPr preferRelativeResize="0"/>
          <p:nvPr/>
        </p:nvPicPr>
        <p:blipFill rotWithShape="1">
          <a:blip r:embed="rId5">
            <a:alphaModFix/>
          </a:blip>
          <a:srcRect l="1737" r="1746"/>
          <a:stretch/>
        </p:blipFill>
        <p:spPr>
          <a:xfrm>
            <a:off x="1547550" y="3263900"/>
            <a:ext cx="4375950" cy="30347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lide 10">
  <p:cSld name="CUSTOM_2">
    <p:spTree>
      <p:nvGrpSpPr>
        <p:cNvPr id="1" name="Shape 118"/>
        <p:cNvGrpSpPr/>
        <p:nvPr/>
      </p:nvGrpSpPr>
      <p:grpSpPr>
        <a:xfrm>
          <a:off x="0" y="0"/>
          <a:ext cx="0" cy="0"/>
          <a:chOff x="0" y="0"/>
          <a:chExt cx="0" cy="0"/>
        </a:xfrm>
      </p:grpSpPr>
      <p:pic>
        <p:nvPicPr>
          <p:cNvPr id="119" name="Google Shape;119;p11"/>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20" name="Google Shape;120;p11"/>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21" name="Google Shape;121;p11"/>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22" name="Google Shape;122;p11"/>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23" name="Google Shape;123;p11"/>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10 of 11</a:t>
            </a:r>
            <a:endParaRPr sz="1200">
              <a:solidFill>
                <a:srgbClr val="595959"/>
              </a:solidFill>
            </a:endParaRPr>
          </a:p>
        </p:txBody>
      </p:sp>
      <p:pic>
        <p:nvPicPr>
          <p:cNvPr id="124" name="Google Shape;124;p11"/>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25" name="Google Shape;125;p11"/>
          <p:cNvSpPr txBox="1"/>
          <p:nvPr/>
        </p:nvSpPr>
        <p:spPr>
          <a:xfrm>
            <a:off x="1412225" y="2723263"/>
            <a:ext cx="7233900" cy="35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When was James granted his freedom?</a:t>
            </a: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r>
              <a:rPr lang="en" b="1">
                <a:solidFill>
                  <a:schemeClr val="dk1"/>
                </a:solidFill>
                <a:latin typeface="Montserrat"/>
                <a:ea typeface="Montserrat"/>
                <a:cs typeface="Montserrat"/>
                <a:sym typeface="Montserrat"/>
              </a:rPr>
              <a:t>Why was James granted his freedom?</a:t>
            </a:r>
            <a:endParaRPr b="1">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r>
              <a:rPr lang="en" b="1">
                <a:latin typeface="Montserrat"/>
                <a:ea typeface="Montserrat"/>
                <a:cs typeface="Montserrat"/>
                <a:sym typeface="Montserrat"/>
              </a:rPr>
              <a:t>How did James become a spy?</a:t>
            </a: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None/>
            </a:pPr>
            <a:endParaRPr b="1">
              <a:solidFill>
                <a:srgbClr val="000000"/>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b="1">
                <a:solidFill>
                  <a:schemeClr val="dk1"/>
                </a:solidFill>
                <a:latin typeface="Montserrat"/>
                <a:ea typeface="Montserrat"/>
                <a:cs typeface="Montserrat"/>
                <a:sym typeface="Montserrat"/>
              </a:rPr>
              <a:t>How did James help the American army win the Battle of Yorktown?</a:t>
            </a:r>
            <a:endParaRPr b="1">
              <a:solidFill>
                <a:schemeClr val="dk1"/>
              </a:solidFill>
              <a:latin typeface="Montserrat"/>
              <a:ea typeface="Montserrat"/>
              <a:cs typeface="Montserrat"/>
              <a:sym typeface="Montserrat"/>
            </a:endParaRPr>
          </a:p>
          <a:p>
            <a:pPr marL="0" lvl="0" indent="0" algn="l" rtl="0">
              <a:spcBef>
                <a:spcPts val="0"/>
              </a:spcBef>
              <a:spcAft>
                <a:spcPts val="0"/>
              </a:spcAft>
              <a:buNone/>
            </a:pPr>
            <a:endParaRPr b="1">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br>
              <a:rPr lang="en" sz="1600">
                <a:latin typeface="Montserrat Medium"/>
                <a:ea typeface="Montserrat Medium"/>
                <a:cs typeface="Montserrat Medium"/>
                <a:sym typeface="Montserrat Medium"/>
              </a:rPr>
            </a:br>
            <a:endParaRPr sz="400">
              <a:latin typeface="Montserrat Medium"/>
              <a:ea typeface="Montserrat Medium"/>
              <a:cs typeface="Montserrat Medium"/>
              <a:sym typeface="Montserrat Medium"/>
            </a:endParaRPr>
          </a:p>
          <a:p>
            <a:pPr marL="0" lvl="0" indent="0" algn="ctr" rtl="0">
              <a:spcBef>
                <a:spcPts val="0"/>
              </a:spcBef>
              <a:spcAft>
                <a:spcPts val="0"/>
              </a:spcAft>
              <a:buNone/>
            </a:pPr>
            <a:r>
              <a:rPr lang="en" sz="1600">
                <a:latin typeface="Montserrat Medium"/>
                <a:ea typeface="Montserrat Medium"/>
                <a:cs typeface="Montserrat Medium"/>
                <a:sym typeface="Montserrat Medium"/>
              </a:rPr>
              <a:t>Go to the next slide to write your article.</a:t>
            </a: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600">
              <a:solidFill>
                <a:srgbClr val="000000"/>
              </a:solidFill>
              <a:latin typeface="Montserrat Medium"/>
              <a:ea typeface="Montserrat Medium"/>
              <a:cs typeface="Montserrat Medium"/>
              <a:sym typeface="Montserrat Medium"/>
            </a:endParaRPr>
          </a:p>
        </p:txBody>
      </p:sp>
      <p:sp>
        <p:nvSpPr>
          <p:cNvPr id="126" name="Google Shape;126;p11"/>
          <p:cNvSpPr txBox="1"/>
          <p:nvPr/>
        </p:nvSpPr>
        <p:spPr>
          <a:xfrm>
            <a:off x="11744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1600">
                <a:latin typeface="Montserrat Medium"/>
                <a:ea typeface="Montserrat Medium"/>
                <a:cs typeface="Montserrat Medium"/>
                <a:sym typeface="Montserrat Medium"/>
              </a:rPr>
              <a:t>Prepare to write your article by answering the questions below</a:t>
            </a:r>
            <a:r>
              <a:rPr lang="en" sz="1600">
                <a:solidFill>
                  <a:srgbClr val="000000"/>
                </a:solidFill>
                <a:latin typeface="Montserrat Medium"/>
                <a:ea typeface="Montserrat Medium"/>
                <a:cs typeface="Montserrat Medium"/>
                <a:sym typeface="Montserrat Medium"/>
              </a:rPr>
              <a:t>. </a:t>
            </a: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700">
              <a:latin typeface="Montserrat Medium"/>
              <a:ea typeface="Montserrat Medium"/>
              <a:cs typeface="Montserrat Medium"/>
              <a:sym typeface="Montserrat Medium"/>
            </a:endParaRPr>
          </a:p>
        </p:txBody>
      </p:sp>
      <p:sp>
        <p:nvSpPr>
          <p:cNvPr id="127" name="Google Shape;127;p11"/>
          <p:cNvSpPr txBox="1">
            <a:spLocks noGrp="1"/>
          </p:cNvSpPr>
          <p:nvPr>
            <p:ph type="body" idx="1"/>
          </p:nvPr>
        </p:nvSpPr>
        <p:spPr>
          <a:xfrm>
            <a:off x="1518375" y="3122925"/>
            <a:ext cx="7021800" cy="5109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8" name="Google Shape;128;p11"/>
          <p:cNvSpPr txBox="1">
            <a:spLocks noGrp="1"/>
          </p:cNvSpPr>
          <p:nvPr>
            <p:ph type="body" idx="2"/>
          </p:nvPr>
        </p:nvSpPr>
        <p:spPr>
          <a:xfrm>
            <a:off x="1518275" y="3929338"/>
            <a:ext cx="7021800" cy="5109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29" name="Google Shape;129;p11"/>
          <p:cNvSpPr txBox="1">
            <a:spLocks noGrp="1"/>
          </p:cNvSpPr>
          <p:nvPr>
            <p:ph type="body" idx="3"/>
          </p:nvPr>
        </p:nvSpPr>
        <p:spPr>
          <a:xfrm>
            <a:off x="1518275" y="4783328"/>
            <a:ext cx="7021800" cy="5109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
        <p:nvSpPr>
          <p:cNvPr id="130" name="Google Shape;130;p11"/>
          <p:cNvSpPr txBox="1">
            <a:spLocks noGrp="1"/>
          </p:cNvSpPr>
          <p:nvPr>
            <p:ph type="body" idx="4"/>
          </p:nvPr>
        </p:nvSpPr>
        <p:spPr>
          <a:xfrm>
            <a:off x="1518375" y="5637300"/>
            <a:ext cx="7021800" cy="5109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lide 11">
  <p:cSld name="CUSTOM_2_1">
    <p:spTree>
      <p:nvGrpSpPr>
        <p:cNvPr id="1" name="Shape 131"/>
        <p:cNvGrpSpPr/>
        <p:nvPr/>
      </p:nvGrpSpPr>
      <p:grpSpPr>
        <a:xfrm>
          <a:off x="0" y="0"/>
          <a:ext cx="0" cy="0"/>
          <a:chOff x="0" y="0"/>
          <a:chExt cx="0" cy="0"/>
        </a:xfrm>
      </p:grpSpPr>
      <p:pic>
        <p:nvPicPr>
          <p:cNvPr id="132" name="Google Shape;132;p12"/>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133" name="Google Shape;133;p12"/>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34" name="Google Shape;134;p12"/>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35" name="Google Shape;135;p12"/>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36" name="Google Shape;136;p12"/>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11 of 11</a:t>
            </a:r>
            <a:endParaRPr sz="1200">
              <a:solidFill>
                <a:srgbClr val="595959"/>
              </a:solidFill>
            </a:endParaRPr>
          </a:p>
        </p:txBody>
      </p:sp>
      <p:pic>
        <p:nvPicPr>
          <p:cNvPr id="137" name="Google Shape;137;p12"/>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38" name="Google Shape;138;p12"/>
          <p:cNvSpPr txBox="1"/>
          <p:nvPr/>
        </p:nvSpPr>
        <p:spPr>
          <a:xfrm>
            <a:off x="11744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Montserrat Medium"/>
                <a:ea typeface="Montserrat Medium"/>
                <a:cs typeface="Montserrat Medium"/>
                <a:sym typeface="Montserrat Medium"/>
              </a:rPr>
              <a:t>Write your article in the space below.</a:t>
            </a:r>
            <a:endParaRPr sz="1600">
              <a:solidFill>
                <a:srgbClr val="000000"/>
              </a:solidFill>
              <a:latin typeface="Montserrat Medium"/>
              <a:ea typeface="Montserrat Medium"/>
              <a:cs typeface="Montserrat Medium"/>
              <a:sym typeface="Montserrat Medium"/>
            </a:endParaRPr>
          </a:p>
          <a:p>
            <a:pPr marL="0" lvl="0" indent="0" algn="l" rtl="0">
              <a:spcBef>
                <a:spcPts val="0"/>
              </a:spcBef>
              <a:spcAft>
                <a:spcPts val="0"/>
              </a:spcAft>
              <a:buNone/>
            </a:pPr>
            <a:endParaRPr sz="1700">
              <a:latin typeface="Montserrat Medium"/>
              <a:ea typeface="Montserrat Medium"/>
              <a:cs typeface="Montserrat Medium"/>
              <a:sym typeface="Montserrat Medium"/>
            </a:endParaRPr>
          </a:p>
        </p:txBody>
      </p:sp>
      <p:sp>
        <p:nvSpPr>
          <p:cNvPr id="139" name="Google Shape;139;p12"/>
          <p:cNvSpPr txBox="1">
            <a:spLocks noGrp="1"/>
          </p:cNvSpPr>
          <p:nvPr>
            <p:ph type="body" idx="1"/>
          </p:nvPr>
        </p:nvSpPr>
        <p:spPr>
          <a:xfrm>
            <a:off x="1554975" y="2888300"/>
            <a:ext cx="6948600" cy="34233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04800" rtl="0">
              <a:spcBef>
                <a:spcPts val="0"/>
              </a:spcBef>
              <a:spcAft>
                <a:spcPts val="0"/>
              </a:spcAft>
              <a:buSzPts val="1200"/>
              <a:buChar char="●"/>
              <a:defRPr sz="1200"/>
            </a:lvl1pPr>
            <a:lvl2pPr marL="914400" lvl="1" indent="-304800" rtl="0">
              <a:spcBef>
                <a:spcPts val="2000"/>
              </a:spcBef>
              <a:spcAft>
                <a:spcPts val="0"/>
              </a:spcAft>
              <a:buSzPts val="1200"/>
              <a:buChar char="○"/>
              <a:defRPr sz="1200"/>
            </a:lvl2pPr>
            <a:lvl3pPr marL="1371600" lvl="2" indent="-304800" rtl="0">
              <a:spcBef>
                <a:spcPts val="2000"/>
              </a:spcBef>
              <a:spcAft>
                <a:spcPts val="0"/>
              </a:spcAft>
              <a:buSzPts val="1200"/>
              <a:buChar char="■"/>
              <a:defRPr sz="1200"/>
            </a:lvl3pPr>
            <a:lvl4pPr marL="1828800" lvl="3" indent="-304800" rtl="0">
              <a:spcBef>
                <a:spcPts val="2000"/>
              </a:spcBef>
              <a:spcAft>
                <a:spcPts val="0"/>
              </a:spcAft>
              <a:buSzPts val="1200"/>
              <a:buChar char="●"/>
              <a:defRPr sz="1200"/>
            </a:lvl4pPr>
            <a:lvl5pPr marL="2286000" lvl="4" indent="-304800" rtl="0">
              <a:spcBef>
                <a:spcPts val="2000"/>
              </a:spcBef>
              <a:spcAft>
                <a:spcPts val="0"/>
              </a:spcAft>
              <a:buSzPts val="1200"/>
              <a:buChar char="○"/>
              <a:defRPr sz="1200"/>
            </a:lvl5pPr>
            <a:lvl6pPr marL="2743200" lvl="5" indent="-304800" rtl="0">
              <a:spcBef>
                <a:spcPts val="2000"/>
              </a:spcBef>
              <a:spcAft>
                <a:spcPts val="0"/>
              </a:spcAft>
              <a:buSzPts val="1200"/>
              <a:buChar char="■"/>
              <a:defRPr sz="1200"/>
            </a:lvl6pPr>
            <a:lvl7pPr marL="3200400" lvl="6" indent="-304800" rtl="0">
              <a:spcBef>
                <a:spcPts val="2000"/>
              </a:spcBef>
              <a:spcAft>
                <a:spcPts val="0"/>
              </a:spcAft>
              <a:buSzPts val="1200"/>
              <a:buChar char="●"/>
              <a:defRPr sz="1200"/>
            </a:lvl7pPr>
            <a:lvl8pPr marL="3657600" lvl="7" indent="-304800" rtl="0">
              <a:spcBef>
                <a:spcPts val="2000"/>
              </a:spcBef>
              <a:spcAft>
                <a:spcPts val="0"/>
              </a:spcAft>
              <a:buSzPts val="1200"/>
              <a:buChar char="○"/>
              <a:defRPr sz="1200"/>
            </a:lvl8pPr>
            <a:lvl9pPr marL="4114800" lvl="8" indent="-304800" rtl="0">
              <a:spcBef>
                <a:spcPts val="2000"/>
              </a:spcBef>
              <a:spcAft>
                <a:spcPts val="2000"/>
              </a:spcAft>
              <a:buSzPts val="1200"/>
              <a:buChar char="■"/>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1">
    <p:spTree>
      <p:nvGrpSpPr>
        <p:cNvPr id="1" name="Shape 20"/>
        <p:cNvGrpSpPr/>
        <p:nvPr/>
      </p:nvGrpSpPr>
      <p:grpSpPr>
        <a:xfrm>
          <a:off x="0" y="0"/>
          <a:ext cx="0" cy="0"/>
          <a:chOff x="0" y="0"/>
          <a:chExt cx="0" cy="0"/>
        </a:xfrm>
      </p:grpSpPr>
      <p:sp>
        <p:nvSpPr>
          <p:cNvPr id="21" name="Google Shape;21;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2" name="Google Shape;22;p3"/>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23" name="Google Shape;23;p3"/>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24" name="Google Shape;24;p3"/>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25" name="Google Shape;25;p3"/>
          <p:cNvSpPr txBox="1"/>
          <p:nvPr/>
        </p:nvSpPr>
        <p:spPr>
          <a:xfrm>
            <a:off x="1274825" y="1621638"/>
            <a:ext cx="7609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a:latin typeface="Montserrat ExtraBold"/>
                <a:ea typeface="Montserrat ExtraBold"/>
                <a:cs typeface="Montserrat ExtraBold"/>
                <a:sym typeface="Montserrat ExtraBold"/>
              </a:rPr>
              <a:t>Build Background</a:t>
            </a:r>
            <a:endParaRPr sz="5100" i="1">
              <a:latin typeface="Montserrat ExtraBold"/>
              <a:ea typeface="Montserrat ExtraBold"/>
              <a:cs typeface="Montserrat ExtraBold"/>
              <a:sym typeface="Montserrat ExtraBold"/>
            </a:endParaRPr>
          </a:p>
        </p:txBody>
      </p:sp>
      <p:sp>
        <p:nvSpPr>
          <p:cNvPr id="26" name="Google Shape;26;p3"/>
          <p:cNvSpPr txBox="1"/>
          <p:nvPr/>
        </p:nvSpPr>
        <p:spPr>
          <a:xfrm>
            <a:off x="1403225" y="2611700"/>
            <a:ext cx="7480800" cy="4983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 article is about a man who acted as a spy during the </a:t>
            </a:r>
            <a:endParaRPr sz="1700">
              <a:latin typeface="Montserrat Medium"/>
              <a:ea typeface="Montserrat Medium"/>
              <a:cs typeface="Montserrat Medium"/>
              <a:sym typeface="Montserrat Medium"/>
            </a:endParaRPr>
          </a:p>
          <a:p>
            <a:pPr marL="0" lvl="0" indent="0" algn="ctr" rtl="0">
              <a:spcBef>
                <a:spcPts val="0"/>
              </a:spcBef>
              <a:spcAft>
                <a:spcPts val="0"/>
              </a:spcAft>
              <a:buNone/>
            </a:pPr>
            <a:r>
              <a:rPr lang="en" sz="1700">
                <a:latin typeface="Montserrat Medium"/>
                <a:ea typeface="Montserrat Medium"/>
                <a:cs typeface="Montserrat Medium"/>
                <a:sym typeface="Montserrat Medium"/>
              </a:rPr>
              <a:t>American Revolution. </a:t>
            </a:r>
            <a:endParaRPr sz="1700">
              <a:latin typeface="Montserrat Medium"/>
              <a:ea typeface="Montserrat Medium"/>
              <a:cs typeface="Montserrat Medium"/>
              <a:sym typeface="Montserrat Medium"/>
            </a:endParaRPr>
          </a:p>
        </p:txBody>
      </p:sp>
      <p:sp>
        <p:nvSpPr>
          <p:cNvPr id="27" name="Google Shape;27;p3"/>
          <p:cNvSpPr txBox="1"/>
          <p:nvPr/>
        </p:nvSpPr>
        <p:spPr>
          <a:xfrm>
            <a:off x="1873875" y="3669213"/>
            <a:ext cx="2199600" cy="2432700"/>
          </a:xfrm>
          <a:prstGeom prst="rect">
            <a:avLst/>
          </a:prstGeom>
          <a:noFill/>
          <a:ln>
            <a:noFill/>
          </a:ln>
        </p:spPr>
        <p:txBody>
          <a:bodyPr spcFirstLastPara="1" wrap="square" lIns="0" tIns="0" rIns="0" bIns="0" anchor="t" anchorCtr="0">
            <a:noAutofit/>
          </a:bodyPr>
          <a:lstStyle/>
          <a:p>
            <a:pPr marL="0" lvl="0" indent="0" algn="l" rtl="0">
              <a:lnSpc>
                <a:spcPct val="104000"/>
              </a:lnSpc>
              <a:spcBef>
                <a:spcPts val="0"/>
              </a:spcBef>
              <a:spcAft>
                <a:spcPts val="0"/>
              </a:spcAft>
              <a:buNone/>
            </a:pPr>
            <a:r>
              <a:rPr lang="en" b="1">
                <a:solidFill>
                  <a:schemeClr val="dk1"/>
                </a:solidFill>
                <a:latin typeface="Montserrat"/>
                <a:ea typeface="Montserrat"/>
                <a:cs typeface="Montserrat"/>
                <a:sym typeface="Montserrat"/>
              </a:rPr>
              <a:t>What was the American Revolution?</a:t>
            </a:r>
            <a:endParaRPr b="1">
              <a:solidFill>
                <a:schemeClr val="dk1"/>
              </a:solidFill>
              <a:latin typeface="Montserrat"/>
              <a:ea typeface="Montserrat"/>
              <a:cs typeface="Montserrat"/>
              <a:sym typeface="Montserrat"/>
            </a:endParaRPr>
          </a:p>
          <a:p>
            <a:pPr marL="0" lvl="0" indent="0" algn="l" rtl="0">
              <a:lnSpc>
                <a:spcPct val="104000"/>
              </a:lnSpc>
              <a:spcBef>
                <a:spcPts val="0"/>
              </a:spcBef>
              <a:spcAft>
                <a:spcPts val="0"/>
              </a:spcAft>
              <a:buNone/>
            </a:pPr>
            <a:endParaRPr>
              <a:solidFill>
                <a:schemeClr val="dk1"/>
              </a:solidFill>
              <a:latin typeface="Montserrat ExtraBold"/>
              <a:ea typeface="Montserrat ExtraBold"/>
              <a:cs typeface="Montserrat ExtraBold"/>
              <a:sym typeface="Montserrat ExtraBold"/>
            </a:endParaRPr>
          </a:p>
          <a:p>
            <a:pPr marL="0" lvl="0" indent="0" algn="l" rtl="0">
              <a:lnSpc>
                <a:spcPct val="104000"/>
              </a:lnSpc>
              <a:spcBef>
                <a:spcPts val="0"/>
              </a:spcBef>
              <a:spcAft>
                <a:spcPts val="0"/>
              </a:spcAft>
              <a:buNone/>
            </a:pPr>
            <a:r>
              <a:rPr lang="en" b="1">
                <a:solidFill>
                  <a:schemeClr val="dk1"/>
                </a:solidFill>
                <a:latin typeface="Montserrat"/>
                <a:ea typeface="Montserrat"/>
                <a:cs typeface="Montserrat"/>
                <a:sym typeface="Montserrat"/>
              </a:rPr>
              <a:t>When and why did it happen? </a:t>
            </a:r>
            <a:endParaRPr>
              <a:solidFill>
                <a:schemeClr val="dk1"/>
              </a:solidFill>
              <a:latin typeface="Montserrat ExtraBold"/>
              <a:ea typeface="Montserrat ExtraBold"/>
              <a:cs typeface="Montserrat ExtraBold"/>
              <a:sym typeface="Montserrat ExtraBold"/>
            </a:endParaRPr>
          </a:p>
          <a:p>
            <a:pPr marL="0" lvl="0" indent="0" algn="l" rtl="0">
              <a:lnSpc>
                <a:spcPct val="104000"/>
              </a:lnSpc>
              <a:spcBef>
                <a:spcPts val="0"/>
              </a:spcBef>
              <a:spcAft>
                <a:spcPts val="0"/>
              </a:spcAft>
              <a:buClr>
                <a:schemeClr val="dk1"/>
              </a:buClr>
              <a:buSzPts val="1100"/>
              <a:buFont typeface="Arial"/>
              <a:buNone/>
            </a:pPr>
            <a:endParaRPr>
              <a:solidFill>
                <a:srgbClr val="FF0000"/>
              </a:solidFill>
              <a:latin typeface="Montserrat ExtraBold"/>
              <a:ea typeface="Montserrat ExtraBold"/>
              <a:cs typeface="Montserrat ExtraBold"/>
              <a:sym typeface="Montserrat ExtraBold"/>
            </a:endParaRPr>
          </a:p>
          <a:p>
            <a:pPr marL="0" lvl="0" indent="0" algn="l" rtl="0">
              <a:lnSpc>
                <a:spcPct val="104000"/>
              </a:lnSpc>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Click here</a:t>
            </a:r>
            <a:r>
              <a:rPr lang="en">
                <a:solidFill>
                  <a:schemeClr val="dk1"/>
                </a:solidFill>
                <a:latin typeface="Montserrat Medium"/>
                <a:ea typeface="Montserrat Medium"/>
                <a:cs typeface="Montserrat Medium"/>
                <a:sym typeface="Montserrat Medium"/>
              </a:rPr>
              <a:t> </a:t>
            </a:r>
            <a:r>
              <a:rPr lang="en" b="1">
                <a:solidFill>
                  <a:schemeClr val="dk1"/>
                </a:solidFill>
                <a:latin typeface="Montserrat"/>
                <a:ea typeface="Montserrat"/>
                <a:cs typeface="Montserrat"/>
                <a:sym typeface="Montserrat"/>
              </a:rPr>
              <a:t>to find out by viewing our slideshow.</a:t>
            </a:r>
            <a:endParaRPr b="1">
              <a:solidFill>
                <a:schemeClr val="dk1"/>
              </a:solidFill>
              <a:latin typeface="Montserrat"/>
              <a:ea typeface="Montserrat"/>
              <a:cs typeface="Montserrat"/>
              <a:sym typeface="Montserrat"/>
            </a:endParaRPr>
          </a:p>
          <a:p>
            <a:pPr marL="0" lvl="0" indent="0" algn="l" rtl="0">
              <a:lnSpc>
                <a:spcPct val="104000"/>
              </a:lnSpc>
              <a:spcBef>
                <a:spcPts val="0"/>
              </a:spcBef>
              <a:spcAft>
                <a:spcPts val="0"/>
              </a:spcAft>
              <a:buNone/>
            </a:pPr>
            <a:endParaRPr>
              <a:solidFill>
                <a:srgbClr val="FF0000"/>
              </a:solidFill>
              <a:latin typeface="Montserrat ExtraBold"/>
              <a:ea typeface="Montserrat ExtraBold"/>
              <a:cs typeface="Montserrat ExtraBold"/>
              <a:sym typeface="Montserrat ExtraBold"/>
            </a:endParaRPr>
          </a:p>
        </p:txBody>
      </p:sp>
      <p:pic>
        <p:nvPicPr>
          <p:cNvPr id="28" name="Google Shape;28;p3"/>
          <p:cNvPicPr preferRelativeResize="0"/>
          <p:nvPr/>
        </p:nvPicPr>
        <p:blipFill rotWithShape="1">
          <a:blip r:embed="rId4">
            <a:alphaModFix/>
          </a:blip>
          <a:srcRect t="631" b="631"/>
          <a:stretch/>
        </p:blipFill>
        <p:spPr>
          <a:xfrm>
            <a:off x="4380450" y="3390650"/>
            <a:ext cx="3958655" cy="2933676"/>
          </a:xfrm>
          <a:prstGeom prst="rect">
            <a:avLst/>
          </a:prstGeom>
          <a:noFill/>
          <a:ln>
            <a:noFill/>
          </a:ln>
        </p:spPr>
      </p:pic>
      <p:pic>
        <p:nvPicPr>
          <p:cNvPr id="29" name="Google Shape;29;p3"/>
          <p:cNvPicPr preferRelativeResize="0"/>
          <p:nvPr/>
        </p:nvPicPr>
        <p:blipFill>
          <a:blip r:embed="rId5">
            <a:alphaModFix/>
          </a:blip>
          <a:stretch>
            <a:fillRect/>
          </a:stretch>
        </p:blipFill>
        <p:spPr>
          <a:xfrm rot="10511800" flipH="1">
            <a:off x="3350082" y="5145624"/>
            <a:ext cx="1498810" cy="996778"/>
          </a:xfrm>
          <a:prstGeom prst="rect">
            <a:avLst/>
          </a:prstGeom>
          <a:noFill/>
          <a:ln>
            <a:noFill/>
          </a:ln>
        </p:spPr>
      </p:pic>
      <p:sp>
        <p:nvSpPr>
          <p:cNvPr id="30" name="Google Shape;30;p3"/>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2 of 11</a:t>
            </a:r>
            <a:endParaRPr sz="1200">
              <a:solidFill>
                <a:srgbClr val="595959"/>
              </a:solidFill>
            </a:endParaRPr>
          </a:p>
        </p:txBody>
      </p:sp>
      <p:pic>
        <p:nvPicPr>
          <p:cNvPr id="31" name="Google Shape;31;p3"/>
          <p:cNvPicPr preferRelativeResize="0"/>
          <p:nvPr/>
        </p:nvPicPr>
        <p:blipFill>
          <a:blip r:embed="rId6">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type="tx">
  <p:cSld name="TITLE_AND_BODY">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4"/>
          <p:cNvPicPr preferRelativeResize="0"/>
          <p:nvPr/>
        </p:nvPicPr>
        <p:blipFill>
          <a:blip r:embed="rId2">
            <a:alphaModFix/>
          </a:blip>
          <a:stretch>
            <a:fillRect/>
          </a:stretch>
        </p:blipFill>
        <p:spPr>
          <a:xfrm>
            <a:off x="-152425" y="0"/>
            <a:ext cx="10363200" cy="7772400"/>
          </a:xfrm>
          <a:prstGeom prst="rect">
            <a:avLst/>
          </a:prstGeom>
          <a:noFill/>
          <a:ln>
            <a:noFill/>
          </a:ln>
        </p:spPr>
      </p:pic>
      <p:pic>
        <p:nvPicPr>
          <p:cNvPr id="35" name="Google Shape;35;p4"/>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36" name="Google Shape;36;p4"/>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1351950" y="2255313"/>
            <a:ext cx="73545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700">
                <a:solidFill>
                  <a:schemeClr val="dk1"/>
                </a:solidFill>
                <a:latin typeface="Montserrat Medium"/>
                <a:ea typeface="Montserrat Medium"/>
                <a:cs typeface="Montserrat Medium"/>
                <a:sym typeface="Montserrat Medium"/>
              </a:rPr>
              <a:t>Look at the images and use them to answer the questions.</a:t>
            </a:r>
            <a:endParaRPr sz="1700">
              <a:solidFill>
                <a:schemeClr val="dk1"/>
              </a:solidFill>
              <a:latin typeface="Montserrat Medium"/>
              <a:ea typeface="Montserrat Medium"/>
              <a:cs typeface="Montserrat Medium"/>
              <a:sym typeface="Montserrat Medium"/>
            </a:endParaRPr>
          </a:p>
          <a:p>
            <a:pPr marL="0" lvl="0" indent="0" algn="ctr" rtl="0">
              <a:spcBef>
                <a:spcPts val="0"/>
              </a:spcBef>
              <a:spcAft>
                <a:spcPts val="0"/>
              </a:spcAft>
              <a:buNone/>
            </a:pPr>
            <a:endParaRPr sz="1700">
              <a:latin typeface="Montserrat Medium"/>
              <a:ea typeface="Montserrat Medium"/>
              <a:cs typeface="Montserrat Medium"/>
              <a:sym typeface="Montserrat Medium"/>
            </a:endParaRPr>
          </a:p>
        </p:txBody>
      </p:sp>
      <p:sp>
        <p:nvSpPr>
          <p:cNvPr id="38" name="Google Shape;38;p4"/>
          <p:cNvSpPr txBox="1">
            <a:spLocks noGrp="1"/>
          </p:cNvSpPr>
          <p:nvPr>
            <p:ph type="body" idx="1"/>
          </p:nvPr>
        </p:nvSpPr>
        <p:spPr>
          <a:xfrm>
            <a:off x="2010775" y="4099400"/>
            <a:ext cx="3373500" cy="20487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39" name="Google Shape;39;p4"/>
          <p:cNvSpPr txBox="1"/>
          <p:nvPr/>
        </p:nvSpPr>
        <p:spPr>
          <a:xfrm rot="-5400000">
            <a:off x="6693975" y="3919725"/>
            <a:ext cx="5229000" cy="306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endParaRPr sz="700">
              <a:latin typeface="Oswald Light"/>
              <a:ea typeface="Oswald Light"/>
              <a:cs typeface="Oswald Light"/>
              <a:sym typeface="Oswald Light"/>
            </a:endParaRPr>
          </a:p>
        </p:txBody>
      </p:sp>
      <p:sp>
        <p:nvSpPr>
          <p:cNvPr id="40" name="Google Shape;40;p4"/>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3 of 11</a:t>
            </a:r>
            <a:endParaRPr sz="1200">
              <a:solidFill>
                <a:srgbClr val="595959"/>
              </a:solidFill>
            </a:endParaRPr>
          </a:p>
        </p:txBody>
      </p:sp>
      <p:sp>
        <p:nvSpPr>
          <p:cNvPr id="41" name="Google Shape;41;p4"/>
          <p:cNvSpPr txBox="1"/>
          <p:nvPr/>
        </p:nvSpPr>
        <p:spPr>
          <a:xfrm>
            <a:off x="1623900" y="1454713"/>
            <a:ext cx="7082550"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pic>
        <p:nvPicPr>
          <p:cNvPr id="42" name="Google Shape;42;p4"/>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43" name="Google Shape;43;p4"/>
          <p:cNvSpPr txBox="1"/>
          <p:nvPr/>
        </p:nvSpPr>
        <p:spPr>
          <a:xfrm>
            <a:off x="1852050" y="2975750"/>
            <a:ext cx="3532200" cy="10455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1.  </a:t>
            </a:r>
            <a:r>
              <a:rPr lang="en" b="1">
                <a:solidFill>
                  <a:srgbClr val="FF0000"/>
                </a:solidFill>
                <a:latin typeface="Montserrat"/>
                <a:ea typeface="Montserrat"/>
                <a:cs typeface="Montserrat"/>
                <a:sym typeface="Montserrat"/>
              </a:rPr>
              <a:t>Read the article’s title and subtitle (the text beneath the title). What do you think it means to “outsmart” someone?</a:t>
            </a:r>
            <a:endParaRPr>
              <a:latin typeface="Montserrat Medium"/>
              <a:ea typeface="Montserrat Medium"/>
              <a:cs typeface="Montserrat Medium"/>
              <a:sym typeface="Montserrat Medium"/>
            </a:endParaRPr>
          </a:p>
        </p:txBody>
      </p:sp>
      <p:pic>
        <p:nvPicPr>
          <p:cNvPr id="44" name="Google Shape;44;p4"/>
          <p:cNvPicPr preferRelativeResize="0"/>
          <p:nvPr/>
        </p:nvPicPr>
        <p:blipFill rotWithShape="1">
          <a:blip r:embed="rId5">
            <a:alphaModFix/>
          </a:blip>
          <a:srcRect t="524" b="524"/>
          <a:stretch/>
        </p:blipFill>
        <p:spPr>
          <a:xfrm>
            <a:off x="5667900" y="2930113"/>
            <a:ext cx="2521103" cy="33396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TITLE_AND_BODY_1">
    <p:spTree>
      <p:nvGrpSpPr>
        <p:cNvPr id="1" name="Shape 45"/>
        <p:cNvGrpSpPr/>
        <p:nvPr/>
      </p:nvGrpSpPr>
      <p:grpSpPr>
        <a:xfrm>
          <a:off x="0" y="0"/>
          <a:ext cx="0" cy="0"/>
          <a:chOff x="0" y="0"/>
          <a:chExt cx="0" cy="0"/>
        </a:xfrm>
      </p:grpSpPr>
      <p:sp>
        <p:nvSpPr>
          <p:cNvPr id="46" name="Google Shape;46;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5"/>
          <p:cNvPicPr preferRelativeResize="0"/>
          <p:nvPr/>
        </p:nvPicPr>
        <p:blipFill>
          <a:blip r:embed="rId2">
            <a:alphaModFix/>
          </a:blip>
          <a:stretch>
            <a:fillRect/>
          </a:stretch>
        </p:blipFill>
        <p:spPr>
          <a:xfrm>
            <a:off x="-141525" y="25"/>
            <a:ext cx="10363200" cy="7772400"/>
          </a:xfrm>
          <a:prstGeom prst="rect">
            <a:avLst/>
          </a:prstGeom>
          <a:noFill/>
          <a:ln>
            <a:noFill/>
          </a:ln>
        </p:spPr>
      </p:pic>
      <p:pic>
        <p:nvPicPr>
          <p:cNvPr id="48" name="Google Shape;48;p5"/>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49" name="Google Shape;49;p5"/>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0" name="Google Shape;50;p5"/>
          <p:cNvSpPr txBox="1">
            <a:spLocks noGrp="1"/>
          </p:cNvSpPr>
          <p:nvPr>
            <p:ph type="body" idx="1"/>
          </p:nvPr>
        </p:nvSpPr>
        <p:spPr>
          <a:xfrm>
            <a:off x="5393400" y="3452000"/>
            <a:ext cx="3041100" cy="1970400"/>
          </a:xfrm>
          <a:prstGeom prst="rect">
            <a:avLst/>
          </a:prstGeom>
          <a:solidFill>
            <a:srgbClr val="FFF2CC"/>
          </a:solidFill>
          <a:ln w="19050" cap="flat" cmpd="sng">
            <a:solidFill>
              <a:srgbClr val="999999"/>
            </a:solidFill>
            <a:prstDash val="dash"/>
            <a:round/>
            <a:headEnd type="none" w="sm" len="sm"/>
            <a:tailEnd type="none" w="sm" len="sm"/>
          </a:ln>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51" name="Google Shape;51;p5"/>
          <p:cNvSpPr txBox="1"/>
          <p:nvPr/>
        </p:nvSpPr>
        <p:spPr>
          <a:xfrm rot="-5400000">
            <a:off x="6672100" y="3704713"/>
            <a:ext cx="5536500" cy="3630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700">
                <a:solidFill>
                  <a:schemeClr val="dk1"/>
                </a:solidFill>
                <a:latin typeface="Oswald Light"/>
                <a:ea typeface="Oswald Light"/>
                <a:cs typeface="Oswald Light"/>
                <a:sym typeface="Oswald Light"/>
              </a:rPr>
              <a:t>Courtesy of JIM MCMAHON/MAPMAN®</a:t>
            </a:r>
            <a:endParaRPr sz="700">
              <a:solidFill>
                <a:schemeClr val="dk1"/>
              </a:solidFill>
              <a:latin typeface="Oswald Light"/>
              <a:ea typeface="Oswald Light"/>
              <a:cs typeface="Oswald Light"/>
              <a:sym typeface="Oswald Light"/>
            </a:endParaRPr>
          </a:p>
        </p:txBody>
      </p:sp>
      <p:sp>
        <p:nvSpPr>
          <p:cNvPr id="52" name="Google Shape;52;p5"/>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4 of 11</a:t>
            </a:r>
            <a:endParaRPr sz="1200">
              <a:solidFill>
                <a:srgbClr val="595959"/>
              </a:solidFill>
            </a:endParaRPr>
          </a:p>
        </p:txBody>
      </p:sp>
      <p:sp>
        <p:nvSpPr>
          <p:cNvPr id="53" name="Google Shape;53;p5"/>
          <p:cNvSpPr txBox="1"/>
          <p:nvPr/>
        </p:nvSpPr>
        <p:spPr>
          <a:xfrm>
            <a:off x="1623899" y="1454713"/>
            <a:ext cx="7035125"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latin typeface="Montserrat ExtraBold"/>
                <a:ea typeface="Montserrat ExtraBold"/>
                <a:cs typeface="Montserrat ExtraBold"/>
                <a:sym typeface="Montserrat ExtraBold"/>
              </a:rPr>
              <a:t>Preview Text Features</a:t>
            </a:r>
            <a:endParaRPr sz="4400" i="1" dirty="0">
              <a:latin typeface="Montserrat ExtraBold"/>
              <a:ea typeface="Montserrat ExtraBold"/>
              <a:cs typeface="Montserrat ExtraBold"/>
              <a:sym typeface="Montserrat ExtraBold"/>
            </a:endParaRPr>
          </a:p>
        </p:txBody>
      </p:sp>
      <p:pic>
        <p:nvPicPr>
          <p:cNvPr id="54" name="Google Shape;54;p5"/>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55" name="Google Shape;55;p5"/>
          <p:cNvSpPr txBox="1"/>
          <p:nvPr/>
        </p:nvSpPr>
        <p:spPr>
          <a:xfrm>
            <a:off x="1910525" y="5546350"/>
            <a:ext cx="6435900" cy="8076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100" b="1">
                <a:solidFill>
                  <a:schemeClr val="dk1"/>
                </a:solidFill>
                <a:latin typeface="Lato"/>
                <a:ea typeface="Lato"/>
                <a:cs typeface="Lato"/>
                <a:sym typeface="Lato"/>
              </a:rPr>
              <a:t>The 13 Colonies</a:t>
            </a:r>
            <a:endParaRPr sz="1100" b="1">
              <a:solidFill>
                <a:schemeClr val="dk1"/>
              </a:solidFill>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latin typeface="Lato"/>
                <a:ea typeface="Lato"/>
                <a:cs typeface="Lato"/>
                <a:sym typeface="Lato"/>
              </a:rPr>
              <a:t>Before the United States became its own country, the land along the east coast was ruled by Great Britain. It was divided into 13 Colonies. People came from other countries looking for more freedom. But the Colonies did not offer freedom to all. At the start of the war, about 90 percent of Black people living there were enslaved.</a:t>
            </a:r>
            <a:endParaRPr sz="1100">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sz="1100">
              <a:solidFill>
                <a:schemeClr val="dk1"/>
              </a:solidFill>
              <a:latin typeface="Lato"/>
              <a:ea typeface="Lato"/>
              <a:cs typeface="Lato"/>
              <a:sym typeface="Lato"/>
            </a:endParaRPr>
          </a:p>
          <a:p>
            <a:pPr marL="228600" lvl="0" indent="-228600" algn="l" rtl="0">
              <a:lnSpc>
                <a:spcPct val="115000"/>
              </a:lnSpc>
              <a:spcBef>
                <a:spcPts val="0"/>
              </a:spcBef>
              <a:spcAft>
                <a:spcPts val="0"/>
              </a:spcAft>
              <a:buNone/>
            </a:pPr>
            <a:endParaRPr sz="1100">
              <a:solidFill>
                <a:schemeClr val="dk1"/>
              </a:solidFill>
              <a:latin typeface="Lato"/>
              <a:ea typeface="Lato"/>
              <a:cs typeface="Lato"/>
              <a:sym typeface="Lato"/>
            </a:endParaRPr>
          </a:p>
        </p:txBody>
      </p:sp>
      <p:sp>
        <p:nvSpPr>
          <p:cNvPr id="56" name="Google Shape;56;p5"/>
          <p:cNvSpPr txBox="1"/>
          <p:nvPr/>
        </p:nvSpPr>
        <p:spPr>
          <a:xfrm>
            <a:off x="5328750" y="2520450"/>
            <a:ext cx="3170400" cy="8076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2. </a:t>
            </a:r>
            <a:r>
              <a:rPr lang="en" b="1">
                <a:solidFill>
                  <a:srgbClr val="FF0000"/>
                </a:solidFill>
                <a:latin typeface="Montserrat"/>
                <a:ea typeface="Montserrat"/>
                <a:cs typeface="Montserrat"/>
                <a:sym typeface="Montserrat"/>
              </a:rPr>
              <a:t>Look at the map titled “The 13 Colonies.” Where were the 13 colonies located? </a:t>
            </a:r>
            <a:endParaRPr>
              <a:solidFill>
                <a:srgbClr val="FF0000"/>
              </a:solidFill>
              <a:latin typeface="Montserrat ExtraBold"/>
              <a:ea typeface="Montserrat ExtraBold"/>
              <a:cs typeface="Montserrat ExtraBold"/>
              <a:sym typeface="Montserrat ExtraBold"/>
            </a:endParaRPr>
          </a:p>
        </p:txBody>
      </p:sp>
      <p:pic>
        <p:nvPicPr>
          <p:cNvPr id="57" name="Google Shape;57;p5"/>
          <p:cNvPicPr preferRelativeResize="0"/>
          <p:nvPr/>
        </p:nvPicPr>
        <p:blipFill rotWithShape="1">
          <a:blip r:embed="rId5">
            <a:alphaModFix/>
          </a:blip>
          <a:srcRect/>
          <a:stretch/>
        </p:blipFill>
        <p:spPr>
          <a:xfrm>
            <a:off x="1910525" y="2554112"/>
            <a:ext cx="2868301" cy="286833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6"/>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61" name="Google Shape;61;p6"/>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62" name="Google Shape;62;p6"/>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63" name="Google Shape;63;p6"/>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Learn New Words</a:t>
            </a:r>
            <a:endParaRPr sz="4400" i="1">
              <a:latin typeface="Montserrat ExtraBold"/>
              <a:ea typeface="Montserrat ExtraBold"/>
              <a:cs typeface="Montserrat ExtraBold"/>
              <a:sym typeface="Montserrat ExtraBold"/>
            </a:endParaRPr>
          </a:p>
        </p:txBody>
      </p:sp>
      <p:pic>
        <p:nvPicPr>
          <p:cNvPr id="64" name="Google Shape;64;p6"/>
          <p:cNvPicPr preferRelativeResize="0"/>
          <p:nvPr/>
        </p:nvPicPr>
        <p:blipFill rotWithShape="1">
          <a:blip r:embed="rId4">
            <a:alphaModFix/>
          </a:blip>
          <a:srcRect b="13035"/>
          <a:stretch/>
        </p:blipFill>
        <p:spPr>
          <a:xfrm>
            <a:off x="2868000" y="2941725"/>
            <a:ext cx="5961925" cy="3600400"/>
          </a:xfrm>
          <a:prstGeom prst="rect">
            <a:avLst/>
          </a:prstGeom>
          <a:noFill/>
          <a:ln>
            <a:noFill/>
          </a:ln>
        </p:spPr>
      </p:pic>
      <p:sp>
        <p:nvSpPr>
          <p:cNvPr id="65" name="Google Shape;65;p6"/>
          <p:cNvSpPr txBox="1"/>
          <p:nvPr/>
        </p:nvSpPr>
        <p:spPr>
          <a:xfrm>
            <a:off x="1476300" y="4402850"/>
            <a:ext cx="2305800" cy="1038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preview the article’s vocabulary and hear the words read aloud!</a:t>
            </a:r>
            <a:endParaRPr>
              <a:latin typeface="Montserrat Medium"/>
              <a:ea typeface="Montserrat Medium"/>
              <a:cs typeface="Montserrat Medium"/>
              <a:sym typeface="Montserrat Medium"/>
            </a:endParaRPr>
          </a:p>
        </p:txBody>
      </p:sp>
      <p:pic>
        <p:nvPicPr>
          <p:cNvPr id="66" name="Google Shape;66;p6"/>
          <p:cNvPicPr preferRelativeResize="0"/>
          <p:nvPr/>
        </p:nvPicPr>
        <p:blipFill>
          <a:blip r:embed="rId5">
            <a:alphaModFix/>
          </a:blip>
          <a:stretch>
            <a:fillRect/>
          </a:stretch>
        </p:blipFill>
        <p:spPr>
          <a:xfrm rot="-2700026">
            <a:off x="2886601" y="3294821"/>
            <a:ext cx="1378377" cy="916661"/>
          </a:xfrm>
          <a:prstGeom prst="rect">
            <a:avLst/>
          </a:prstGeom>
          <a:noFill/>
          <a:ln>
            <a:noFill/>
          </a:ln>
        </p:spPr>
      </p:pic>
      <p:pic>
        <p:nvPicPr>
          <p:cNvPr id="67" name="Google Shape;67;p6"/>
          <p:cNvPicPr preferRelativeResize="0"/>
          <p:nvPr/>
        </p:nvPicPr>
        <p:blipFill rotWithShape="1">
          <a:blip r:embed="rId6">
            <a:alphaModFix/>
          </a:blip>
          <a:srcRect t="1130" b="-1130"/>
          <a:stretch/>
        </p:blipFill>
        <p:spPr>
          <a:xfrm>
            <a:off x="4613225" y="3242750"/>
            <a:ext cx="2603774" cy="1973100"/>
          </a:xfrm>
          <a:prstGeom prst="rect">
            <a:avLst/>
          </a:prstGeom>
          <a:noFill/>
          <a:ln>
            <a:noFill/>
          </a:ln>
        </p:spPr>
      </p:pic>
      <p:sp>
        <p:nvSpPr>
          <p:cNvPr id="68" name="Google Shape;68;p6"/>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5 of 11</a:t>
            </a:r>
            <a:endParaRPr sz="1200">
              <a:solidFill>
                <a:srgbClr val="595959"/>
              </a:solidFill>
            </a:endParaRPr>
          </a:p>
        </p:txBody>
      </p:sp>
      <p:sp>
        <p:nvSpPr>
          <p:cNvPr id="69" name="Google Shape;69;p6"/>
          <p:cNvSpPr txBox="1"/>
          <p:nvPr/>
        </p:nvSpPr>
        <p:spPr>
          <a:xfrm>
            <a:off x="1174325" y="2179125"/>
            <a:ext cx="7709700" cy="686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One last thing before you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The story has some words you might not know . . .</a:t>
            </a:r>
            <a:endParaRPr sz="1700">
              <a:latin typeface="Montserrat Medium"/>
              <a:ea typeface="Montserrat Medium"/>
              <a:cs typeface="Montserrat Medium"/>
              <a:sym typeface="Montserrat Medium"/>
            </a:endParaRPr>
          </a:p>
        </p:txBody>
      </p:sp>
      <p:pic>
        <p:nvPicPr>
          <p:cNvPr id="70" name="Google Shape;70;p6"/>
          <p:cNvPicPr preferRelativeResize="0"/>
          <p:nvPr/>
        </p:nvPicPr>
        <p:blipFill>
          <a:blip r:embed="rId7">
            <a:alphaModFix/>
          </a:blip>
          <a:stretch>
            <a:fillRect/>
          </a:stretch>
        </p:blipFill>
        <p:spPr>
          <a:xfrm>
            <a:off x="4530028" y="1031975"/>
            <a:ext cx="998352" cy="339603"/>
          </a:xfrm>
          <a:prstGeom prst="rect">
            <a:avLst/>
          </a:prstGeom>
          <a:noFill/>
          <a:ln>
            <a:noFill/>
          </a:ln>
        </p:spPr>
      </p:pic>
      <p:sp>
        <p:nvSpPr>
          <p:cNvPr id="71" name="Google Shape;71;p6"/>
          <p:cNvSpPr txBox="1"/>
          <p:nvPr/>
        </p:nvSpPr>
        <p:spPr>
          <a:xfrm rot="-5400000">
            <a:off x="7163750" y="4434400"/>
            <a:ext cx="4367700" cy="2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rgbClr val="000000"/>
                </a:solidFill>
                <a:latin typeface="Oswald Light"/>
                <a:ea typeface="Oswald Light"/>
                <a:cs typeface="Oswald Light"/>
                <a:sym typeface="Oswald Light"/>
              </a:rPr>
              <a:t>Jezper/Shutterstock (laptop)</a:t>
            </a:r>
            <a:endParaRPr sz="800">
              <a:solidFill>
                <a:srgbClr val="000000"/>
              </a:solidFill>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lnSpc>
                <a:spcPct val="115000"/>
              </a:lnSpc>
              <a:spcBef>
                <a:spcPts val="0"/>
              </a:spcBef>
              <a:spcAft>
                <a:spcPts val="0"/>
              </a:spcAft>
              <a:buNone/>
            </a:pPr>
            <a:endParaRPr sz="800">
              <a:latin typeface="Oswald Light"/>
              <a:ea typeface="Oswald Light"/>
              <a:cs typeface="Oswald Light"/>
              <a:sym typeface="Oswald Light"/>
            </a:endParaRPr>
          </a:p>
          <a:p>
            <a:pPr marL="0" lvl="0" indent="0" algn="l" rtl="0">
              <a:spcBef>
                <a:spcPts val="0"/>
              </a:spcBef>
              <a:spcAft>
                <a:spcPts val="0"/>
              </a:spcAft>
              <a:buNone/>
            </a:pPr>
            <a:endParaRPr sz="800">
              <a:latin typeface="Oswald Light"/>
              <a:ea typeface="Oswald Light"/>
              <a:cs typeface="Oswald Light"/>
              <a:sym typeface="Oswald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6">
  <p:cSld name="TITLE_ONLY_1">
    <p:spTree>
      <p:nvGrpSpPr>
        <p:cNvPr id="1" name="Shape 72"/>
        <p:cNvGrpSpPr/>
        <p:nvPr/>
      </p:nvGrpSpPr>
      <p:grpSpPr>
        <a:xfrm>
          <a:off x="0" y="0"/>
          <a:ext cx="0" cy="0"/>
          <a:chOff x="0" y="0"/>
          <a:chExt cx="0" cy="0"/>
        </a:xfrm>
      </p:grpSpPr>
      <p:pic>
        <p:nvPicPr>
          <p:cNvPr id="73" name="Google Shape;73;p7"/>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74" name="Google Shape;74;p7"/>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75" name="Google Shape;75;p7"/>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6" name="Google Shape;76;p7"/>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latin typeface="Montserrat ExtraBold"/>
                <a:ea typeface="Montserrat ExtraBold"/>
                <a:cs typeface="Montserrat ExtraBold"/>
                <a:sym typeface="Montserrat ExtraBold"/>
              </a:rPr>
              <a:t>Read. </a:t>
            </a:r>
            <a:r>
              <a:rPr lang="en" sz="4400">
                <a:solidFill>
                  <a:srgbClr val="CCCCCC"/>
                </a:solidFill>
                <a:latin typeface="Montserrat ExtraBold"/>
                <a:ea typeface="Montserrat ExtraBold"/>
                <a:cs typeface="Montserrat ExtraBold"/>
                <a:sym typeface="Montserrat ExtraBold"/>
              </a:rPr>
              <a:t>Think. Write.</a:t>
            </a:r>
            <a:endParaRPr sz="4400" i="1">
              <a:solidFill>
                <a:srgbClr val="CCCCCC"/>
              </a:solidFill>
              <a:latin typeface="Montserrat ExtraBold"/>
              <a:ea typeface="Montserrat ExtraBold"/>
              <a:cs typeface="Montserrat ExtraBold"/>
              <a:sym typeface="Montserrat ExtraBold"/>
            </a:endParaRPr>
          </a:p>
        </p:txBody>
      </p:sp>
      <p:sp>
        <p:nvSpPr>
          <p:cNvPr id="77" name="Google Shape;77;p7"/>
          <p:cNvSpPr txBox="1"/>
          <p:nvPr/>
        </p:nvSpPr>
        <p:spPr>
          <a:xfrm>
            <a:off x="1174325" y="2202525"/>
            <a:ext cx="7709700" cy="67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700">
                <a:latin typeface="Montserrat Medium"/>
                <a:ea typeface="Montserrat Medium"/>
                <a:cs typeface="Montserrat Medium"/>
                <a:sym typeface="Montserrat Medium"/>
              </a:rPr>
              <a:t>James Lafayette helped a losing army win an important battle. </a:t>
            </a:r>
            <a:endParaRPr sz="1700">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r>
              <a:rPr lang="en" sz="1700">
                <a:latin typeface="Montserrat Medium"/>
                <a:ea typeface="Montserrat Medium"/>
                <a:cs typeface="Montserrat Medium"/>
                <a:sym typeface="Montserrat Medium"/>
              </a:rPr>
              <a:t>How did he do it?</a:t>
            </a:r>
            <a:endParaRPr sz="1700">
              <a:latin typeface="Montserrat Medium"/>
              <a:ea typeface="Montserrat Medium"/>
              <a:cs typeface="Montserrat Medium"/>
              <a:sym typeface="Montserrat Medium"/>
            </a:endParaRPr>
          </a:p>
        </p:txBody>
      </p:sp>
      <p:pic>
        <p:nvPicPr>
          <p:cNvPr id="78" name="Google Shape;78;p7">
            <a:hlinkClick r:id="rId4"/>
          </p:cNvPr>
          <p:cNvPicPr preferRelativeResize="0"/>
          <p:nvPr/>
        </p:nvPicPr>
        <p:blipFill>
          <a:blip r:embed="rId5">
            <a:alphaModFix/>
          </a:blip>
          <a:stretch>
            <a:fillRect/>
          </a:stretch>
        </p:blipFill>
        <p:spPr>
          <a:xfrm>
            <a:off x="1842275" y="3699625"/>
            <a:ext cx="1827600" cy="1776350"/>
          </a:xfrm>
          <a:prstGeom prst="rect">
            <a:avLst/>
          </a:prstGeom>
          <a:noFill/>
          <a:ln>
            <a:noFill/>
          </a:ln>
        </p:spPr>
      </p:pic>
      <p:pic>
        <p:nvPicPr>
          <p:cNvPr id="79" name="Google Shape;79;p7"/>
          <p:cNvPicPr preferRelativeResize="0"/>
          <p:nvPr/>
        </p:nvPicPr>
        <p:blipFill>
          <a:blip r:embed="rId6">
            <a:alphaModFix/>
          </a:blip>
          <a:stretch>
            <a:fillRect/>
          </a:stretch>
        </p:blipFill>
        <p:spPr>
          <a:xfrm rot="5035491">
            <a:off x="3449021" y="3736231"/>
            <a:ext cx="1129909" cy="751440"/>
          </a:xfrm>
          <a:prstGeom prst="rect">
            <a:avLst/>
          </a:prstGeom>
          <a:noFill/>
          <a:ln>
            <a:noFill/>
          </a:ln>
        </p:spPr>
      </p:pic>
      <p:sp>
        <p:nvSpPr>
          <p:cNvPr id="80" name="Google Shape;80;p7"/>
          <p:cNvSpPr txBox="1"/>
          <p:nvPr/>
        </p:nvSpPr>
        <p:spPr>
          <a:xfrm>
            <a:off x="1948775" y="3056375"/>
            <a:ext cx="2087700" cy="730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Click here to read or listen to the </a:t>
            </a:r>
            <a:r>
              <a:rPr lang="en">
                <a:latin typeface="Montserrat ExtraBold"/>
                <a:ea typeface="Montserrat ExtraBold"/>
                <a:cs typeface="Montserrat ExtraBold"/>
                <a:sym typeface="Montserrat ExtraBold"/>
              </a:rPr>
              <a:t>story</a:t>
            </a:r>
            <a:r>
              <a:rPr lang="en">
                <a:solidFill>
                  <a:srgbClr val="FF0000"/>
                </a:solidFill>
                <a:latin typeface="Montserrat ExtraBold"/>
                <a:ea typeface="Montserrat ExtraBold"/>
                <a:cs typeface="Montserrat ExtraBold"/>
                <a:sym typeface="Montserrat ExtraBold"/>
              </a:rPr>
              <a:t> to find out.</a:t>
            </a:r>
            <a:endParaRPr>
              <a:latin typeface="Montserrat Medium"/>
              <a:ea typeface="Montserrat Medium"/>
              <a:cs typeface="Montserrat Medium"/>
              <a:sym typeface="Montserrat Medium"/>
            </a:endParaRPr>
          </a:p>
        </p:txBody>
      </p:sp>
      <p:sp>
        <p:nvSpPr>
          <p:cNvPr id="81" name="Google Shape;81;p7"/>
          <p:cNvSpPr txBox="1"/>
          <p:nvPr/>
        </p:nvSpPr>
        <p:spPr>
          <a:xfrm>
            <a:off x="1745075" y="5605613"/>
            <a:ext cx="2495100" cy="90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300">
                <a:solidFill>
                  <a:schemeClr val="dk1"/>
                </a:solidFill>
                <a:latin typeface="Montserrat ExtraBold"/>
                <a:ea typeface="Montserrat ExtraBold"/>
                <a:cs typeface="Montserrat ExtraBold"/>
                <a:sym typeface="Montserrat ExtraBold"/>
              </a:rPr>
              <a:t>To find audio: </a:t>
            </a:r>
            <a:br>
              <a:rPr lang="en" sz="1300">
                <a:solidFill>
                  <a:schemeClr val="dk1"/>
                </a:solidFill>
                <a:latin typeface="Montserrat ExtraBold"/>
                <a:ea typeface="Montserrat ExtraBold"/>
                <a:cs typeface="Montserrat ExtraBold"/>
                <a:sym typeface="Montserrat ExtraBold"/>
              </a:rPr>
            </a:br>
            <a:r>
              <a:rPr lang="en" sz="1300">
                <a:solidFill>
                  <a:schemeClr val="dk1"/>
                </a:solidFill>
                <a:latin typeface="Montserrat Medium"/>
                <a:ea typeface="Montserrat Medium"/>
                <a:cs typeface="Montserrat Medium"/>
                <a:sym typeface="Montserrat Medium"/>
              </a:rPr>
              <a:t>Follow the link above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a:ea typeface="Montserrat"/>
                <a:cs typeface="Montserrat"/>
                <a:sym typeface="Montserrat"/>
              </a:rPr>
              <a:t>Open</a:t>
            </a:r>
            <a:r>
              <a:rPr lang="en" sz="1300">
                <a:solidFill>
                  <a:schemeClr val="dk1"/>
                </a:solidFill>
                <a:latin typeface="Montserrat ExtraBold"/>
                <a:ea typeface="Montserrat ExtraBold"/>
                <a:cs typeface="Montserrat ExtraBold"/>
                <a:sym typeface="Montserrat ExtraBold"/>
              </a:rPr>
              <a:t> Presentation</a:t>
            </a:r>
            <a:r>
              <a:rPr lang="en" sz="1300">
                <a:solidFill>
                  <a:schemeClr val="dk1"/>
                </a:solidFill>
                <a:latin typeface="Montserrat Medium"/>
                <a:ea typeface="Montserrat Medium"/>
                <a:cs typeface="Montserrat Medium"/>
                <a:sym typeface="Montserrat Medium"/>
              </a:rPr>
              <a:t> </a:t>
            </a:r>
            <a:r>
              <a:rPr lang="en" sz="1300" b="1">
                <a:solidFill>
                  <a:schemeClr val="dk1"/>
                </a:solidFill>
                <a:latin typeface="Montserrat"/>
                <a:ea typeface="Montserrat"/>
                <a:cs typeface="Montserrat"/>
                <a:sym typeface="Montserrat"/>
              </a:rPr>
              <a:t>View</a:t>
            </a:r>
            <a:r>
              <a:rPr lang="en" sz="1300">
                <a:solidFill>
                  <a:schemeClr val="dk1"/>
                </a:solidFill>
                <a:latin typeface="Montserrat Medium"/>
                <a:ea typeface="Montserrat Medium"/>
                <a:cs typeface="Montserrat Medium"/>
                <a:sym typeface="Montserrat Medium"/>
              </a:rPr>
              <a:t> </a:t>
            </a:r>
            <a:br>
              <a:rPr lang="en" sz="1300">
                <a:solidFill>
                  <a:schemeClr val="dk1"/>
                </a:solidFill>
                <a:latin typeface="Montserrat Medium"/>
                <a:ea typeface="Montserrat Medium"/>
                <a:cs typeface="Montserrat Medium"/>
                <a:sym typeface="Montserrat Medium"/>
              </a:rPr>
            </a:br>
            <a:r>
              <a:rPr lang="en" sz="1300">
                <a:solidFill>
                  <a:schemeClr val="dk1"/>
                </a:solidFill>
                <a:latin typeface="Montserrat Medium"/>
                <a:ea typeface="Montserrat Medium"/>
                <a:cs typeface="Montserrat Medium"/>
                <a:sym typeface="Montserrat Medium"/>
              </a:rPr>
              <a:t>Click </a:t>
            </a:r>
            <a:r>
              <a:rPr lang="en" sz="1300">
                <a:solidFill>
                  <a:schemeClr val="dk1"/>
                </a:solidFill>
                <a:latin typeface="Montserrat ExtraBold"/>
                <a:ea typeface="Montserrat ExtraBold"/>
                <a:cs typeface="Montserrat ExtraBold"/>
                <a:sym typeface="Montserrat ExtraBold"/>
              </a:rPr>
              <a:t>Read Aloud</a:t>
            </a:r>
            <a:r>
              <a:rPr lang="en" sz="1300">
                <a:solidFill>
                  <a:schemeClr val="dk1"/>
                </a:solidFill>
                <a:latin typeface="Montserrat Medium"/>
                <a:ea typeface="Montserrat Medium"/>
                <a:cs typeface="Montserrat Medium"/>
                <a:sym typeface="Montserrat Medium"/>
              </a:rPr>
              <a:t> at the top</a:t>
            </a:r>
            <a:endParaRPr>
              <a:latin typeface="Montserrat Medium"/>
              <a:ea typeface="Montserrat Medium"/>
              <a:cs typeface="Montserrat Medium"/>
              <a:sym typeface="Montserrat Medium"/>
            </a:endParaRPr>
          </a:p>
        </p:txBody>
      </p:sp>
      <p:cxnSp>
        <p:nvCxnSpPr>
          <p:cNvPr id="82" name="Google Shape;82;p7"/>
          <p:cNvCxnSpPr/>
          <p:nvPr/>
        </p:nvCxnSpPr>
        <p:spPr>
          <a:xfrm>
            <a:off x="3551175" y="5892463"/>
            <a:ext cx="185400" cy="0"/>
          </a:xfrm>
          <a:prstGeom prst="straightConnector1">
            <a:avLst/>
          </a:prstGeom>
          <a:noFill/>
          <a:ln w="9525" cap="flat" cmpd="sng">
            <a:solidFill>
              <a:schemeClr val="dk2"/>
            </a:solidFill>
            <a:prstDash val="solid"/>
            <a:round/>
            <a:headEnd type="none" w="med" len="med"/>
            <a:tailEnd type="triangle" w="med" len="med"/>
          </a:ln>
        </p:spPr>
      </p:cxnSp>
      <p:cxnSp>
        <p:nvCxnSpPr>
          <p:cNvPr id="83" name="Google Shape;83;p7"/>
          <p:cNvCxnSpPr/>
          <p:nvPr/>
        </p:nvCxnSpPr>
        <p:spPr>
          <a:xfrm>
            <a:off x="3888975" y="6099238"/>
            <a:ext cx="185400" cy="0"/>
          </a:xfrm>
          <a:prstGeom prst="straightConnector1">
            <a:avLst/>
          </a:prstGeom>
          <a:noFill/>
          <a:ln w="9525" cap="flat" cmpd="sng">
            <a:solidFill>
              <a:schemeClr val="dk2"/>
            </a:solidFill>
            <a:prstDash val="solid"/>
            <a:round/>
            <a:headEnd type="none" w="med" len="med"/>
            <a:tailEnd type="triangle" w="med" len="med"/>
          </a:ln>
        </p:spPr>
      </p:cxnSp>
      <p:pic>
        <p:nvPicPr>
          <p:cNvPr id="84" name="Google Shape;84;p7"/>
          <p:cNvPicPr preferRelativeResize="0"/>
          <p:nvPr/>
        </p:nvPicPr>
        <p:blipFill rotWithShape="1">
          <a:blip r:embed="rId7">
            <a:alphaModFix/>
          </a:blip>
          <a:srcRect l="35027" r="35027"/>
          <a:stretch/>
        </p:blipFill>
        <p:spPr>
          <a:xfrm>
            <a:off x="5336150" y="3056375"/>
            <a:ext cx="2495099" cy="3176626"/>
          </a:xfrm>
          <a:prstGeom prst="rect">
            <a:avLst/>
          </a:prstGeom>
          <a:noFill/>
          <a:ln>
            <a:noFill/>
          </a:ln>
          <a:effectLst>
            <a:outerShdw blurRad="57150" dist="19050" dir="5400000" algn="bl" rotWithShape="0">
              <a:srgbClr val="000000">
                <a:alpha val="50000"/>
              </a:srgbClr>
            </a:outerShdw>
          </a:effectLst>
        </p:spPr>
      </p:pic>
      <p:sp>
        <p:nvSpPr>
          <p:cNvPr id="85" name="Google Shape;85;p7"/>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6 of 11</a:t>
            </a:r>
            <a:endParaRPr sz="1200">
              <a:solidFill>
                <a:srgbClr val="595959"/>
              </a:solidFill>
            </a:endParaRPr>
          </a:p>
        </p:txBody>
      </p:sp>
      <p:pic>
        <p:nvPicPr>
          <p:cNvPr id="86" name="Google Shape;86;p7"/>
          <p:cNvPicPr preferRelativeResize="0"/>
          <p:nvPr/>
        </p:nvPicPr>
        <p:blipFill>
          <a:blip r:embed="rId8">
            <a:alphaModFix/>
          </a:blip>
          <a:stretch>
            <a:fillRect/>
          </a:stretch>
        </p:blipFill>
        <p:spPr>
          <a:xfrm>
            <a:off x="4530028" y="1031975"/>
            <a:ext cx="998352" cy="339603"/>
          </a:xfrm>
          <a:prstGeom prst="rect">
            <a:avLst/>
          </a:prstGeom>
          <a:noFill/>
          <a:ln>
            <a:noFill/>
          </a:ln>
        </p:spPr>
      </p:pic>
      <p:sp>
        <p:nvSpPr>
          <p:cNvPr id="87" name="Google Shape;87;p7"/>
          <p:cNvSpPr txBox="1"/>
          <p:nvPr/>
        </p:nvSpPr>
        <p:spPr>
          <a:xfrm rot="-5400000">
            <a:off x="6685825" y="3987825"/>
            <a:ext cx="5229000" cy="169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rgbClr val="000000"/>
              </a:buClr>
              <a:buSzPts val="1100"/>
              <a:buFont typeface="Arial"/>
              <a:buNone/>
            </a:pPr>
            <a:endParaRPr sz="900">
              <a:latin typeface="Oswald Light"/>
              <a:ea typeface="Oswald Light"/>
              <a:cs typeface="Oswald Light"/>
              <a:sym typeface="Oswald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7">
  <p:cSld name="TITLE_ONLY_1_1">
    <p:spTree>
      <p:nvGrpSpPr>
        <p:cNvPr id="1" name="Shape 88"/>
        <p:cNvGrpSpPr/>
        <p:nvPr/>
      </p:nvGrpSpPr>
      <p:grpSpPr>
        <a:xfrm>
          <a:off x="0" y="0"/>
          <a:ext cx="0" cy="0"/>
          <a:chOff x="0" y="0"/>
          <a:chExt cx="0" cy="0"/>
        </a:xfrm>
      </p:grpSpPr>
      <p:pic>
        <p:nvPicPr>
          <p:cNvPr id="89" name="Google Shape;89;p8"/>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90" name="Google Shape;90;p8"/>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91" name="Google Shape;91;p8"/>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92" name="Google Shape;92;p8"/>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CCCCCC"/>
                </a:solidFill>
                <a:latin typeface="Montserrat ExtraBold"/>
                <a:ea typeface="Montserrat ExtraBold"/>
                <a:cs typeface="Montserrat ExtraBold"/>
                <a:sym typeface="Montserrat ExtraBold"/>
              </a:rPr>
              <a:t>Read. </a:t>
            </a:r>
            <a:r>
              <a:rPr lang="en" sz="4400">
                <a:latin typeface="Montserrat ExtraBold"/>
                <a:ea typeface="Montserrat ExtraBold"/>
                <a:cs typeface="Montserrat ExtraBold"/>
                <a:sym typeface="Montserrat ExtraBold"/>
              </a:rPr>
              <a:t>Think.</a:t>
            </a:r>
            <a:r>
              <a:rPr lang="en" sz="4400">
                <a:solidFill>
                  <a:srgbClr val="CCCCCC"/>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93" name="Google Shape;93;p8"/>
          <p:cNvSpPr txBox="1"/>
          <p:nvPr/>
        </p:nvSpPr>
        <p:spPr>
          <a:xfrm>
            <a:off x="1174325" y="2255325"/>
            <a:ext cx="7709700" cy="67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These questions will help you think about what you just read. </a:t>
            </a:r>
            <a:br>
              <a:rPr lang="en" sz="1700">
                <a:latin typeface="Montserrat Medium"/>
                <a:ea typeface="Montserrat Medium"/>
                <a:cs typeface="Montserrat Medium"/>
                <a:sym typeface="Montserrat Medium"/>
              </a:rPr>
            </a:br>
            <a:r>
              <a:rPr lang="en" sz="1700">
                <a:latin typeface="Montserrat Medium"/>
                <a:ea typeface="Montserrat Medium"/>
                <a:cs typeface="Montserrat Medium"/>
                <a:sym typeface="Montserrat Medium"/>
              </a:rPr>
              <a:t>Type your answers into the boxes. Use complete sentences.</a:t>
            </a:r>
            <a:endParaRPr sz="1700">
              <a:latin typeface="Montserrat Medium"/>
              <a:ea typeface="Montserrat Medium"/>
              <a:cs typeface="Montserrat Medium"/>
              <a:sym typeface="Montserrat Medium"/>
            </a:endParaRPr>
          </a:p>
        </p:txBody>
      </p:sp>
      <p:sp>
        <p:nvSpPr>
          <p:cNvPr id="94" name="Google Shape;94;p8"/>
          <p:cNvSpPr txBox="1"/>
          <p:nvPr/>
        </p:nvSpPr>
        <p:spPr>
          <a:xfrm>
            <a:off x="1613100" y="3123650"/>
            <a:ext cx="6832200" cy="8799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None/>
            </a:pPr>
            <a:r>
              <a:rPr lang="en">
                <a:solidFill>
                  <a:srgbClr val="FF0000"/>
                </a:solidFill>
                <a:latin typeface="Montserrat ExtraBold"/>
                <a:ea typeface="Montserrat ExtraBold"/>
                <a:cs typeface="Montserrat ExtraBold"/>
                <a:sym typeface="Montserrat ExtraBold"/>
              </a:rPr>
              <a:t>1. How did information provided by James Lafayette help the Americans win the Battle of Yorktown?</a:t>
            </a:r>
            <a:endParaRPr>
              <a:solidFill>
                <a:srgbClr val="FF0000"/>
              </a:solidFill>
              <a:latin typeface="Montserrat ExtraBold"/>
              <a:ea typeface="Montserrat ExtraBold"/>
              <a:cs typeface="Montserrat ExtraBold"/>
              <a:sym typeface="Montserrat ExtraBold"/>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95" name="Google Shape;95;p8"/>
          <p:cNvSpPr txBox="1">
            <a:spLocks noGrp="1"/>
          </p:cNvSpPr>
          <p:nvPr>
            <p:ph type="body" idx="1"/>
          </p:nvPr>
        </p:nvSpPr>
        <p:spPr>
          <a:xfrm>
            <a:off x="1703575" y="3814975"/>
            <a:ext cx="6950700" cy="26196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96" name="Google Shape;96;p8"/>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7 of 11</a:t>
            </a:r>
            <a:endParaRPr sz="1200">
              <a:solidFill>
                <a:srgbClr val="595959"/>
              </a:solidFill>
            </a:endParaRPr>
          </a:p>
        </p:txBody>
      </p:sp>
      <p:pic>
        <p:nvPicPr>
          <p:cNvPr id="97" name="Google Shape;97;p8"/>
          <p:cNvPicPr preferRelativeResize="0"/>
          <p:nvPr/>
        </p:nvPicPr>
        <p:blipFill>
          <a:blip r:embed="rId4">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8">
  <p:cSld name="TITLE_ONLY_1_1_1">
    <p:spTree>
      <p:nvGrpSpPr>
        <p:cNvPr id="1" name="Shape 98"/>
        <p:cNvGrpSpPr/>
        <p:nvPr/>
      </p:nvGrpSpPr>
      <p:grpSpPr>
        <a:xfrm>
          <a:off x="0" y="0"/>
          <a:ext cx="0" cy="0"/>
          <a:chOff x="0" y="0"/>
          <a:chExt cx="0" cy="0"/>
        </a:xfrm>
      </p:grpSpPr>
      <p:pic>
        <p:nvPicPr>
          <p:cNvPr id="99" name="Google Shape;99;p9"/>
          <p:cNvPicPr preferRelativeResize="0"/>
          <p:nvPr/>
        </p:nvPicPr>
        <p:blipFill>
          <a:blip r:embed="rId2">
            <a:alphaModFix/>
          </a:blip>
          <a:stretch>
            <a:fillRect/>
          </a:stretch>
        </p:blipFill>
        <p:spPr>
          <a:xfrm>
            <a:off x="-152400" y="0"/>
            <a:ext cx="10363200" cy="7772400"/>
          </a:xfrm>
          <a:prstGeom prst="rect">
            <a:avLst/>
          </a:prstGeom>
          <a:noFill/>
          <a:ln>
            <a:noFill/>
          </a:ln>
        </p:spPr>
      </p:pic>
      <p:pic>
        <p:nvPicPr>
          <p:cNvPr id="100" name="Google Shape;100;p9"/>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01" name="Google Shape;101;p9"/>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02" name="Google Shape;102;p9"/>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CCCCCC"/>
                </a:solidFill>
                <a:latin typeface="Montserrat ExtraBold"/>
                <a:ea typeface="Montserrat ExtraBold"/>
                <a:cs typeface="Montserrat ExtraBold"/>
                <a:sym typeface="Montserrat ExtraBold"/>
              </a:rPr>
              <a:t>Read. </a:t>
            </a:r>
            <a:r>
              <a:rPr lang="en" sz="4400">
                <a:latin typeface="Montserrat ExtraBold"/>
                <a:ea typeface="Montserrat ExtraBold"/>
                <a:cs typeface="Montserrat ExtraBold"/>
                <a:sym typeface="Montserrat ExtraBold"/>
              </a:rPr>
              <a:t>Think.</a:t>
            </a:r>
            <a:r>
              <a:rPr lang="en" sz="4400">
                <a:solidFill>
                  <a:srgbClr val="CCCCCC"/>
                </a:solidFill>
                <a:latin typeface="Montserrat ExtraBold"/>
                <a:ea typeface="Montserrat ExtraBold"/>
                <a:cs typeface="Montserrat ExtraBold"/>
                <a:sym typeface="Montserrat ExtraBold"/>
              </a:rPr>
              <a:t> Write.</a:t>
            </a:r>
            <a:endParaRPr sz="4400" i="1">
              <a:solidFill>
                <a:srgbClr val="CCCCCC"/>
              </a:solidFill>
              <a:latin typeface="Montserrat ExtraBold"/>
              <a:ea typeface="Montserrat ExtraBold"/>
              <a:cs typeface="Montserrat ExtraBold"/>
              <a:sym typeface="Montserrat ExtraBold"/>
            </a:endParaRPr>
          </a:p>
        </p:txBody>
      </p:sp>
      <p:sp>
        <p:nvSpPr>
          <p:cNvPr id="103" name="Google Shape;103;p9"/>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8 of 11</a:t>
            </a:r>
            <a:endParaRPr sz="1200">
              <a:solidFill>
                <a:srgbClr val="595959"/>
              </a:solidFill>
            </a:endParaRPr>
          </a:p>
        </p:txBody>
      </p:sp>
      <p:pic>
        <p:nvPicPr>
          <p:cNvPr id="104" name="Google Shape;104;p9"/>
          <p:cNvPicPr preferRelativeResize="0"/>
          <p:nvPr/>
        </p:nvPicPr>
        <p:blipFill>
          <a:blip r:embed="rId4">
            <a:alphaModFix/>
          </a:blip>
          <a:stretch>
            <a:fillRect/>
          </a:stretch>
        </p:blipFill>
        <p:spPr>
          <a:xfrm>
            <a:off x="4530028" y="1031975"/>
            <a:ext cx="998352" cy="339603"/>
          </a:xfrm>
          <a:prstGeom prst="rect">
            <a:avLst/>
          </a:prstGeom>
          <a:noFill/>
          <a:ln>
            <a:noFill/>
          </a:ln>
        </p:spPr>
      </p:pic>
      <p:sp>
        <p:nvSpPr>
          <p:cNvPr id="105" name="Google Shape;105;p9"/>
          <p:cNvSpPr txBox="1"/>
          <p:nvPr/>
        </p:nvSpPr>
        <p:spPr>
          <a:xfrm>
            <a:off x="1613075" y="2571100"/>
            <a:ext cx="7053300" cy="9036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lnSpc>
                <a:spcPct val="115000"/>
              </a:lnSpc>
              <a:spcBef>
                <a:spcPts val="0"/>
              </a:spcBef>
              <a:spcAft>
                <a:spcPts val="0"/>
              </a:spcAft>
              <a:buClr>
                <a:schemeClr val="dk1"/>
              </a:buClr>
              <a:buSzPts val="1100"/>
              <a:buFont typeface="Arial"/>
              <a:buNone/>
            </a:pPr>
            <a:r>
              <a:rPr lang="en">
                <a:solidFill>
                  <a:srgbClr val="FF0000"/>
                </a:solidFill>
                <a:latin typeface="Montserrat ExtraBold"/>
                <a:ea typeface="Montserrat ExtraBold"/>
                <a:cs typeface="Montserrat ExtraBold"/>
                <a:sym typeface="Montserrat ExtraBold"/>
              </a:rPr>
              <a:t>2. James Lafayette took big risks to gather information for the American army. What do his actions tell you about him? </a:t>
            </a:r>
            <a:endParaRPr>
              <a:solidFill>
                <a:srgbClr val="FF0000"/>
              </a:solidFill>
              <a:latin typeface="Montserrat ExtraBold"/>
              <a:ea typeface="Montserrat ExtraBold"/>
              <a:cs typeface="Montserrat ExtraBold"/>
              <a:sym typeface="Montserrat ExtraBold"/>
            </a:endParaRPr>
          </a:p>
          <a:p>
            <a:pPr marL="228600" lvl="0" indent="-228600" algn="l" rtl="0">
              <a:lnSpc>
                <a:spcPct val="115000"/>
              </a:lnSpc>
              <a:spcBef>
                <a:spcPts val="0"/>
              </a:spcBef>
              <a:spcAft>
                <a:spcPts val="0"/>
              </a:spcAft>
              <a:buClr>
                <a:schemeClr val="dk1"/>
              </a:buClr>
              <a:buSzPts val="1100"/>
              <a:buFont typeface="Arial"/>
              <a:buNone/>
            </a:pPr>
            <a:endParaRPr>
              <a:latin typeface="Montserrat Medium"/>
              <a:ea typeface="Montserrat Medium"/>
              <a:cs typeface="Montserrat Medium"/>
              <a:sym typeface="Montserrat Medium"/>
            </a:endParaRPr>
          </a:p>
        </p:txBody>
      </p:sp>
      <p:sp>
        <p:nvSpPr>
          <p:cNvPr id="106" name="Google Shape;106;p9"/>
          <p:cNvSpPr txBox="1">
            <a:spLocks noGrp="1"/>
          </p:cNvSpPr>
          <p:nvPr>
            <p:ph type="body" idx="1"/>
          </p:nvPr>
        </p:nvSpPr>
        <p:spPr>
          <a:xfrm>
            <a:off x="1749275" y="3227650"/>
            <a:ext cx="6780900" cy="2952900"/>
          </a:xfrm>
          <a:prstGeom prst="rect">
            <a:avLst/>
          </a:prstGeom>
          <a:solidFill>
            <a:srgbClr val="FFF2CC"/>
          </a:solidFill>
          <a:ln w="9525" cap="flat" cmpd="sng">
            <a:solidFill>
              <a:srgbClr val="000000"/>
            </a:solidFill>
            <a:prstDash val="lgDash"/>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9">
  <p:cSld name="CUSTOM">
    <p:spTree>
      <p:nvGrpSpPr>
        <p:cNvPr id="1" name="Shape 107"/>
        <p:cNvGrpSpPr/>
        <p:nvPr/>
      </p:nvGrpSpPr>
      <p:grpSpPr>
        <a:xfrm>
          <a:off x="0" y="0"/>
          <a:ext cx="0" cy="0"/>
          <a:chOff x="0" y="0"/>
          <a:chExt cx="0" cy="0"/>
        </a:xfrm>
      </p:grpSpPr>
      <p:pic>
        <p:nvPicPr>
          <p:cNvPr id="108" name="Google Shape;108;p10"/>
          <p:cNvPicPr preferRelativeResize="0"/>
          <p:nvPr/>
        </p:nvPicPr>
        <p:blipFill>
          <a:blip r:embed="rId2">
            <a:alphaModFix/>
          </a:blip>
          <a:stretch>
            <a:fillRect/>
          </a:stretch>
        </p:blipFill>
        <p:spPr>
          <a:xfrm>
            <a:off x="-152425" y="0"/>
            <a:ext cx="10363200" cy="7772400"/>
          </a:xfrm>
          <a:prstGeom prst="rect">
            <a:avLst/>
          </a:prstGeom>
          <a:noFill/>
          <a:ln>
            <a:noFill/>
          </a:ln>
          <a:effectLst>
            <a:outerShdw blurRad="57150" dist="19050" dir="5400000" algn="bl" rotWithShape="0">
              <a:srgbClr val="000000">
                <a:alpha val="50000"/>
              </a:srgbClr>
            </a:outerShdw>
          </a:effectLst>
        </p:spPr>
      </p:pic>
      <p:pic>
        <p:nvPicPr>
          <p:cNvPr id="109" name="Google Shape;109;p10"/>
          <p:cNvPicPr preferRelativeResize="0"/>
          <p:nvPr/>
        </p:nvPicPr>
        <p:blipFill>
          <a:blip r:embed="rId3">
            <a:alphaModFix/>
          </a:blip>
          <a:stretch>
            <a:fillRect/>
          </a:stretch>
        </p:blipFill>
        <p:spPr>
          <a:xfrm>
            <a:off x="3929325" y="6997997"/>
            <a:ext cx="2199725" cy="271300"/>
          </a:xfrm>
          <a:prstGeom prst="rect">
            <a:avLst/>
          </a:prstGeom>
          <a:noFill/>
          <a:ln>
            <a:noFill/>
          </a:ln>
        </p:spPr>
      </p:pic>
      <p:sp>
        <p:nvSpPr>
          <p:cNvPr id="110" name="Google Shape;110;p10"/>
          <p:cNvSpPr txBox="1"/>
          <p:nvPr/>
        </p:nvSpPr>
        <p:spPr>
          <a:xfrm>
            <a:off x="1174325" y="66049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11" name="Google Shape;111;p10"/>
          <p:cNvSpPr txBox="1"/>
          <p:nvPr/>
        </p:nvSpPr>
        <p:spPr>
          <a:xfrm>
            <a:off x="1174425" y="2255325"/>
            <a:ext cx="7709700" cy="3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Montserrat Medium"/>
                <a:ea typeface="Montserrat Medium"/>
                <a:cs typeface="Montserrat Medium"/>
                <a:sym typeface="Montserrat Medium"/>
              </a:rPr>
              <a:t>Be a Reporter</a:t>
            </a:r>
            <a:endParaRPr sz="1700">
              <a:latin typeface="Montserrat Medium"/>
              <a:ea typeface="Montserrat Medium"/>
              <a:cs typeface="Montserrat Medium"/>
              <a:sym typeface="Montserrat Medium"/>
            </a:endParaRPr>
          </a:p>
        </p:txBody>
      </p:sp>
      <p:sp>
        <p:nvSpPr>
          <p:cNvPr id="112" name="Google Shape;112;p10"/>
          <p:cNvSpPr txBox="1"/>
          <p:nvPr/>
        </p:nvSpPr>
        <p:spPr>
          <a:xfrm>
            <a:off x="1448775" y="3165250"/>
            <a:ext cx="3628200" cy="2873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solidFill>
                  <a:schemeClr val="dk1"/>
                </a:solidFill>
                <a:latin typeface="Montserrat Medium"/>
                <a:ea typeface="Montserrat Medium"/>
                <a:cs typeface="Montserrat Medium"/>
                <a:sym typeface="Montserrat Medium"/>
              </a:rPr>
              <a:t>Imagine that you are a reporter in 1787, the year James Lafayette was granted his freedom. Write a newspaper article announcing James’s freedom and describing the role he played in helping the Continental Army win the American Revolution.</a:t>
            </a: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r>
              <a:rPr lang="en">
                <a:solidFill>
                  <a:schemeClr val="dk1"/>
                </a:solidFill>
                <a:latin typeface="Montserrat Medium"/>
                <a:ea typeface="Montserrat Medium"/>
                <a:cs typeface="Montserrat Medium"/>
                <a:sym typeface="Montserrat Medium"/>
              </a:rPr>
              <a:t>Prepare to write by answering the questions on the next slide. Then write your article on the slide that follows.</a:t>
            </a: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solidFill>
                <a:schemeClr val="dk1"/>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a:solidFill>
                <a:schemeClr val="dk1"/>
              </a:solidFill>
              <a:latin typeface="Montserrat Medium"/>
              <a:ea typeface="Montserrat Medium"/>
              <a:cs typeface="Montserrat Medium"/>
              <a:sym typeface="Montserrat Medium"/>
            </a:endParaRPr>
          </a:p>
        </p:txBody>
      </p:sp>
      <p:sp>
        <p:nvSpPr>
          <p:cNvPr id="113" name="Google Shape;113;p10"/>
          <p:cNvSpPr txBox="1"/>
          <p:nvPr/>
        </p:nvSpPr>
        <p:spPr>
          <a:xfrm>
            <a:off x="1613075" y="1458213"/>
            <a:ext cx="6832200" cy="7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400">
                <a:solidFill>
                  <a:srgbClr val="B7B7B7"/>
                </a:solidFill>
                <a:latin typeface="Montserrat ExtraBold"/>
                <a:ea typeface="Montserrat ExtraBold"/>
                <a:cs typeface="Montserrat ExtraBold"/>
                <a:sym typeface="Montserrat ExtraBold"/>
              </a:rPr>
              <a:t>Read. Think. </a:t>
            </a:r>
            <a:r>
              <a:rPr lang="en" sz="4400">
                <a:latin typeface="Montserrat ExtraBold"/>
                <a:ea typeface="Montserrat ExtraBold"/>
                <a:cs typeface="Montserrat ExtraBold"/>
                <a:sym typeface="Montserrat ExtraBold"/>
              </a:rPr>
              <a:t>Write.</a:t>
            </a:r>
            <a:endParaRPr sz="4400" i="1">
              <a:latin typeface="Montserrat ExtraBold"/>
              <a:ea typeface="Montserrat ExtraBold"/>
              <a:cs typeface="Montserrat ExtraBold"/>
              <a:sym typeface="Montserrat ExtraBold"/>
            </a:endParaRPr>
          </a:p>
        </p:txBody>
      </p:sp>
      <p:sp>
        <p:nvSpPr>
          <p:cNvPr id="114" name="Google Shape;114;p10"/>
          <p:cNvSpPr txBox="1"/>
          <p:nvPr/>
        </p:nvSpPr>
        <p:spPr>
          <a:xfrm rot="-5400000">
            <a:off x="6685825" y="3987825"/>
            <a:ext cx="5229000" cy="169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700">
                <a:solidFill>
                  <a:schemeClr val="dk1"/>
                </a:solidFill>
                <a:latin typeface="Oswald Light"/>
                <a:ea typeface="Oswald Light"/>
                <a:cs typeface="Oswald Light"/>
                <a:sym typeface="Oswald Light"/>
              </a:rPr>
              <a:t>Courtesy of JIM MCMAHON/MAPMAN®</a:t>
            </a:r>
            <a:endParaRPr sz="700">
              <a:solidFill>
                <a:schemeClr val="dk1"/>
              </a:solidFill>
              <a:latin typeface="Oswald Light"/>
              <a:ea typeface="Oswald Light"/>
              <a:cs typeface="Oswald Light"/>
              <a:sym typeface="Oswald Light"/>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Oswald Light"/>
              <a:ea typeface="Oswald Light"/>
              <a:cs typeface="Oswald Light"/>
              <a:sym typeface="Oswald Light"/>
            </a:endParaRPr>
          </a:p>
        </p:txBody>
      </p:sp>
      <p:pic>
        <p:nvPicPr>
          <p:cNvPr id="115" name="Google Shape;115;p10"/>
          <p:cNvPicPr preferRelativeResize="0"/>
          <p:nvPr/>
        </p:nvPicPr>
        <p:blipFill rotWithShape="1">
          <a:blip r:embed="rId4">
            <a:alphaModFix/>
          </a:blip>
          <a:srcRect l="22029" r="22029"/>
          <a:stretch/>
        </p:blipFill>
        <p:spPr>
          <a:xfrm>
            <a:off x="5346440" y="2853900"/>
            <a:ext cx="3239511" cy="3184988"/>
          </a:xfrm>
          <a:prstGeom prst="rect">
            <a:avLst/>
          </a:prstGeom>
          <a:noFill/>
          <a:ln>
            <a:noFill/>
          </a:ln>
          <a:effectLst>
            <a:outerShdw blurRad="57150" dist="19050" dir="5400000" algn="bl" rotWithShape="0">
              <a:srgbClr val="000000">
                <a:alpha val="50000"/>
              </a:srgbClr>
            </a:outerShdw>
          </a:effectLst>
        </p:spPr>
      </p:pic>
      <p:sp>
        <p:nvSpPr>
          <p:cNvPr id="116" name="Google Shape;116;p10"/>
          <p:cNvSpPr txBox="1"/>
          <p:nvPr/>
        </p:nvSpPr>
        <p:spPr>
          <a:xfrm>
            <a:off x="8563750" y="7046650"/>
            <a:ext cx="1232700" cy="594900"/>
          </a:xfrm>
          <a:prstGeom prst="rect">
            <a:avLst/>
          </a:prstGeom>
          <a:no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solidFill>
                  <a:srgbClr val="595959"/>
                </a:solidFill>
              </a:rPr>
              <a:t>Page 9 of 11</a:t>
            </a:r>
            <a:endParaRPr sz="1200">
              <a:solidFill>
                <a:srgbClr val="595959"/>
              </a:solidFill>
            </a:endParaRPr>
          </a:p>
        </p:txBody>
      </p:sp>
      <p:pic>
        <p:nvPicPr>
          <p:cNvPr id="117" name="Google Shape;117;p10"/>
          <p:cNvPicPr preferRelativeResize="0"/>
          <p:nvPr/>
        </p:nvPicPr>
        <p:blipFill>
          <a:blip r:embed="rId5">
            <a:alphaModFix/>
          </a:blip>
          <a:stretch>
            <a:fillRect/>
          </a:stretch>
        </p:blipFill>
        <p:spPr>
          <a:xfrm>
            <a:off x="4530028" y="1031975"/>
            <a:ext cx="998352" cy="33960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2.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docs.google.com/drawing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action.scholastic.com/issues/2024-25/110124/spy-of-the-american-revolutio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ction.scholastic.com/issues/2024-25/110124/spy-of-the-american-revolution.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action.scholastic.com/issues/2024-25/110124/spy-of-the-american-revolution.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6">
            <a:hlinkClick r:id="rId3" action="ppaction://hlinksldjump"/>
          </p:cNvPr>
          <p:cNvSpPr txBox="1"/>
          <p:nvPr/>
        </p:nvSpPr>
        <p:spPr>
          <a:xfrm>
            <a:off x="6339200" y="3950975"/>
            <a:ext cx="178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0" name="Google Shape;160;p16">
            <a:hlinkClick r:id="rId4" action="ppaction://hlinksldjump"/>
          </p:cNvPr>
          <p:cNvSpPr txBox="1"/>
          <p:nvPr/>
        </p:nvSpPr>
        <p:spPr>
          <a:xfrm>
            <a:off x="6339200" y="4266225"/>
            <a:ext cx="205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1" name="Google Shape;161;p16">
            <a:hlinkClick r:id="rId5" action="ppaction://hlinksldjump"/>
          </p:cNvPr>
          <p:cNvSpPr txBox="1"/>
          <p:nvPr/>
        </p:nvSpPr>
        <p:spPr>
          <a:xfrm>
            <a:off x="6370100" y="4595575"/>
            <a:ext cx="172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2" name="Google Shape;162;p16">
            <a:hlinkClick r:id="rId6" action="ppaction://hlinksldjump"/>
          </p:cNvPr>
          <p:cNvSpPr txBox="1"/>
          <p:nvPr/>
        </p:nvSpPr>
        <p:spPr>
          <a:xfrm>
            <a:off x="6326800" y="4930275"/>
            <a:ext cx="60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3" name="Google Shape;163;p16">
            <a:hlinkClick r:id="rId7" action="ppaction://hlinksldjump"/>
          </p:cNvPr>
          <p:cNvSpPr txBox="1"/>
          <p:nvPr/>
        </p:nvSpPr>
        <p:spPr>
          <a:xfrm>
            <a:off x="6314400" y="5240175"/>
            <a:ext cx="60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4" name="Google Shape;164;p16">
            <a:hlinkClick r:id="rId8" action="ppaction://hlinksldjump"/>
          </p:cNvPr>
          <p:cNvSpPr txBox="1"/>
          <p:nvPr/>
        </p:nvSpPr>
        <p:spPr>
          <a:xfrm>
            <a:off x="6339200" y="5525300"/>
            <a:ext cx="58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body" idx="1"/>
          </p:nvPr>
        </p:nvSpPr>
        <p:spPr>
          <a:xfrm>
            <a:off x="1518275" y="3116025"/>
            <a:ext cx="7021800" cy="463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11" name="Google Shape;211;p25"/>
          <p:cNvSpPr txBox="1">
            <a:spLocks noGrp="1"/>
          </p:cNvSpPr>
          <p:nvPr>
            <p:ph type="body" idx="2"/>
          </p:nvPr>
        </p:nvSpPr>
        <p:spPr>
          <a:xfrm>
            <a:off x="1518275" y="3960675"/>
            <a:ext cx="7021800" cy="463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12" name="Google Shape;212;p25"/>
          <p:cNvSpPr txBox="1">
            <a:spLocks noGrp="1"/>
          </p:cNvSpPr>
          <p:nvPr>
            <p:ph type="body" idx="3"/>
          </p:nvPr>
        </p:nvSpPr>
        <p:spPr>
          <a:xfrm>
            <a:off x="1518275" y="4787750"/>
            <a:ext cx="7021800" cy="463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13" name="Google Shape;213;p25"/>
          <p:cNvSpPr txBox="1">
            <a:spLocks noGrp="1"/>
          </p:cNvSpPr>
          <p:nvPr>
            <p:ph type="body" idx="4"/>
          </p:nvPr>
        </p:nvSpPr>
        <p:spPr>
          <a:xfrm>
            <a:off x="1518275" y="5651775"/>
            <a:ext cx="7021800" cy="527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txBox="1">
            <a:spLocks noGrp="1"/>
          </p:cNvSpPr>
          <p:nvPr>
            <p:ph type="body" idx="1"/>
          </p:nvPr>
        </p:nvSpPr>
        <p:spPr>
          <a:xfrm>
            <a:off x="1775550" y="2800575"/>
            <a:ext cx="6507300" cy="3558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219" name="Google Shape;219;p26">
            <a:hlinkClick r:id="rId3"/>
          </p:cNvPr>
          <p:cNvSpPr txBox="1"/>
          <p:nvPr/>
        </p:nvSpPr>
        <p:spPr>
          <a:xfrm>
            <a:off x="5434025" y="5638800"/>
            <a:ext cx="593400" cy="1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a:hlinkClick r:id="rId3"/>
          </p:cNvPr>
          <p:cNvSpPr txBox="1"/>
          <p:nvPr/>
        </p:nvSpPr>
        <p:spPr>
          <a:xfrm>
            <a:off x="1803075" y="4934500"/>
            <a:ext cx="1087200" cy="3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7">
            <a:hlinkClick r:id="rId3"/>
          </p:cNvPr>
          <p:cNvSpPr txBox="1"/>
          <p:nvPr/>
        </p:nvSpPr>
        <p:spPr>
          <a:xfrm>
            <a:off x="4185075" y="3363450"/>
            <a:ext cx="4328400" cy="30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body" idx="1"/>
          </p:nvPr>
        </p:nvSpPr>
        <p:spPr>
          <a:xfrm>
            <a:off x="2010775" y="4099400"/>
            <a:ext cx="3373500" cy="2048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9"/>
          <p:cNvSpPr txBox="1">
            <a:spLocks noGrp="1"/>
          </p:cNvSpPr>
          <p:nvPr>
            <p:ph type="body" idx="1"/>
          </p:nvPr>
        </p:nvSpPr>
        <p:spPr>
          <a:xfrm>
            <a:off x="5393400" y="3452000"/>
            <a:ext cx="3041100" cy="19704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0">
            <a:hlinkClick r:id="rId3"/>
          </p:cNvPr>
          <p:cNvSpPr txBox="1"/>
          <p:nvPr/>
        </p:nvSpPr>
        <p:spPr>
          <a:xfrm>
            <a:off x="1392500" y="4281400"/>
            <a:ext cx="2279700" cy="118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20">
            <a:hlinkClick r:id="rId3"/>
          </p:cNvPr>
          <p:cNvSpPr txBox="1"/>
          <p:nvPr/>
        </p:nvSpPr>
        <p:spPr>
          <a:xfrm>
            <a:off x="4058925" y="2965025"/>
            <a:ext cx="3641400" cy="25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1">
            <a:hlinkClick r:id="rId3"/>
          </p:cNvPr>
          <p:cNvSpPr txBox="1"/>
          <p:nvPr/>
        </p:nvSpPr>
        <p:spPr>
          <a:xfrm>
            <a:off x="1667050" y="3731925"/>
            <a:ext cx="2009100" cy="18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body" idx="1"/>
          </p:nvPr>
        </p:nvSpPr>
        <p:spPr>
          <a:xfrm>
            <a:off x="1703575" y="3814975"/>
            <a:ext cx="6950700" cy="26196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body" idx="1"/>
          </p:nvPr>
        </p:nvSpPr>
        <p:spPr>
          <a:xfrm>
            <a:off x="1706250" y="3304050"/>
            <a:ext cx="6950700" cy="3077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Custom</PresentationFormat>
  <Paragraphs>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Montserrat ExtraBold</vt:lpstr>
      <vt:lpstr>Arial</vt:lpstr>
      <vt:lpstr>Montserrat Medium</vt:lpstr>
      <vt:lpstr>Montserrat</vt:lpstr>
      <vt:lpstr>Lato</vt:lpstr>
      <vt:lpstr>Oswald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2024-10-08T12:21:43Z</dcterms:modified>
</cp:coreProperties>
</file>