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77"/>
      <p:regular r:id="rId5"/>
      <p:bold r:id="rId6"/>
    </p:embeddedFont>
    <p:embeddedFont>
      <p:font typeface="Montserrat" pitchFamily="2" charset="77"/>
      <p:regular r:id="rId7"/>
      <p:bold r:id="rId8"/>
      <p:italic r:id="rId9"/>
      <p:boldItalic r:id="rId10"/>
    </p:embeddedFont>
    <p:embeddedFont>
      <p:font typeface="Montserrat Black" pitchFamily="2" charset="77"/>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06" d="100"/>
          <a:sy n="106" d="100"/>
        </p:scale>
        <p:origin x="2040"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Clr>
                <a:schemeClr val="dk1"/>
              </a:buClr>
              <a:buSzPts val="1100"/>
              <a:buFont typeface="Arial"/>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“Too Many Tourists”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latin typeface="Montserrat"/>
              <a:ea typeface="Montserrat"/>
              <a:cs typeface="Montserrat"/>
              <a:sym typeface="Montserrat"/>
            </a:endParaRPr>
          </a:p>
        </p:txBody>
      </p:sp>
      <p:sp>
        <p:nvSpPr>
          <p:cNvPr id="18" name="Google Shape;18;p3"/>
          <p:cNvSpPr txBox="1"/>
          <p:nvPr/>
        </p:nvSpPr>
        <p:spPr>
          <a:xfrm>
            <a:off x="1857175" y="1240650"/>
            <a:ext cx="50847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Overtourism</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Too Many Tourists</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Mason missed school today and didn’t get to read “Too Many Tourists.” He wants to know what the article says, but 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Mason</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title="ACT-050125-SE-ITN.jpg"/>
          <p:cNvPicPr preferRelativeResize="0"/>
          <p:nvPr/>
        </p:nvPicPr>
        <p:blipFill rotWithShape="1">
          <a:blip r:embed="rId5">
            <a:alphaModFix/>
          </a:blip>
          <a:srcRect l="2399" r="2399"/>
          <a:stretch/>
        </p:blipFill>
        <p:spPr>
          <a:xfrm>
            <a:off x="7134750" y="1115763"/>
            <a:ext cx="2325899" cy="163423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38" name="Google Shape;38;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nvGrpSpPr>
          <p:cNvPr id="39" name="Google Shape;39;p4"/>
          <p:cNvGrpSpPr/>
          <p:nvPr/>
        </p:nvGrpSpPr>
        <p:grpSpPr>
          <a:xfrm>
            <a:off x="668050" y="2329300"/>
            <a:ext cx="986550" cy="1112700"/>
            <a:chOff x="668050" y="2329300"/>
            <a:chExt cx="986550" cy="1112700"/>
          </a:xfrm>
        </p:grpSpPr>
        <p:sp>
          <p:nvSpPr>
            <p:cNvPr id="40" name="Google Shape;40;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2" name="Google Shape;42;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grpSp>
      <p:grpSp>
        <p:nvGrpSpPr>
          <p:cNvPr id="43" name="Google Shape;43;p4"/>
          <p:cNvGrpSpPr/>
          <p:nvPr/>
        </p:nvGrpSpPr>
        <p:grpSpPr>
          <a:xfrm>
            <a:off x="668050" y="3379863"/>
            <a:ext cx="986550" cy="1112700"/>
            <a:chOff x="668050" y="3433800"/>
            <a:chExt cx="986550" cy="1112700"/>
          </a:xfrm>
        </p:grpSpPr>
        <p:sp>
          <p:nvSpPr>
            <p:cNvPr id="44" name="Google Shape;44;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6" name="Google Shape;46;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sp>
        <p:nvSpPr>
          <p:cNvPr id="47" name="Google Shape;47;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9" name="Google Shape;49;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WHERE</a:t>
            </a:r>
            <a:endParaRPr sz="2200" b="1">
              <a:solidFill>
                <a:srgbClr val="FFFF00"/>
              </a:solidFill>
              <a:latin typeface="Oswald"/>
              <a:ea typeface="Oswald"/>
              <a:cs typeface="Oswald"/>
              <a:sym typeface="Oswald"/>
            </a:endParaRPr>
          </a:p>
        </p:txBody>
      </p:sp>
      <p:sp>
        <p:nvSpPr>
          <p:cNvPr id="50" name="Google Shape;50;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2" name="Google Shape;52;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sp>
        <p:nvSpPr>
          <p:cNvPr id="53" name="Google Shape;53;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4" name="Google Shape;54;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5" name="Google Shape;55;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What is overtourism?</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59" name="Google Shape;59;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How does overtourism harm historical sites?</a:t>
            </a:r>
            <a:endParaRPr sz="1550">
              <a:solidFill>
                <a:srgbClr val="FFFFFF"/>
              </a:solidFill>
              <a:latin typeface="Montserrat Medium"/>
              <a:ea typeface="Montserrat Medium"/>
              <a:cs typeface="Montserrat Medium"/>
              <a:sym typeface="Montserrat Medium"/>
            </a:endParaRPr>
          </a:p>
        </p:txBody>
      </p:sp>
      <p:sp>
        <p:nvSpPr>
          <p:cNvPr id="60" name="Google Shape;60;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Why is overtourism a problem for people who live in tourist-heavy areas?</a:t>
            </a: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Where did protests against overtourism happen this past July?</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When did the Acropolis start limiting visitors each day?</a:t>
            </a:r>
            <a:endParaRPr sz="1550">
              <a:solidFill>
                <a:srgbClr val="FFFFFF"/>
              </a:solidFill>
              <a:latin typeface="Montserrat Medium"/>
              <a:ea typeface="Montserrat Medium"/>
              <a:cs typeface="Montserrat Medium"/>
              <a:sym typeface="Montserrat Medium"/>
            </a:endParaRPr>
          </a:p>
        </p:txBody>
      </p:sp>
      <p:pic>
        <p:nvPicPr>
          <p:cNvPr id="63" name="Google Shape;63;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4" name="Google Shape;64;p4"/>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“Too Many Tourists”</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May 2025</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a:p>
            <a:pPr marL="0" lvl="0" indent="0" algn="r" rtl="0">
              <a:spcBef>
                <a:spcPts val="0"/>
              </a:spcBef>
              <a:spcAft>
                <a:spcPts val="0"/>
              </a:spcAft>
              <a:buNone/>
            </a:pPr>
            <a:endParaRPr sz="1200">
              <a:solidFill>
                <a:schemeClr val="dk1"/>
              </a:solidFill>
              <a:latin typeface="Montserrat"/>
              <a:ea typeface="Montserrat"/>
              <a:cs typeface="Montserrat"/>
              <a:sym typeface="Montserrat"/>
            </a:endParaRPr>
          </a:p>
        </p:txBody>
      </p:sp>
      <p:sp>
        <p:nvSpPr>
          <p:cNvPr id="65" name="Google Shape;65;p4"/>
          <p:cNvSpPr txBox="1"/>
          <p:nvPr/>
        </p:nvSpPr>
        <p:spPr>
          <a:xfrm>
            <a:off x="454925" y="6757375"/>
            <a:ext cx="9148500" cy="27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00">
                <a:latin typeface="Oswald Light"/>
                <a:ea typeface="Oswald Light"/>
                <a:cs typeface="Oswald Light"/>
                <a:sym typeface="Oswald Light"/>
              </a:rPr>
              <a:t>©2025 by Scholastic Inc. All rights reserved. Permission granted to teachers and subscribers to make copies of this page to distribute to their students. No other copying, transmission, or downloading is permitted and this page may not be used to train any artificial intelligence technologies.</a:t>
            </a: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a:p>
            <a:pPr marL="0" lvl="0" indent="0" algn="ctr" rtl="0">
              <a:spcBef>
                <a:spcPts val="0"/>
              </a:spcBef>
              <a:spcAft>
                <a:spcPts val="0"/>
              </a:spcAft>
              <a:buNone/>
            </a:pPr>
            <a:endParaRPr sz="700">
              <a:latin typeface="Oswald Light"/>
              <a:ea typeface="Oswald Light"/>
              <a:cs typeface="Oswald Light"/>
              <a:sym typeface="Oswald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4-25/050125/too-many-tourist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17301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Montserrat ExtraBold</vt:lpstr>
      <vt:lpstr>Montserrat Black</vt:lpstr>
      <vt:lpstr>Caveat</vt:lpstr>
      <vt:lpstr>Oswald Light</vt:lpstr>
      <vt:lpstr>Montserrat</vt:lpstr>
      <vt:lpstr>Arial</vt:lpstr>
      <vt:lpstr>Oswald</vt:lpstr>
      <vt:lpstr>Montserrat Medium</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Escobar, Jorge</cp:lastModifiedBy>
  <cp:revision>1</cp:revision>
  <dcterms:modified xsi:type="dcterms:W3CDTF">2025-04-08T16:44:00Z</dcterms:modified>
</cp:coreProperties>
</file>