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Lato" panose="020F0502020204030203"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ExtraBold" panose="020F0502020204030204" pitchFamily="34" charset="0"/>
      <p:bold r:id="rId21"/>
      <p:italic r:id="rId22"/>
      <p:boldItalic r:id="rId23"/>
    </p:embeddedFont>
    <p:embeddedFont>
      <p:font typeface="Montserrat Medium" panose="020F0502020204030204" pitchFamily="34" charset="0"/>
      <p:regular r:id="rId24"/>
      <p:bold r:id="rId25"/>
      <p:italic r:id="rId26"/>
      <p:boldItalic r:id="rId27"/>
    </p:embeddedFont>
    <p:embeddedFont>
      <p:font typeface="Oswald Light" panose="020F030202020403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562c6d33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562c6d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427b4d9a1_0_1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6427b4d9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ae9c49a8a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eae9c49a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ae9c49a8a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ae9c49a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f0b3e5dbf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f0b3e5db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f0b3e5dbf_0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f0b3e5db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f0b3e5dbf_0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f0b3e5d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ae9c49a8a_0_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eae9c49a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f0b3e5dbf_0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f0b3e5db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427b4d9a1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427b4d9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ction.scholastic.com/issues/2022-23/090122/the-unstoppable-kumaka.htm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6309575" y="3652275"/>
            <a:ext cx="2199600" cy="20853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Read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Think</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4" name="Google Shape;14;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5" name="Google Shape;15;p2"/>
          <p:cNvSpPr txBox="1"/>
          <p:nvPr/>
        </p:nvSpPr>
        <p:spPr>
          <a:xfrm>
            <a:off x="1466725" y="2584900"/>
            <a:ext cx="7417200" cy="495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Learn how Laci became an EMT—and how she handles this tough but satisfying work. </a:t>
            </a:r>
            <a:endParaRPr sz="1800">
              <a:latin typeface="Montserrat Medium"/>
              <a:ea typeface="Montserrat Medium"/>
              <a:cs typeface="Montserrat Medium"/>
              <a:sym typeface="Montserrat Medium"/>
            </a:endParaRPr>
          </a:p>
        </p:txBody>
      </p:sp>
      <p:sp>
        <p:nvSpPr>
          <p:cNvPr id="16" name="Google Shape;16;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10</a:t>
            </a:r>
            <a:endParaRPr sz="1200">
              <a:solidFill>
                <a:srgbClr val="595959"/>
              </a:solidFill>
            </a:endParaRPr>
          </a:p>
        </p:txBody>
      </p:sp>
      <p:pic>
        <p:nvPicPr>
          <p:cNvPr id="17" name="Google Shape;17;p2"/>
          <p:cNvPicPr preferRelativeResize="0"/>
          <p:nvPr/>
        </p:nvPicPr>
        <p:blipFill>
          <a:blip r:embed="rId4">
            <a:alphaModFix/>
          </a:blip>
          <a:stretch>
            <a:fillRect/>
          </a:stretch>
        </p:blipFill>
        <p:spPr>
          <a:xfrm>
            <a:off x="4342037" y="1147250"/>
            <a:ext cx="1374329" cy="467500"/>
          </a:xfrm>
          <a:prstGeom prst="rect">
            <a:avLst/>
          </a:prstGeom>
          <a:noFill/>
          <a:ln>
            <a:noFill/>
          </a:ln>
        </p:spPr>
      </p:pic>
      <p:pic>
        <p:nvPicPr>
          <p:cNvPr id="18" name="Google Shape;18;p2" title="ACT-050125-SE-TT.jpg"/>
          <p:cNvPicPr preferRelativeResize="0"/>
          <p:nvPr/>
        </p:nvPicPr>
        <p:blipFill rotWithShape="1">
          <a:blip r:embed="rId5">
            <a:alphaModFix/>
          </a:blip>
          <a:srcRect l="1774" r="1774"/>
          <a:stretch/>
        </p:blipFill>
        <p:spPr>
          <a:xfrm>
            <a:off x="1547550" y="3263900"/>
            <a:ext cx="4375951" cy="3034750"/>
          </a:xfrm>
          <a:prstGeom prst="rect">
            <a:avLst/>
          </a:prstGeom>
          <a:noFill/>
          <a:ln>
            <a:noFill/>
          </a:ln>
          <a:effectLst>
            <a:outerShdw blurRad="57150" dist="19050" dir="5400000" algn="bl" rotWithShape="0">
              <a:srgbClr val="000000">
                <a:alpha val="50000"/>
              </a:srgbClr>
            </a:outerShdw>
          </a:effectLst>
        </p:spPr>
      </p:pic>
      <p:sp>
        <p:nvSpPr>
          <p:cNvPr id="19" name="Google Shape;19;p2"/>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20" name="Google Shape;20;p2"/>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Scott Eisen/Getty Images for Scholastic ACTION</a:t>
            </a:r>
            <a:endParaRPr sz="800">
              <a:solidFill>
                <a:schemeClr val="dk1"/>
              </a:solidFill>
              <a:latin typeface="Oswald Light"/>
              <a:ea typeface="Oswald Light"/>
              <a:cs typeface="Oswald Light"/>
              <a:sym typeface="Oswald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8_1">
    <p:spTree>
      <p:nvGrpSpPr>
        <p:cNvPr id="1" name="Shape 125"/>
        <p:cNvGrpSpPr/>
        <p:nvPr/>
      </p:nvGrpSpPr>
      <p:grpSpPr>
        <a:xfrm>
          <a:off x="0" y="0"/>
          <a:ext cx="0" cy="0"/>
          <a:chOff x="0" y="0"/>
          <a:chExt cx="0" cy="0"/>
        </a:xfrm>
      </p:grpSpPr>
      <p:pic>
        <p:nvPicPr>
          <p:cNvPr id="126" name="Google Shape;126;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7" name="Google Shape;127;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8" name="Google Shape;128;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29" name="Google Shape;129;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10</a:t>
            </a:r>
            <a:endParaRPr sz="1200">
              <a:solidFill>
                <a:srgbClr val="595959"/>
              </a:solidFill>
            </a:endParaRPr>
          </a:p>
        </p:txBody>
      </p:sp>
      <p:pic>
        <p:nvPicPr>
          <p:cNvPr id="130" name="Google Shape;130;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31" name="Google Shape;131;p11"/>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Write your essay in the space below.</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32" name="Google Shape;132;p11"/>
          <p:cNvSpPr txBox="1">
            <a:spLocks noGrp="1"/>
          </p:cNvSpPr>
          <p:nvPr>
            <p:ph type="body" idx="1"/>
          </p:nvPr>
        </p:nvSpPr>
        <p:spPr>
          <a:xfrm>
            <a:off x="1372625" y="2946450"/>
            <a:ext cx="7313100" cy="32265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133" name="Google Shape;133;p11"/>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CUSTOM_1">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23" name="Google Shape;23;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4" name="Google Shape;24;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5" name="Google Shape;25;p3"/>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26" name="Google Shape;26;p3"/>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Look at the images and use them to answer the questions.</a:t>
            </a:r>
            <a:endParaRPr sz="1700">
              <a:latin typeface="Montserrat Medium"/>
              <a:ea typeface="Montserrat Medium"/>
              <a:cs typeface="Montserrat Medium"/>
              <a:sym typeface="Montserrat Medium"/>
            </a:endParaRPr>
          </a:p>
        </p:txBody>
      </p:sp>
      <p:sp>
        <p:nvSpPr>
          <p:cNvPr id="27" name="Google Shape;27;p3"/>
          <p:cNvSpPr txBox="1"/>
          <p:nvPr/>
        </p:nvSpPr>
        <p:spPr>
          <a:xfrm>
            <a:off x="5262875" y="2845150"/>
            <a:ext cx="3182400" cy="1362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Read the article’s title and subtitle (the text beneath the title).</a:t>
            </a:r>
            <a:r>
              <a:rPr lang="en">
                <a:latin typeface="Montserrat Medium"/>
                <a:ea typeface="Montserrat Medium"/>
                <a:cs typeface="Montserrat Medium"/>
                <a:sym typeface="Montserrat Medium"/>
              </a:rPr>
              <a:t> What kinds of details do you think the article will include?   </a:t>
            </a:r>
            <a:endParaRPr>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5262875" y="4207450"/>
            <a:ext cx="3182400" cy="2048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29" name="Google Shape;29;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10</a:t>
            </a:r>
            <a:endParaRPr sz="1200">
              <a:solidFill>
                <a:srgbClr val="595959"/>
              </a:solidFill>
            </a:endParaRPr>
          </a:p>
        </p:txBody>
      </p:sp>
      <p:pic>
        <p:nvPicPr>
          <p:cNvPr id="30" name="Google Shape;30;p3"/>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31" name="Google Shape;31;p3"/>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pic>
        <p:nvPicPr>
          <p:cNvPr id="32" name="Google Shape;32;p3" title="ACT-050125-SE-TT.jpg"/>
          <p:cNvPicPr preferRelativeResize="0"/>
          <p:nvPr/>
        </p:nvPicPr>
        <p:blipFill rotWithShape="1">
          <a:blip r:embed="rId5">
            <a:alphaModFix/>
          </a:blip>
          <a:srcRect l="1774" r="1774"/>
          <a:stretch/>
        </p:blipFill>
        <p:spPr>
          <a:xfrm>
            <a:off x="1613075" y="3203813"/>
            <a:ext cx="3407425" cy="2363073"/>
          </a:xfrm>
          <a:prstGeom prst="rect">
            <a:avLst/>
          </a:prstGeom>
          <a:noFill/>
          <a:ln>
            <a:noFill/>
          </a:ln>
          <a:effectLst>
            <a:outerShdw blurRad="57150" dist="19050" dir="5400000" algn="bl" rotWithShape="0">
              <a:srgbClr val="000000">
                <a:alpha val="50000"/>
              </a:srgbClr>
            </a:outerShdw>
          </a:effectLst>
        </p:spPr>
      </p:pic>
      <p:sp>
        <p:nvSpPr>
          <p:cNvPr id="33" name="Google Shape;33;p3"/>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Scott Eisen/Getty Images for Scholastic ACTION</a:t>
            </a:r>
            <a:endParaRPr sz="800">
              <a:solidFill>
                <a:schemeClr val="dk1"/>
              </a:solidFill>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_2">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6" name="Google Shape;36;p4"/>
          <p:cNvPicPr preferRelativeResize="0"/>
          <p:nvPr/>
        </p:nvPicPr>
        <p:blipFill>
          <a:blip r:embed="rId2">
            <a:alphaModFix/>
          </a:blip>
          <a:stretch>
            <a:fillRect/>
          </a:stretch>
        </p:blipFill>
        <p:spPr>
          <a:xfrm>
            <a:off x="-167525" y="0"/>
            <a:ext cx="10363200" cy="7772400"/>
          </a:xfrm>
          <a:prstGeom prst="rect">
            <a:avLst/>
          </a:prstGeom>
          <a:noFill/>
          <a:ln>
            <a:noFill/>
          </a:ln>
        </p:spPr>
      </p:pic>
      <p:sp>
        <p:nvSpPr>
          <p:cNvPr id="37" name="Google Shape;37;p4"/>
          <p:cNvSpPr txBox="1"/>
          <p:nvPr/>
        </p:nvSpPr>
        <p:spPr>
          <a:xfrm>
            <a:off x="1653000" y="2511448"/>
            <a:ext cx="67524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Look at these photos from the article and read their captions. </a:t>
            </a:r>
            <a:r>
              <a:rPr lang="en">
                <a:solidFill>
                  <a:schemeClr val="dk1"/>
                </a:solidFill>
                <a:latin typeface="Montserrat Medium"/>
                <a:ea typeface="Montserrat Medium"/>
                <a:cs typeface="Montserrat Medium"/>
                <a:sym typeface="Montserrat Medium"/>
              </a:rPr>
              <a:t>What do they tell you about Laci?</a:t>
            </a:r>
            <a:endParaRPr>
              <a:latin typeface="Montserrat Medium"/>
              <a:ea typeface="Montserrat Medium"/>
              <a:cs typeface="Montserrat Medium"/>
              <a:sym typeface="Montserrat Medium"/>
            </a:endParaRPr>
          </a:p>
        </p:txBody>
      </p:sp>
      <p:pic>
        <p:nvPicPr>
          <p:cNvPr id="38" name="Google Shape;38;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9" name="Google Shape;39;p4"/>
          <p:cNvSpPr txBox="1">
            <a:spLocks noGrp="1"/>
          </p:cNvSpPr>
          <p:nvPr>
            <p:ph type="body" idx="1"/>
          </p:nvPr>
        </p:nvSpPr>
        <p:spPr>
          <a:xfrm>
            <a:off x="1738225" y="3410425"/>
            <a:ext cx="2643900" cy="27393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0" name="Google Shape;40;p4"/>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Courtesy of Ostaszewski Family </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solidFill>
                <a:schemeClr val="dk1"/>
              </a:solidFill>
              <a:latin typeface="Oswald Light"/>
              <a:ea typeface="Oswald Light"/>
              <a:cs typeface="Oswald Light"/>
              <a:sym typeface="Oswald Light"/>
            </a:endParaRPr>
          </a:p>
        </p:txBody>
      </p:sp>
      <p:sp>
        <p:nvSpPr>
          <p:cNvPr id="41" name="Google Shape;41;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10</a:t>
            </a:r>
            <a:endParaRPr sz="1200">
              <a:solidFill>
                <a:srgbClr val="595959"/>
              </a:solidFill>
            </a:endParaRPr>
          </a:p>
        </p:txBody>
      </p:sp>
      <p:pic>
        <p:nvPicPr>
          <p:cNvPr id="42" name="Google Shape;42;p4" title="ACT-08-050125-TT-PhotoStrip-PO.jpg"/>
          <p:cNvPicPr preferRelativeResize="0"/>
          <p:nvPr/>
        </p:nvPicPr>
        <p:blipFill rotWithShape="1">
          <a:blip r:embed="rId4">
            <a:alphaModFix/>
          </a:blip>
          <a:srcRect t="5164" b="5164"/>
          <a:stretch/>
        </p:blipFill>
        <p:spPr>
          <a:xfrm rot="12">
            <a:off x="4620787" y="3502269"/>
            <a:ext cx="3881421" cy="1766173"/>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pic>
        <p:nvPicPr>
          <p:cNvPr id="43" name="Google Shape;43;p4"/>
          <p:cNvPicPr preferRelativeResize="0"/>
          <p:nvPr/>
        </p:nvPicPr>
        <p:blipFill>
          <a:blip r:embed="rId5">
            <a:alphaModFix/>
          </a:blip>
          <a:stretch>
            <a:fillRect/>
          </a:stretch>
        </p:blipFill>
        <p:spPr>
          <a:xfrm>
            <a:off x="4530028" y="1031975"/>
            <a:ext cx="998352" cy="339603"/>
          </a:xfrm>
          <a:prstGeom prst="rect">
            <a:avLst/>
          </a:prstGeom>
          <a:noFill/>
          <a:ln>
            <a:noFill/>
          </a:ln>
        </p:spPr>
      </p:pic>
      <p:sp>
        <p:nvSpPr>
          <p:cNvPr id="44" name="Google Shape;44;p4"/>
          <p:cNvSpPr txBox="1"/>
          <p:nvPr/>
        </p:nvSpPr>
        <p:spPr>
          <a:xfrm>
            <a:off x="1613074" y="1458213"/>
            <a:ext cx="6950675"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Preview Text Features</a:t>
            </a:r>
            <a:endParaRPr sz="4400" i="1">
              <a:latin typeface="Montserrat ExtraBold"/>
              <a:ea typeface="Montserrat ExtraBold"/>
              <a:cs typeface="Montserrat ExtraBold"/>
              <a:sym typeface="Montserrat ExtraBold"/>
            </a:endParaRPr>
          </a:p>
        </p:txBody>
      </p:sp>
      <p:sp>
        <p:nvSpPr>
          <p:cNvPr id="45" name="Google Shape;45;p4"/>
          <p:cNvSpPr txBox="1"/>
          <p:nvPr/>
        </p:nvSpPr>
        <p:spPr>
          <a:xfrm>
            <a:off x="4750400" y="5462150"/>
            <a:ext cx="3622200" cy="5172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100">
                <a:latin typeface="Lato"/>
                <a:ea typeface="Lato"/>
                <a:cs typeface="Lato"/>
                <a:sym typeface="Lato"/>
              </a:rPr>
              <a:t>1. </a:t>
            </a:r>
            <a:r>
              <a:rPr lang="en" sz="1100">
                <a:solidFill>
                  <a:schemeClr val="dk1"/>
                </a:solidFill>
                <a:latin typeface="Lato"/>
                <a:ea typeface="Lato"/>
                <a:cs typeface="Lato"/>
                <a:sym typeface="Lato"/>
              </a:rPr>
              <a:t>Laci also works on ski patrol. That’s like being an EMT for the slopes!</a:t>
            </a:r>
            <a:endParaRPr sz="11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100">
                <a:solidFill>
                  <a:schemeClr val="dk1"/>
                </a:solidFill>
                <a:latin typeface="Lato"/>
                <a:ea typeface="Lato"/>
                <a:cs typeface="Lato"/>
                <a:sym typeface="Lato"/>
              </a:rPr>
              <a:t>2. She’s on the track team too.</a:t>
            </a:r>
            <a:endParaRPr sz="1100">
              <a:latin typeface="Lato"/>
              <a:ea typeface="Lato"/>
              <a:cs typeface="Lato"/>
              <a:sym typeface="Lato"/>
            </a:endParaRPr>
          </a:p>
          <a:p>
            <a:pPr marL="228600" lvl="0" indent="-228600" algn="l" rtl="0">
              <a:lnSpc>
                <a:spcPct val="115000"/>
              </a:lnSpc>
              <a:spcBef>
                <a:spcPts val="0"/>
              </a:spcBef>
              <a:spcAft>
                <a:spcPts val="0"/>
              </a:spcAft>
              <a:buNone/>
            </a:pPr>
            <a:endParaRPr sz="1100">
              <a:solidFill>
                <a:srgbClr val="000000"/>
              </a:solidFill>
              <a:latin typeface="Lato"/>
              <a:ea typeface="Lato"/>
              <a:cs typeface="Lato"/>
              <a:sym typeface="Lato"/>
            </a:endParaRPr>
          </a:p>
        </p:txBody>
      </p:sp>
      <p:sp>
        <p:nvSpPr>
          <p:cNvPr id="46" name="Google Shape;46;p4"/>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3">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9" name="Google Shape;49;p5"/>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50" name="Google Shape;50;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51" name="Google Shape;51;p5"/>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52" name="Google Shape;52;p5"/>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53" name="Google Shape;53;p5"/>
          <p:cNvPicPr preferRelativeResize="0"/>
          <p:nvPr/>
        </p:nvPicPr>
        <p:blipFill rotWithShape="1">
          <a:blip r:embed="rId4">
            <a:alphaModFix/>
          </a:blip>
          <a:srcRect l="9431" t="17190" r="10638" b="19979"/>
          <a:stretch/>
        </p:blipFill>
        <p:spPr>
          <a:xfrm>
            <a:off x="3129824" y="2941725"/>
            <a:ext cx="5754199" cy="3600406"/>
          </a:xfrm>
          <a:prstGeom prst="rect">
            <a:avLst/>
          </a:prstGeom>
          <a:noFill/>
          <a:ln>
            <a:noFill/>
          </a:ln>
        </p:spPr>
      </p:pic>
      <p:pic>
        <p:nvPicPr>
          <p:cNvPr id="54" name="Google Shape;54;p5"/>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pic>
        <p:nvPicPr>
          <p:cNvPr id="55" name="Google Shape;55;p5" title="ACT-050125-SD-Vocab-Seizure6.jpg"/>
          <p:cNvPicPr preferRelativeResize="0"/>
          <p:nvPr/>
        </p:nvPicPr>
        <p:blipFill rotWithShape="1">
          <a:blip r:embed="rId6">
            <a:alphaModFix/>
          </a:blip>
          <a:srcRect t="8629" b="8629"/>
          <a:stretch/>
        </p:blipFill>
        <p:spPr>
          <a:xfrm>
            <a:off x="4530025" y="3312125"/>
            <a:ext cx="2656543" cy="1876524"/>
          </a:xfrm>
          <a:prstGeom prst="rect">
            <a:avLst/>
          </a:prstGeom>
          <a:noFill/>
          <a:ln>
            <a:noFill/>
          </a:ln>
        </p:spPr>
      </p:pic>
      <p:sp>
        <p:nvSpPr>
          <p:cNvPr id="56" name="Google Shape;56;p5"/>
          <p:cNvSpPr txBox="1"/>
          <p:nvPr/>
        </p:nvSpPr>
        <p:spPr>
          <a:xfrm>
            <a:off x="1613075" y="4264425"/>
            <a:ext cx="2294100" cy="139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57" name="Google Shape;57;p5"/>
          <p:cNvPicPr preferRelativeResize="0"/>
          <p:nvPr/>
        </p:nvPicPr>
        <p:blipFill>
          <a:blip r:embed="rId7">
            <a:alphaModFix/>
          </a:blip>
          <a:stretch>
            <a:fillRect/>
          </a:stretch>
        </p:blipFill>
        <p:spPr>
          <a:xfrm rot="-2700026">
            <a:off x="2894526" y="3249121"/>
            <a:ext cx="1378377" cy="916661"/>
          </a:xfrm>
          <a:prstGeom prst="rect">
            <a:avLst/>
          </a:prstGeom>
          <a:noFill/>
          <a:ln>
            <a:noFill/>
          </a:ln>
        </p:spPr>
      </p:pic>
      <p:sp>
        <p:nvSpPr>
          <p:cNvPr id="58" name="Google Shape;58;p5"/>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Jezper/Shutterstock (laptop)</a:t>
            </a:r>
            <a:endParaRPr sz="8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59" name="Google Shape;59;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10</a:t>
            </a:r>
            <a:endParaRPr sz="1200">
              <a:solidFill>
                <a:srgbClr val="595959"/>
              </a:solidFill>
            </a:endParaRPr>
          </a:p>
        </p:txBody>
      </p:sp>
      <p:pic>
        <p:nvPicPr>
          <p:cNvPr id="60" name="Google Shape;60;p5"/>
          <p:cNvPicPr preferRelativeResize="0"/>
          <p:nvPr/>
        </p:nvPicPr>
        <p:blipFill>
          <a:blip r:embed="rId8">
            <a:alphaModFix/>
          </a:blip>
          <a:stretch>
            <a:fillRect/>
          </a:stretch>
        </p:blipFill>
        <p:spPr>
          <a:xfrm>
            <a:off x="4530028" y="1031975"/>
            <a:ext cx="998352" cy="339603"/>
          </a:xfrm>
          <a:prstGeom prst="rect">
            <a:avLst/>
          </a:prstGeom>
          <a:noFill/>
          <a:ln>
            <a:noFill/>
          </a:ln>
        </p:spPr>
      </p:pic>
      <p:sp>
        <p:nvSpPr>
          <p:cNvPr id="61" name="Google Shape;61;p5"/>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4">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64" name="Google Shape;64;p6"/>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65" name="Google Shape;65;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6" name="Google Shape;66;p6"/>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67" name="Google Shape;67;p6"/>
          <p:cNvSpPr txBox="1"/>
          <p:nvPr/>
        </p:nvSpPr>
        <p:spPr>
          <a:xfrm>
            <a:off x="1562825" y="2169013"/>
            <a:ext cx="70491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EMTs help people who are sick or injured. As a teen, Laci became an EMT. How did she do it?</a:t>
            </a:r>
            <a:endParaRPr sz="1700">
              <a:latin typeface="Montserrat Medium"/>
              <a:ea typeface="Montserrat Medium"/>
              <a:cs typeface="Montserrat Medium"/>
              <a:sym typeface="Montserrat Medium"/>
            </a:endParaRPr>
          </a:p>
        </p:txBody>
      </p:sp>
      <p:pic>
        <p:nvPicPr>
          <p:cNvPr id="68" name="Google Shape;68;p6">
            <a:hlinkClick r:id="rId4"/>
          </p:cNvPr>
          <p:cNvPicPr preferRelativeResize="0"/>
          <p:nvPr/>
        </p:nvPicPr>
        <p:blipFill>
          <a:blip r:embed="rId5">
            <a:alphaModFix/>
          </a:blip>
          <a:stretch>
            <a:fillRect/>
          </a:stretch>
        </p:blipFill>
        <p:spPr>
          <a:xfrm>
            <a:off x="1824700" y="3844975"/>
            <a:ext cx="1827600" cy="1776350"/>
          </a:xfrm>
          <a:prstGeom prst="rect">
            <a:avLst/>
          </a:prstGeom>
          <a:noFill/>
          <a:ln>
            <a:noFill/>
          </a:ln>
        </p:spPr>
      </p:pic>
      <p:pic>
        <p:nvPicPr>
          <p:cNvPr id="69" name="Google Shape;69;p6"/>
          <p:cNvPicPr preferRelativeResize="0"/>
          <p:nvPr/>
        </p:nvPicPr>
        <p:blipFill>
          <a:blip r:embed="rId6">
            <a:alphaModFix/>
          </a:blip>
          <a:stretch>
            <a:fillRect/>
          </a:stretch>
        </p:blipFill>
        <p:spPr>
          <a:xfrm rot="5035491">
            <a:off x="3420996" y="3735643"/>
            <a:ext cx="1129909" cy="751440"/>
          </a:xfrm>
          <a:prstGeom prst="rect">
            <a:avLst/>
          </a:prstGeom>
          <a:noFill/>
          <a:ln>
            <a:noFill/>
          </a:ln>
        </p:spPr>
      </p:pic>
      <p:sp>
        <p:nvSpPr>
          <p:cNvPr id="70" name="Google Shape;70;p6"/>
          <p:cNvSpPr txBox="1"/>
          <p:nvPr/>
        </p:nvSpPr>
        <p:spPr>
          <a:xfrm>
            <a:off x="2037500" y="2996813"/>
            <a:ext cx="2199600" cy="102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 to read or listen to the </a:t>
            </a:r>
            <a:r>
              <a:rPr lang="en">
                <a:solidFill>
                  <a:schemeClr val="dk1"/>
                </a:solidFill>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sp>
        <p:nvSpPr>
          <p:cNvPr id="71" name="Google Shape;71;p6"/>
          <p:cNvSpPr txBox="1"/>
          <p:nvPr/>
        </p:nvSpPr>
        <p:spPr>
          <a:xfrm>
            <a:off x="1987050" y="5672388"/>
            <a:ext cx="30177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View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72" name="Google Shape;72;p6"/>
          <p:cNvCxnSpPr/>
          <p:nvPr/>
        </p:nvCxnSpPr>
        <p:spPr>
          <a:xfrm>
            <a:off x="3874850"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73" name="Google Shape;73;p6"/>
          <p:cNvCxnSpPr/>
          <p:nvPr/>
        </p:nvCxnSpPr>
        <p:spPr>
          <a:xfrm>
            <a:off x="4152050" y="6158575"/>
            <a:ext cx="185400" cy="0"/>
          </a:xfrm>
          <a:prstGeom prst="straightConnector1">
            <a:avLst/>
          </a:prstGeom>
          <a:noFill/>
          <a:ln w="9525" cap="flat" cmpd="sng">
            <a:solidFill>
              <a:schemeClr val="dk2"/>
            </a:solidFill>
            <a:prstDash val="solid"/>
            <a:round/>
            <a:headEnd type="none" w="med" len="med"/>
            <a:tailEnd type="triangle" w="med" len="med"/>
          </a:ln>
        </p:spPr>
      </p:cxnSp>
      <p:sp>
        <p:nvSpPr>
          <p:cNvPr id="74" name="Google Shape;74;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10</a:t>
            </a:r>
            <a:endParaRPr sz="1200">
              <a:solidFill>
                <a:srgbClr val="595959"/>
              </a:solidFill>
            </a:endParaRPr>
          </a:p>
        </p:txBody>
      </p:sp>
      <p:pic>
        <p:nvPicPr>
          <p:cNvPr id="75" name="Google Shape;75;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6" name="Google Shape;76;p6"/>
          <p:cNvSpPr txBox="1"/>
          <p:nvPr/>
        </p:nvSpPr>
        <p:spPr>
          <a:xfrm rot="-5400000">
            <a:off x="7513100" y="4624100"/>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latin typeface="Oswald Light"/>
                <a:ea typeface="Oswald Light"/>
                <a:cs typeface="Oswald Light"/>
                <a:sym typeface="Oswald Light"/>
              </a:rPr>
              <a:t>Shutterstock.com</a:t>
            </a:r>
            <a:endParaRPr sz="800">
              <a:latin typeface="Oswald Light"/>
              <a:ea typeface="Oswald Light"/>
              <a:cs typeface="Oswald Light"/>
              <a:sym typeface="Oswald Light"/>
            </a:endParaRPr>
          </a:p>
        </p:txBody>
      </p:sp>
      <p:pic>
        <p:nvPicPr>
          <p:cNvPr id="77" name="Google Shape;77;p6" title="ACT-08-050125-TT-Ambulance-IN.jpg"/>
          <p:cNvPicPr preferRelativeResize="0"/>
          <p:nvPr/>
        </p:nvPicPr>
        <p:blipFill rotWithShape="1">
          <a:blip r:embed="rId8">
            <a:alphaModFix/>
          </a:blip>
          <a:srcRect/>
          <a:stretch/>
        </p:blipFill>
        <p:spPr>
          <a:xfrm>
            <a:off x="4893325" y="3497175"/>
            <a:ext cx="3084549" cy="1776350"/>
          </a:xfrm>
          <a:prstGeom prst="rect">
            <a:avLst/>
          </a:prstGeom>
          <a:noFill/>
          <a:ln>
            <a:noFill/>
          </a:ln>
          <a:effectLst>
            <a:outerShdw blurRad="57150" dist="19050" dir="5400000" algn="bl" rotWithShape="0">
              <a:srgbClr val="000000">
                <a:alpha val="50000"/>
              </a:srgbClr>
            </a:outerShdw>
          </a:effectLst>
        </p:spPr>
      </p:pic>
      <p:sp>
        <p:nvSpPr>
          <p:cNvPr id="78" name="Google Shape;78;p6"/>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CUSTOM_5">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81" name="Google Shape;81;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2" name="Google Shape;82;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83" name="Google Shape;83;p7"/>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a:t>
            </a:r>
            <a:r>
              <a:rPr lang="en" sz="1700">
                <a:solidFill>
                  <a:schemeClr val="dk1"/>
                </a:solidFill>
                <a:latin typeface="Montserrat Medium"/>
                <a:ea typeface="Montserrat Medium"/>
                <a:cs typeface="Montserrat Medium"/>
                <a:sym typeface="Montserrat Medium"/>
              </a:rPr>
              <a:t>Use complete sentences.</a:t>
            </a:r>
            <a:endParaRPr sz="1700">
              <a:latin typeface="Montserrat Medium"/>
              <a:ea typeface="Montserrat Medium"/>
              <a:cs typeface="Montserrat Medium"/>
              <a:sym typeface="Montserrat Medium"/>
            </a:endParaRPr>
          </a:p>
        </p:txBody>
      </p:sp>
      <p:sp>
        <p:nvSpPr>
          <p:cNvPr id="84" name="Google Shape;84;p7"/>
          <p:cNvSpPr txBox="1"/>
          <p:nvPr/>
        </p:nvSpPr>
        <p:spPr>
          <a:xfrm>
            <a:off x="1613075" y="3021875"/>
            <a:ext cx="6832200" cy="339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Why did Laci decide to become an EMT?</a:t>
            </a:r>
            <a:endParaRPr>
              <a:latin typeface="Montserrat Medium"/>
              <a:ea typeface="Montserrat Medium"/>
              <a:cs typeface="Montserrat Medium"/>
              <a:sym typeface="Montserrat Medium"/>
            </a:endParaRPr>
          </a:p>
        </p:txBody>
      </p:sp>
      <p:sp>
        <p:nvSpPr>
          <p:cNvPr id="85" name="Google Shape;85;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10</a:t>
            </a:r>
            <a:endParaRPr sz="1200">
              <a:solidFill>
                <a:srgbClr val="595959"/>
              </a:solidFill>
            </a:endParaRPr>
          </a:p>
        </p:txBody>
      </p:sp>
      <p:sp>
        <p:nvSpPr>
          <p:cNvPr id="86" name="Google Shape;86;p7"/>
          <p:cNvSpPr txBox="1">
            <a:spLocks noGrp="1"/>
          </p:cNvSpPr>
          <p:nvPr>
            <p:ph type="body" idx="1"/>
          </p:nvPr>
        </p:nvSpPr>
        <p:spPr>
          <a:xfrm>
            <a:off x="1613100" y="3542713"/>
            <a:ext cx="6832200" cy="254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87" name="Google Shape;87;p7"/>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88" name="Google Shape;88;p7"/>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89" name="Google Shape;89;p7"/>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CUSTOM_6">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92" name="Google Shape;92;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3" name="Google Shape;93;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4" name="Google Shape;94;p8"/>
          <p:cNvSpPr txBox="1"/>
          <p:nvPr/>
        </p:nvSpPr>
        <p:spPr>
          <a:xfrm>
            <a:off x="1613100" y="2550100"/>
            <a:ext cx="6832200" cy="386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The last section includes this quote from Laci’s mentor: “You’ll be in there someday, saving lives.” What did her mentor mean?</a:t>
            </a:r>
            <a:endParaRPr>
              <a:latin typeface="Montserrat Medium"/>
              <a:ea typeface="Montserrat Medium"/>
              <a:cs typeface="Montserrat Medium"/>
              <a:sym typeface="Montserrat Medium"/>
            </a:endParaRPr>
          </a:p>
        </p:txBody>
      </p:sp>
      <p:sp>
        <p:nvSpPr>
          <p:cNvPr id="95" name="Google Shape;95;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10</a:t>
            </a:r>
            <a:endParaRPr sz="1200">
              <a:solidFill>
                <a:srgbClr val="595959"/>
              </a:solidFill>
            </a:endParaRPr>
          </a:p>
        </p:txBody>
      </p:sp>
      <p:sp>
        <p:nvSpPr>
          <p:cNvPr id="96" name="Google Shape;96;p8"/>
          <p:cNvSpPr txBox="1">
            <a:spLocks noGrp="1"/>
          </p:cNvSpPr>
          <p:nvPr>
            <p:ph type="body" idx="1"/>
          </p:nvPr>
        </p:nvSpPr>
        <p:spPr>
          <a:xfrm>
            <a:off x="1613100" y="3249813"/>
            <a:ext cx="6832200" cy="2753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7" name="Google Shape;97;p8"/>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pic>
        <p:nvPicPr>
          <p:cNvPr id="98" name="Google Shape;98;p8"/>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99" name="Google Shape;99;p8"/>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CUSTOM_7">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02" name="Google Shape;102;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3" name="Google Shape;103;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4" name="Google Shape;104;p9"/>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 personal essay.</a:t>
            </a:r>
            <a:endParaRPr sz="1700">
              <a:latin typeface="Montserrat Medium"/>
              <a:ea typeface="Montserrat Medium"/>
              <a:cs typeface="Montserrat Medium"/>
              <a:sym typeface="Montserrat Medium"/>
            </a:endParaRPr>
          </a:p>
        </p:txBody>
      </p:sp>
      <p:sp>
        <p:nvSpPr>
          <p:cNvPr id="105" name="Google Shape;105;p9"/>
          <p:cNvSpPr txBox="1"/>
          <p:nvPr/>
        </p:nvSpPr>
        <p:spPr>
          <a:xfrm>
            <a:off x="4530025" y="3149000"/>
            <a:ext cx="4190100" cy="2893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Laci started her journey unsure of herself but gained confidence over time.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Write about a time when you faced a challenge, learned something new, and grew more confident in your abilities. Did someone encourage you? If so, who was it? How did they help you believe in yourself?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Prepare to write your essay by answering the questions on the next slide. Then write the essay on the slide that follows.</a:t>
            </a:r>
            <a:endParaRPr>
              <a:latin typeface="Montserrat Medium"/>
              <a:ea typeface="Montserrat Medium"/>
              <a:cs typeface="Montserrat Medium"/>
              <a:sym typeface="Montserrat Medium"/>
            </a:endParaRPr>
          </a:p>
        </p:txBody>
      </p:sp>
      <p:sp>
        <p:nvSpPr>
          <p:cNvPr id="106" name="Google Shape;106;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10</a:t>
            </a:r>
            <a:endParaRPr sz="1200">
              <a:solidFill>
                <a:srgbClr val="595959"/>
              </a:solidFill>
            </a:endParaRPr>
          </a:p>
        </p:txBody>
      </p:sp>
      <p:sp>
        <p:nvSpPr>
          <p:cNvPr id="107" name="Google Shape;107;p9"/>
          <p:cNvSpPr txBox="1"/>
          <p:nvPr/>
        </p:nvSpPr>
        <p:spPr>
          <a:xfrm rot="-5400000">
            <a:off x="7606900" y="4638575"/>
            <a:ext cx="34500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pikswow/SHutterstock</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108" name="Google Shape;108;p9"/>
          <p:cNvSpPr txBox="1"/>
          <p:nvPr/>
        </p:nvSpPr>
        <p:spPr>
          <a:xfrm>
            <a:off x="1290575" y="1458225"/>
            <a:ext cx="7593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B7B7B7"/>
                </a:solidFill>
                <a:latin typeface="Montserrat ExtraBold"/>
                <a:ea typeface="Montserrat ExtraBold"/>
                <a:cs typeface="Montserrat ExtraBold"/>
                <a:sym typeface="Montserrat ExtraBold"/>
              </a:rPr>
              <a:t>Think. </a:t>
            </a:r>
            <a:r>
              <a:rPr lang="en" sz="4400">
                <a:solidFill>
                  <a:schemeClr val="dk1"/>
                </a:solidFill>
                <a:latin typeface="Montserrat ExtraBold"/>
                <a:ea typeface="Montserrat ExtraBold"/>
                <a:cs typeface="Montserrat ExtraBold"/>
                <a:sym typeface="Montserrat ExtraBold"/>
              </a:rPr>
              <a:t>Write.</a:t>
            </a:r>
            <a:endParaRPr sz="4400" i="1">
              <a:solidFill>
                <a:schemeClr val="dk1"/>
              </a:solidFill>
              <a:latin typeface="Montserrat ExtraBold"/>
              <a:ea typeface="Montserrat ExtraBold"/>
              <a:cs typeface="Montserrat ExtraBold"/>
              <a:sym typeface="Montserrat ExtraBold"/>
            </a:endParaRPr>
          </a:p>
        </p:txBody>
      </p:sp>
      <p:pic>
        <p:nvPicPr>
          <p:cNvPr id="109" name="Google Shape;109;p9"/>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110" name="Google Shape;110;p9"/>
          <p:cNvPicPr preferRelativeResize="0"/>
          <p:nvPr/>
        </p:nvPicPr>
        <p:blipFill rotWithShape="1">
          <a:blip r:embed="rId5">
            <a:alphaModFix/>
          </a:blip>
          <a:srcRect l="7498" r="7489"/>
          <a:stretch/>
        </p:blipFill>
        <p:spPr>
          <a:xfrm>
            <a:off x="1547350" y="3144500"/>
            <a:ext cx="2782203" cy="2625600"/>
          </a:xfrm>
          <a:prstGeom prst="rect">
            <a:avLst/>
          </a:prstGeom>
          <a:noFill/>
          <a:ln>
            <a:noFill/>
          </a:ln>
          <a:effectLst>
            <a:outerShdw blurRad="57150" dist="19050" dir="5400000" algn="bl" rotWithShape="0">
              <a:srgbClr val="000000">
                <a:alpha val="50000"/>
              </a:srgbClr>
            </a:outerShdw>
          </a:effectLst>
        </p:spPr>
      </p:pic>
      <p:sp>
        <p:nvSpPr>
          <p:cNvPr id="111" name="Google Shape;111;p9"/>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_8">
    <p:spTree>
      <p:nvGrpSpPr>
        <p:cNvPr id="1" name="Shape 112"/>
        <p:cNvGrpSpPr/>
        <p:nvPr/>
      </p:nvGrpSpPr>
      <p:grpSpPr>
        <a:xfrm>
          <a:off x="0" y="0"/>
          <a:ext cx="0" cy="0"/>
          <a:chOff x="0" y="0"/>
          <a:chExt cx="0" cy="0"/>
        </a:xfrm>
      </p:grpSpPr>
      <p:pic>
        <p:nvPicPr>
          <p:cNvPr id="113" name="Google Shape;113;p10"/>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14" name="Google Shape;114;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5" name="Google Shape;115;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6" name="Google Shape;116;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10</a:t>
            </a:r>
            <a:endParaRPr sz="1200">
              <a:solidFill>
                <a:srgbClr val="595959"/>
              </a:solidFill>
            </a:endParaRPr>
          </a:p>
        </p:txBody>
      </p:sp>
      <p:pic>
        <p:nvPicPr>
          <p:cNvPr id="117" name="Google Shape;117;p10"/>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18" name="Google Shape;118;p10"/>
          <p:cNvSpPr txBox="1"/>
          <p:nvPr/>
        </p:nvSpPr>
        <p:spPr>
          <a:xfrm>
            <a:off x="1273575" y="2896000"/>
            <a:ext cx="7511400" cy="29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What is the challenge that you faced?</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Why did you choose to (or have to) face this challenge?</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Who or what helped you?</a:t>
            </a:r>
            <a:endParaRPr>
              <a:solidFill>
                <a:schemeClr val="dk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How do you feel about the experience now?</a:t>
            </a:r>
            <a:endParaRPr b="1">
              <a:solidFill>
                <a:schemeClr val="dk1"/>
              </a:solidFill>
              <a:latin typeface="Montserrat"/>
              <a:ea typeface="Montserrat"/>
              <a:cs typeface="Montserrat"/>
              <a:sym typeface="Montserrat"/>
            </a:endParaRPr>
          </a:p>
        </p:txBody>
      </p:sp>
      <p:sp>
        <p:nvSpPr>
          <p:cNvPr id="119" name="Google Shape;119;p10"/>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Prepare to write your essay by answering the questions below. </a:t>
            </a:r>
            <a:endParaRPr sz="1600">
              <a:latin typeface="Montserrat Medium"/>
              <a:ea typeface="Montserrat Medium"/>
              <a:cs typeface="Montserrat Medium"/>
              <a:sym typeface="Montserrat Medium"/>
            </a:endParaRPr>
          </a:p>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Then use the next slide to write your essay. </a:t>
            </a:r>
            <a:endParaRPr sz="1700">
              <a:latin typeface="Montserrat Medium"/>
              <a:ea typeface="Montserrat Medium"/>
              <a:cs typeface="Montserrat Medium"/>
              <a:sym typeface="Montserrat Medium"/>
            </a:endParaRPr>
          </a:p>
        </p:txBody>
      </p:sp>
      <p:sp>
        <p:nvSpPr>
          <p:cNvPr id="120" name="Google Shape;120;p10"/>
          <p:cNvSpPr txBox="1">
            <a:spLocks noGrp="1"/>
          </p:cNvSpPr>
          <p:nvPr>
            <p:ph type="body" idx="1"/>
          </p:nvPr>
        </p:nvSpPr>
        <p:spPr>
          <a:xfrm>
            <a:off x="1372625" y="32534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1" name="Google Shape;121;p10"/>
          <p:cNvSpPr txBox="1">
            <a:spLocks noGrp="1"/>
          </p:cNvSpPr>
          <p:nvPr>
            <p:ph type="body" idx="2"/>
          </p:nvPr>
        </p:nvSpPr>
        <p:spPr>
          <a:xfrm>
            <a:off x="1372625" y="4094563"/>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2" name="Google Shape;122;p10"/>
          <p:cNvSpPr txBox="1">
            <a:spLocks noGrp="1"/>
          </p:cNvSpPr>
          <p:nvPr>
            <p:ph type="body" idx="3"/>
          </p:nvPr>
        </p:nvSpPr>
        <p:spPr>
          <a:xfrm>
            <a:off x="1372625" y="4935700"/>
            <a:ext cx="7313100" cy="4590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3" name="Google Shape;123;p10"/>
          <p:cNvSpPr txBox="1">
            <a:spLocks noGrp="1"/>
          </p:cNvSpPr>
          <p:nvPr>
            <p:ph type="body" idx="4"/>
          </p:nvPr>
        </p:nvSpPr>
        <p:spPr>
          <a:xfrm>
            <a:off x="1372625" y="57725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4" name="Google Shape;124;p10"/>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ction.scholastic.com/issues/2024-25/050125/the-lifesaver.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4-25/050125/the-lifesaver.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a:hlinkClick r:id="rId3" action="ppaction://hlinksldjump"/>
          </p:cNvPr>
          <p:cNvSpPr txBox="1"/>
          <p:nvPr/>
        </p:nvSpPr>
        <p:spPr>
          <a:xfrm>
            <a:off x="6400300" y="43879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4">
            <a:hlinkClick r:id="rId4" action="ppaction://hlinksldjump"/>
          </p:cNvPr>
          <p:cNvSpPr txBox="1"/>
          <p:nvPr/>
        </p:nvSpPr>
        <p:spPr>
          <a:xfrm>
            <a:off x="6400300" y="470595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4">
            <a:hlinkClick r:id="rId5" action="ppaction://hlinksldjump"/>
          </p:cNvPr>
          <p:cNvSpPr txBox="1"/>
          <p:nvPr/>
        </p:nvSpPr>
        <p:spPr>
          <a:xfrm>
            <a:off x="6400300" y="50240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
            <a:hlinkClick r:id="rId6" action="ppaction://hlinksldjump"/>
          </p:cNvPr>
          <p:cNvSpPr txBox="1"/>
          <p:nvPr/>
        </p:nvSpPr>
        <p:spPr>
          <a:xfrm>
            <a:off x="6400300" y="406985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4">
            <a:hlinkClick r:id="rId7" action="ppaction://hlinksldjump"/>
          </p:cNvPr>
          <p:cNvSpPr txBox="1"/>
          <p:nvPr/>
        </p:nvSpPr>
        <p:spPr>
          <a:xfrm>
            <a:off x="6400300" y="53808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body" idx="1"/>
          </p:nvPr>
        </p:nvSpPr>
        <p:spPr>
          <a:xfrm>
            <a:off x="1372625" y="2946450"/>
            <a:ext cx="7313100" cy="3226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body" idx="1"/>
          </p:nvPr>
        </p:nvSpPr>
        <p:spPr>
          <a:xfrm>
            <a:off x="5402775" y="4232350"/>
            <a:ext cx="3064800" cy="2007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body" idx="1"/>
          </p:nvPr>
        </p:nvSpPr>
        <p:spPr>
          <a:xfrm>
            <a:off x="1738225" y="3410425"/>
            <a:ext cx="2643900" cy="27393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a:hlinkClick r:id="rId3"/>
          </p:cNvPr>
          <p:cNvSpPr txBox="1"/>
          <p:nvPr/>
        </p:nvSpPr>
        <p:spPr>
          <a:xfrm>
            <a:off x="1552150" y="4259650"/>
            <a:ext cx="2364900" cy="10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7">
            <a:hlinkClick r:id="rId3"/>
          </p:cNvPr>
          <p:cNvSpPr txBox="1"/>
          <p:nvPr/>
        </p:nvSpPr>
        <p:spPr>
          <a:xfrm>
            <a:off x="4067325" y="2947575"/>
            <a:ext cx="3655800" cy="25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a:hlinkClick r:id="rId3"/>
          </p:cNvPr>
          <p:cNvSpPr txBox="1"/>
          <p:nvPr/>
        </p:nvSpPr>
        <p:spPr>
          <a:xfrm>
            <a:off x="1780675" y="3886200"/>
            <a:ext cx="1944900" cy="15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body" idx="1"/>
          </p:nvPr>
        </p:nvSpPr>
        <p:spPr>
          <a:xfrm>
            <a:off x="1613100" y="3646300"/>
            <a:ext cx="6832200" cy="2708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body" idx="1"/>
          </p:nvPr>
        </p:nvSpPr>
        <p:spPr>
          <a:xfrm>
            <a:off x="1743975" y="3246200"/>
            <a:ext cx="6701400" cy="2971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body" idx="1"/>
          </p:nvPr>
        </p:nvSpPr>
        <p:spPr>
          <a:xfrm>
            <a:off x="1372625" y="3253451"/>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6" name="Google Shape;196;p22"/>
          <p:cNvSpPr txBox="1">
            <a:spLocks noGrp="1"/>
          </p:cNvSpPr>
          <p:nvPr>
            <p:ph type="body" idx="2"/>
          </p:nvPr>
        </p:nvSpPr>
        <p:spPr>
          <a:xfrm>
            <a:off x="1372625" y="4094563"/>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7" name="Google Shape;197;p22"/>
          <p:cNvSpPr txBox="1">
            <a:spLocks noGrp="1"/>
          </p:cNvSpPr>
          <p:nvPr>
            <p:ph type="body" idx="3"/>
          </p:nvPr>
        </p:nvSpPr>
        <p:spPr>
          <a:xfrm>
            <a:off x="1372625" y="4935700"/>
            <a:ext cx="7313100" cy="459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98" name="Google Shape;198;p22"/>
          <p:cNvSpPr txBox="1">
            <a:spLocks noGrp="1"/>
          </p:cNvSpPr>
          <p:nvPr>
            <p:ph type="body" idx="4"/>
          </p:nvPr>
        </p:nvSpPr>
        <p:spPr>
          <a:xfrm>
            <a:off x="1372625" y="5772475"/>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 ExtraBold</vt:lpstr>
      <vt:lpstr>Oswald Light</vt:lpstr>
      <vt:lpstr>Montserrat</vt:lpstr>
      <vt:lpstr>Lato</vt:lpstr>
      <vt:lpstr>Arial</vt:lpstr>
      <vt:lpstr>Montserrat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2025-04-08T16:43:21Z</dcterms:modified>
</cp:coreProperties>
</file>