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77"/>
      <p:regular r:id="rId8"/>
      <p:bold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67a70a0be3_0_9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67a70a0be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67a70a0be3_0_9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67a70a0be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7a70a0be3_0_1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67a70a0be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67a70a0be3_0_10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67a70a0be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73600" y="565153"/>
            <a:ext cx="3096600" cy="594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“Everything I Need to Know </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Learned in a Thai Restaurant”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8" name="Google Shape;18;p3"/>
          <p:cNvGrpSpPr/>
          <p:nvPr/>
        </p:nvGrpSpPr>
        <p:grpSpPr>
          <a:xfrm>
            <a:off x="2446675" y="712650"/>
            <a:ext cx="4310700" cy="403200"/>
            <a:chOff x="2446675" y="712650"/>
            <a:chExt cx="4310700" cy="403200"/>
          </a:xfrm>
        </p:grpSpPr>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0" name="Google Shape;20;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1" name="Google Shape;21;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2" name="Google Shape;22;p3"/>
          <p:cNvSpPr txBox="1"/>
          <p:nvPr/>
        </p:nvSpPr>
        <p:spPr>
          <a:xfrm>
            <a:off x="990450" y="2017850"/>
            <a:ext cx="59424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Everything I Need to Know I Learned in a Thai Restaurant</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3" name="Google Shape;23;p3"/>
          <p:cNvSpPr txBox="1"/>
          <p:nvPr/>
        </p:nvSpPr>
        <p:spPr>
          <a:xfrm>
            <a:off x="4125000" y="294937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4" name="Google Shape;24;p3"/>
          <p:cNvSpPr txBox="1"/>
          <p:nvPr/>
        </p:nvSpPr>
        <p:spPr>
          <a:xfrm>
            <a:off x="3978900" y="3475438"/>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On each of the following slides, you’ll find a few lines from the memoir. Make inferencess to answer the questions below them.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5" name="Google Shape;25;p3"/>
          <p:cNvSpPr/>
          <p:nvPr/>
        </p:nvSpPr>
        <p:spPr>
          <a:xfrm>
            <a:off x="759600" y="3624725"/>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6" name="Google Shape;26;p3"/>
          <p:cNvSpPr txBox="1"/>
          <p:nvPr/>
        </p:nvSpPr>
        <p:spPr>
          <a:xfrm>
            <a:off x="990450" y="4055225"/>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7" name="Google Shape;27;p3"/>
          <p:cNvSpPr txBox="1"/>
          <p:nvPr/>
        </p:nvSpPr>
        <p:spPr>
          <a:xfrm>
            <a:off x="1129350" y="2983438"/>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8" name="Google Shape;28;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0" name="Google Shape;30;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1" name="Google Shape;31;p3"/>
          <p:cNvPicPr preferRelativeResize="0"/>
          <p:nvPr/>
        </p:nvPicPr>
        <p:blipFill>
          <a:blip r:embed="rId6">
            <a:alphaModFix/>
          </a:blip>
          <a:stretch>
            <a:fillRect/>
          </a:stretch>
        </p:blipFill>
        <p:spPr>
          <a:xfrm rot="4109499">
            <a:off x="2976535" y="3427051"/>
            <a:ext cx="1082656" cy="641698"/>
          </a:xfrm>
          <a:prstGeom prst="rect">
            <a:avLst/>
          </a:prstGeom>
          <a:noFill/>
          <a:ln>
            <a:noFill/>
          </a:ln>
        </p:spPr>
      </p:pic>
      <p:sp>
        <p:nvSpPr>
          <p:cNvPr id="32" name="Google Shape;32;p3"/>
          <p:cNvSpPr txBox="1">
            <a:spLocks noGrp="1"/>
          </p:cNvSpPr>
          <p:nvPr>
            <p:ph type="body" idx="1"/>
          </p:nvPr>
        </p:nvSpPr>
        <p:spPr>
          <a:xfrm>
            <a:off x="3266550"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3" name="Google Shape;33;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4" name="Google Shape;34;p3" title="ACT-050125-SE-Fiction.jpg"/>
          <p:cNvPicPr preferRelativeResize="0"/>
          <p:nvPr/>
        </p:nvPicPr>
        <p:blipFill rotWithShape="1">
          <a:blip r:embed="rId8">
            <a:alphaModFix/>
          </a:blip>
          <a:srcRect l="1276" r="1266"/>
          <a:stretch/>
        </p:blipFill>
        <p:spPr>
          <a:xfrm>
            <a:off x="7355825" y="1182450"/>
            <a:ext cx="2060501" cy="1414283"/>
          </a:xfrm>
          <a:prstGeom prst="rect">
            <a:avLst/>
          </a:prstGeom>
          <a:noFill/>
          <a:ln>
            <a:noFill/>
          </a:ln>
          <a:effectLst>
            <a:outerShdw blurRad="57150" dist="19050" dir="5400000" algn="bl" rotWithShape="0">
              <a:srgbClr val="000000">
                <a:alpha val="50000"/>
              </a:srgbClr>
            </a:outerShdw>
          </a:effectLst>
        </p:spPr>
      </p:pic>
      <p:sp>
        <p:nvSpPr>
          <p:cNvPr id="35" name="Google Shape;35;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sp>
        <p:nvSpPr>
          <p:cNvPr id="38" name="Google Shape;38;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0" name="Google Shape;40;p4"/>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In what way did Soontornvat get “carried away”?</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41" name="Google Shape;41;p4"/>
          <p:cNvSpPr txBox="1"/>
          <p:nvPr/>
        </p:nvSpPr>
        <p:spPr>
          <a:xfrm>
            <a:off x="1178825" y="1518000"/>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Soontornvat writes: </a:t>
            </a:r>
            <a:r>
              <a:rPr lang="en" sz="1550">
                <a:solidFill>
                  <a:schemeClr val="lt1"/>
                </a:solidFill>
                <a:latin typeface="Montserrat Medium"/>
                <a:ea typeface="Montserrat Medium"/>
                <a:cs typeface="Montserrat Medium"/>
                <a:sym typeface="Montserrat Medium"/>
              </a:rPr>
              <a:t>But I must have gotten a little carried away with the clacking. Instead of charging her $50, I charged her </a:t>
            </a:r>
            <a:r>
              <a:rPr lang="en" sz="1550" i="1">
                <a:solidFill>
                  <a:schemeClr val="lt1"/>
                </a:solidFill>
                <a:latin typeface="Montserrat Medium"/>
                <a:ea typeface="Montserrat Medium"/>
                <a:cs typeface="Montserrat Medium"/>
                <a:sym typeface="Montserrat Medium"/>
              </a:rPr>
              <a:t>$5,000</a:t>
            </a:r>
            <a:r>
              <a:rPr lang="en" sz="1550">
                <a:solidFill>
                  <a:schemeClr val="lt1"/>
                </a:solidFill>
                <a:latin typeface="Montserrat Medium"/>
                <a:ea typeface="Montserrat Medium"/>
                <a:cs typeface="Montserrat Medium"/>
                <a:sym typeface="Montserrat Medium"/>
              </a:rPr>
              <a:t>. </a:t>
            </a:r>
            <a:endParaRPr sz="1550">
              <a:solidFill>
                <a:srgbClr val="FFFFFF"/>
              </a:solidFill>
              <a:latin typeface="Montserrat Medium"/>
              <a:ea typeface="Montserrat Medium"/>
              <a:cs typeface="Montserrat Medium"/>
              <a:sym typeface="Montserrat Medium"/>
            </a:endParaRPr>
          </a:p>
        </p:txBody>
      </p:sp>
      <p:pic>
        <p:nvPicPr>
          <p:cNvPr id="42" name="Google Shape;42;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3" name="Google Shape;43;p4"/>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sp>
        <p:nvSpPr>
          <p:cNvPr id="44" name="Google Shape;44;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45" name="Google Shape;45;p4"/>
          <p:cNvSpPr txBox="1"/>
          <p:nvPr/>
        </p:nvSpPr>
        <p:spPr>
          <a:xfrm>
            <a:off x="6373600" y="565153"/>
            <a:ext cx="3096600" cy="594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“Everything I Need to Know </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Learned in a Thai Restaurant”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46"/>
        <p:cNvGrpSpPr/>
        <p:nvPr/>
      </p:nvGrpSpPr>
      <p:grpSpPr>
        <a:xfrm>
          <a:off x="0" y="0"/>
          <a:ext cx="0" cy="0"/>
          <a:chOff x="0" y="0"/>
          <a:chExt cx="0" cy="0"/>
        </a:xfrm>
      </p:grpSpPr>
      <p:sp>
        <p:nvSpPr>
          <p:cNvPr id="47" name="Google Shape;47;p5"/>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a:t>
            </a:r>
            <a:endParaRPr sz="1200">
              <a:solidFill>
                <a:srgbClr val="595959"/>
              </a:solidFill>
            </a:endParaRPr>
          </a:p>
        </p:txBody>
      </p:sp>
      <p:sp>
        <p:nvSpPr>
          <p:cNvPr id="48" name="Google Shape;4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0" name="Google Shape;50;p5"/>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How do you think Soontornvat’s mom felt in this moment?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1" name="Google Shape;51;p5"/>
          <p:cNvSpPr txBox="1"/>
          <p:nvPr/>
        </p:nvSpPr>
        <p:spPr>
          <a:xfrm>
            <a:off x="1178850" y="1395300"/>
            <a:ext cx="7700700" cy="10884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Soontornvat writes: </a:t>
            </a:r>
            <a:r>
              <a:rPr lang="en" sz="1550">
                <a:solidFill>
                  <a:srgbClr val="FFFFFF"/>
                </a:solidFill>
                <a:latin typeface="Montserrat Medium"/>
                <a:ea typeface="Montserrat Medium"/>
                <a:cs typeface="Montserrat Medium"/>
                <a:sym typeface="Montserrat Medium"/>
              </a:rPr>
              <a:t>Mom stood there, trying to figure out a polite way </a:t>
            </a:r>
            <a:endParaRPr sz="1550">
              <a:solidFill>
                <a:srgbClr val="FFFFFF"/>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to say, </a:t>
            </a:r>
            <a:r>
              <a:rPr lang="en" sz="1550" i="1">
                <a:solidFill>
                  <a:srgbClr val="FFFFFF"/>
                </a:solidFill>
                <a:latin typeface="Montserrat Medium"/>
                <a:ea typeface="Montserrat Medium"/>
                <a:cs typeface="Montserrat Medium"/>
                <a:sym typeface="Montserrat Medium"/>
              </a:rPr>
              <a:t>Um, excuse me, but are you STEALING OUR SILVERWARE in your $400 purse? </a:t>
            </a:r>
            <a:endParaRPr sz="1550">
              <a:solidFill>
                <a:srgbClr val="FFFFFF"/>
              </a:solidFill>
              <a:latin typeface="Montserrat Medium"/>
              <a:ea typeface="Montserrat Medium"/>
              <a:cs typeface="Montserrat Medium"/>
              <a:sym typeface="Montserrat Medium"/>
            </a:endParaRPr>
          </a:p>
        </p:txBody>
      </p:sp>
      <p:pic>
        <p:nvPicPr>
          <p:cNvPr id="52" name="Google Shape;52;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3" name="Google Shape;53;p5"/>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4" name="Google Shape;54;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55" name="Google Shape;55;p5"/>
          <p:cNvSpPr txBox="1"/>
          <p:nvPr/>
        </p:nvSpPr>
        <p:spPr>
          <a:xfrm>
            <a:off x="6373600" y="565153"/>
            <a:ext cx="3096600" cy="594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“Everything I Need to Know </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Learned in a Thai Restaurant”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56"/>
        <p:cNvGrpSpPr/>
        <p:nvPr/>
      </p:nvGrpSpPr>
      <p:grpSpPr>
        <a:xfrm>
          <a:off x="0" y="0"/>
          <a:ext cx="0" cy="0"/>
          <a:chOff x="0" y="0"/>
          <a:chExt cx="0" cy="0"/>
        </a:xfrm>
      </p:grpSpPr>
      <p:sp>
        <p:nvSpPr>
          <p:cNvPr id="57" name="Google Shape;57;p6"/>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a:t>
            </a:r>
            <a:endParaRPr sz="1200">
              <a:solidFill>
                <a:srgbClr val="595959"/>
              </a:solidFill>
            </a:endParaRPr>
          </a:p>
        </p:txBody>
      </p:sp>
      <p:sp>
        <p:nvSpPr>
          <p:cNvPr id="58" name="Google Shape;5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6"/>
          <p:cNvSpPr txBox="1"/>
          <p:nvPr/>
        </p:nvSpPr>
        <p:spPr>
          <a:xfrm>
            <a:off x="1174350" y="2511674"/>
            <a:ext cx="7709700" cy="7851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Based on Soontornvat’s other statements about ducks, what does she think was the man’s reason for leaving a big tip?</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1" name="Google Shape;61;p6"/>
          <p:cNvSpPr txBox="1"/>
          <p:nvPr/>
        </p:nvSpPr>
        <p:spPr>
          <a:xfrm>
            <a:off x="1178850" y="1327800"/>
            <a:ext cx="7700700" cy="11559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Soontornvat writes:</a:t>
            </a:r>
            <a:r>
              <a:rPr lang="en" sz="1550">
                <a:solidFill>
                  <a:schemeClr val="lt1"/>
                </a:solidFill>
                <a:latin typeface="Montserrat Medium"/>
                <a:ea typeface="Montserrat Medium"/>
                <a:cs typeface="Montserrat Medium"/>
                <a:sym typeface="Montserrat Medium"/>
              </a:rPr>
              <a:t> I figured that this guy probably knew what it felt like to be a duck. He could’ve spent his money on anything. But he chose to use it to thank people for their hard work.</a:t>
            </a:r>
            <a:endParaRPr sz="1550">
              <a:solidFill>
                <a:srgbClr val="FFFFFF"/>
              </a:solidFill>
              <a:latin typeface="Montserrat Medium"/>
              <a:ea typeface="Montserrat Medium"/>
              <a:cs typeface="Montserrat Medium"/>
              <a:sym typeface="Montserrat Medium"/>
            </a:endParaRPr>
          </a:p>
        </p:txBody>
      </p:sp>
      <p:pic>
        <p:nvPicPr>
          <p:cNvPr id="62" name="Google Shape;62;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3" name="Google Shape;63;p6"/>
          <p:cNvSpPr txBox="1">
            <a:spLocks noGrp="1"/>
          </p:cNvSpPr>
          <p:nvPr>
            <p:ph type="body" idx="1"/>
          </p:nvPr>
        </p:nvSpPr>
        <p:spPr>
          <a:xfrm>
            <a:off x="1237800" y="3296774"/>
            <a:ext cx="7582800" cy="3185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4" name="Google Shape;64;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65" name="Google Shape;65;p6"/>
          <p:cNvSpPr txBox="1"/>
          <p:nvPr/>
        </p:nvSpPr>
        <p:spPr>
          <a:xfrm>
            <a:off x="6373600" y="565153"/>
            <a:ext cx="3096600" cy="594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“Everything I Need to Know </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Learned in a Thai Restaurant”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66"/>
        <p:cNvGrpSpPr/>
        <p:nvPr/>
      </p:nvGrpSpPr>
      <p:grpSpPr>
        <a:xfrm>
          <a:off x="0" y="0"/>
          <a:ext cx="0" cy="0"/>
          <a:chOff x="0" y="0"/>
          <a:chExt cx="0" cy="0"/>
        </a:xfrm>
      </p:grpSpPr>
      <p:sp>
        <p:nvSpPr>
          <p:cNvPr id="67" name="Google Shape;67;p7"/>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a:t>
            </a:r>
            <a:endParaRPr sz="1200">
              <a:solidFill>
                <a:srgbClr val="595959"/>
              </a:solidFill>
            </a:endParaRPr>
          </a:p>
        </p:txBody>
      </p:sp>
      <p:sp>
        <p:nvSpPr>
          <p:cNvPr id="68" name="Google Shape;68;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0" name="Google Shape;70;p7"/>
          <p:cNvSpPr txBox="1"/>
          <p:nvPr/>
        </p:nvSpPr>
        <p:spPr>
          <a:xfrm>
            <a:off x="1174350" y="2511675"/>
            <a:ext cx="7709700" cy="5949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How do you think soontornvat feels when she thinks about </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r>
              <a:rPr lang="en" sz="1550" b="1">
                <a:latin typeface="Montserrat"/>
                <a:ea typeface="Montserrat"/>
                <a:cs typeface="Montserrat"/>
                <a:sym typeface="Montserrat"/>
              </a:rPr>
              <a:t>her dad and his work?</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1" name="Google Shape;71;p7"/>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Soontornvat writes: </a:t>
            </a:r>
            <a:r>
              <a:rPr lang="en" sz="1550">
                <a:solidFill>
                  <a:srgbClr val="FFFFFF"/>
                </a:solidFill>
                <a:latin typeface="Montserrat Medium"/>
                <a:ea typeface="Montserrat Medium"/>
                <a:cs typeface="Montserrat Medium"/>
                <a:sym typeface="Montserrat Medium"/>
              </a:rPr>
              <a:t>My dad was an immigrant, born poor. He had opened a restaurant that people drove 100 miles to eat at.</a:t>
            </a:r>
            <a:endParaRPr sz="1550">
              <a:solidFill>
                <a:srgbClr val="FFFFFF"/>
              </a:solidFill>
              <a:latin typeface="Montserrat Medium"/>
              <a:ea typeface="Montserrat Medium"/>
              <a:cs typeface="Montserrat Medium"/>
              <a:sym typeface="Montserrat Medium"/>
            </a:endParaRPr>
          </a:p>
        </p:txBody>
      </p:sp>
      <p:pic>
        <p:nvPicPr>
          <p:cNvPr id="72" name="Google Shape;72;p7"/>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3" name="Google Shape;73;p7"/>
          <p:cNvSpPr txBox="1">
            <a:spLocks noGrp="1"/>
          </p:cNvSpPr>
          <p:nvPr>
            <p:ph type="body" idx="1"/>
          </p:nvPr>
        </p:nvSpPr>
        <p:spPr>
          <a:xfrm>
            <a:off x="1237800" y="3334624"/>
            <a:ext cx="7582800" cy="31473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4" name="Google Shape;74;p7"/>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rgbClr val="000000"/>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75" name="Google Shape;75;p7"/>
          <p:cNvSpPr txBox="1"/>
          <p:nvPr/>
        </p:nvSpPr>
        <p:spPr>
          <a:xfrm>
            <a:off x="6373600" y="565153"/>
            <a:ext cx="3096600" cy="594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“Everything I Need to Know </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Learned in a Thai Restaurant”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4-25/050125/everything-i-need-to-know-i-learned-in-a-thai-restauran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9">
            <a:hlinkClick r:id="rId4"/>
          </p:cNvPr>
          <p:cNvSpPr txBox="1"/>
          <p:nvPr/>
        </p:nvSpPr>
        <p:spPr>
          <a:xfrm>
            <a:off x="2400325" y="1985375"/>
            <a:ext cx="43176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9"/>
          <p:cNvSpPr txBox="1">
            <a:spLocks noGrp="1"/>
          </p:cNvSpPr>
          <p:nvPr>
            <p:ph type="body" idx="1"/>
          </p:nvPr>
        </p:nvSpPr>
        <p:spPr>
          <a:xfrm>
            <a:off x="3266550"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0"/>
          <p:cNvSpPr txBox="1">
            <a:spLocks noGrp="1"/>
          </p:cNvSpPr>
          <p:nvPr>
            <p:ph type="body" idx="1"/>
          </p:nvPr>
        </p:nvSpPr>
        <p:spPr>
          <a:xfrm>
            <a:off x="1237800" y="3152188"/>
            <a:ext cx="7582800" cy="3329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1"/>
          <p:cNvSpPr txBox="1">
            <a:spLocks noGrp="1"/>
          </p:cNvSpPr>
          <p:nvPr>
            <p:ph type="body" idx="1"/>
          </p:nvPr>
        </p:nvSpPr>
        <p:spPr>
          <a:xfrm>
            <a:off x="1237800" y="3152188"/>
            <a:ext cx="7582800" cy="3329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2"/>
          <p:cNvSpPr txBox="1">
            <a:spLocks noGrp="1"/>
          </p:cNvSpPr>
          <p:nvPr>
            <p:ph type="body" idx="1"/>
          </p:nvPr>
        </p:nvSpPr>
        <p:spPr>
          <a:xfrm>
            <a:off x="1237800" y="3301700"/>
            <a:ext cx="7703700" cy="3180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body" idx="1"/>
          </p:nvPr>
        </p:nvSpPr>
        <p:spPr>
          <a:xfrm>
            <a:off x="1237800" y="3254300"/>
            <a:ext cx="7582800" cy="3227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Oswald Light</vt:lpstr>
      <vt:lpstr>Arial</vt:lpstr>
      <vt:lpstr>Montserrat Medium</vt:lpstr>
      <vt:lpstr>Montserrat</vt:lpstr>
      <vt:lpstr>Caveat</vt:lpstr>
      <vt:lpstr>Montserrat ExtraBold</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2025-04-08T16:45:03Z</dcterms:modified>
</cp:coreProperties>
</file>