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0058400" cy="7772400"/>
  <p:notesSz cx="6858000" cy="9144000"/>
  <p:embeddedFontLst>
    <p:embeddedFont>
      <p:font typeface="Lato" panose="020F0502020204030203" pitchFamily="34" charset="0"/>
      <p:regular r:id="rId13"/>
      <p:bold r:id="rId14"/>
      <p:italic r:id="rId15"/>
      <p:boldItalic r:id="rId16"/>
    </p:embeddedFont>
    <p:embeddedFont>
      <p:font typeface="Montserrat" pitchFamily="2" charset="77"/>
      <p:regular r:id="rId17"/>
      <p:bold r:id="rId18"/>
      <p:italic r:id="rId19"/>
      <p:boldItalic r:id="rId20"/>
    </p:embeddedFont>
    <p:embeddedFont>
      <p:font typeface="Montserrat ExtraBold" panose="020F0502020204030204" pitchFamily="34" charset="0"/>
      <p:bold r:id="rId21"/>
      <p:italic r:id="rId22"/>
      <p:boldItalic r:id="rId23"/>
    </p:embeddedFont>
    <p:embeddedFont>
      <p:font typeface="Montserrat Medium" panose="020F0502020204030204" pitchFamily="34" charset="0"/>
      <p:regular r:id="rId24"/>
      <p:bold r:id="rId25"/>
      <p:italic r:id="rId26"/>
      <p:boldItalic r:id="rId27"/>
    </p:embeddedFont>
    <p:embeddedFont>
      <p:font typeface="Oswald Light" panose="020F030202020403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562c6d33b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562c6d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3d79ec22da_0_9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3d79ec22d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3d79ec22da_0_7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3d79ec22d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3d79ec22da_0_7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3d79ec22d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d79ec22da_0_7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d79ec22d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d79ec22da_0_8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3d79ec22d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d79ec22da_0_8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3d79ec22d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d79ec22da_0_8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d79ec22d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3d79ec22da_0_8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3d79ec22d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3d79ec22da_0_9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3d79ec22d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ction.scholastic.com/issues/2022-23/090122/the-unstoppable-kumaka.htm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action.scholastic.com/issues/2020-21/090121/his-art-does-the-talking.html"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6309575" y="3652275"/>
            <a:ext cx="2199600" cy="24189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Preview Text Features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Learn New Words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Read</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Think</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Watch</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Write</a:t>
            </a:r>
            <a:endParaRPr u="sng">
              <a:solidFill>
                <a:schemeClr val="accent5"/>
              </a:solidFill>
              <a:latin typeface="Montserrat Medium"/>
              <a:ea typeface="Montserrat Medium"/>
              <a:cs typeface="Montserrat Medium"/>
              <a:sym typeface="Montserrat Medium"/>
            </a:endParaRPr>
          </a:p>
        </p:txBody>
      </p:sp>
      <p:sp>
        <p:nvSpPr>
          <p:cNvPr id="14" name="Google Shape;14;p2"/>
          <p:cNvSpPr txBox="1"/>
          <p:nvPr/>
        </p:nvSpPr>
        <p:spPr>
          <a:xfrm>
            <a:off x="1274725" y="17674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5" name="Google Shape;15;p2"/>
          <p:cNvSpPr txBox="1"/>
          <p:nvPr/>
        </p:nvSpPr>
        <p:spPr>
          <a:xfrm>
            <a:off x="1466725" y="2584900"/>
            <a:ext cx="7417200" cy="495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See how a common goal helped Dhilan and Janine, ages 14 and 99, form an amazing friendship. </a:t>
            </a:r>
            <a:endParaRPr sz="1800">
              <a:latin typeface="Montserrat Medium"/>
              <a:ea typeface="Montserrat Medium"/>
              <a:cs typeface="Montserrat Medium"/>
              <a:sym typeface="Montserrat Medium"/>
            </a:endParaRPr>
          </a:p>
        </p:txBody>
      </p:sp>
      <p:sp>
        <p:nvSpPr>
          <p:cNvPr id="16" name="Google Shape;16;p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 of 10</a:t>
            </a:r>
            <a:endParaRPr sz="1200">
              <a:solidFill>
                <a:srgbClr val="595959"/>
              </a:solidFill>
            </a:endParaRPr>
          </a:p>
        </p:txBody>
      </p:sp>
      <p:pic>
        <p:nvPicPr>
          <p:cNvPr id="17" name="Google Shape;17;p2"/>
          <p:cNvPicPr preferRelativeResize="0"/>
          <p:nvPr/>
        </p:nvPicPr>
        <p:blipFill>
          <a:blip r:embed="rId4">
            <a:alphaModFix/>
          </a:blip>
          <a:stretch>
            <a:fillRect/>
          </a:stretch>
        </p:blipFill>
        <p:spPr>
          <a:xfrm>
            <a:off x="4342037" y="1147250"/>
            <a:ext cx="1374329" cy="467500"/>
          </a:xfrm>
          <a:prstGeom prst="rect">
            <a:avLst/>
          </a:prstGeom>
          <a:noFill/>
          <a:ln>
            <a:noFill/>
          </a:ln>
        </p:spPr>
      </p:pic>
      <p:pic>
        <p:nvPicPr>
          <p:cNvPr id="18" name="Google Shape;18;p2"/>
          <p:cNvPicPr preferRelativeResize="0"/>
          <p:nvPr/>
        </p:nvPicPr>
        <p:blipFill rotWithShape="1">
          <a:blip r:embed="rId5">
            <a:alphaModFix/>
          </a:blip>
          <a:srcRect l="1737" r="1746"/>
          <a:stretch/>
        </p:blipFill>
        <p:spPr>
          <a:xfrm>
            <a:off x="1547550" y="3263900"/>
            <a:ext cx="4375950" cy="3034749"/>
          </a:xfrm>
          <a:prstGeom prst="rect">
            <a:avLst/>
          </a:prstGeom>
          <a:noFill/>
          <a:ln>
            <a:noFill/>
          </a:ln>
          <a:effectLst>
            <a:outerShdw blurRad="57150" dist="19050" dir="5400000" algn="bl" rotWithShape="0">
              <a:srgbClr val="000000">
                <a:alpha val="50000"/>
              </a:srgbClr>
            </a:outerShdw>
          </a:effectLst>
        </p:spPr>
      </p:pic>
      <p:sp>
        <p:nvSpPr>
          <p:cNvPr id="19" name="Google Shape;19;p2"/>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p:cSld name="CUSTOM_8">
    <p:spTree>
      <p:nvGrpSpPr>
        <p:cNvPr id="1" name="Shape 123"/>
        <p:cNvGrpSpPr/>
        <p:nvPr/>
      </p:nvGrpSpPr>
      <p:grpSpPr>
        <a:xfrm>
          <a:off x="0" y="0"/>
          <a:ext cx="0" cy="0"/>
          <a:chOff x="0" y="0"/>
          <a:chExt cx="0" cy="0"/>
        </a:xfrm>
      </p:grpSpPr>
      <p:pic>
        <p:nvPicPr>
          <p:cNvPr id="124" name="Google Shape;124;p11"/>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25" name="Google Shape;125;p11"/>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26" name="Google Shape;126;p11"/>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10 of 10</a:t>
            </a:r>
            <a:endParaRPr sz="1200">
              <a:solidFill>
                <a:srgbClr val="595959"/>
              </a:solidFill>
            </a:endParaRPr>
          </a:p>
        </p:txBody>
      </p:sp>
      <p:pic>
        <p:nvPicPr>
          <p:cNvPr id="127" name="Google Shape;127;p11"/>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28" name="Google Shape;128;p11"/>
          <p:cNvSpPr txBox="1"/>
          <p:nvPr/>
        </p:nvSpPr>
        <p:spPr>
          <a:xfrm>
            <a:off x="1273575" y="2896000"/>
            <a:ext cx="7511400" cy="29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Who was Adolf Hitler? What did he do?</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Why did people listen to Hitler?</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With Hitler in charge, what was life like for Jewish people living in Germany?</a:t>
            </a:r>
            <a:endParaRPr>
              <a:solidFill>
                <a:schemeClr val="dk1"/>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Which fact from the video are you most likely to remember a year from now?</a:t>
            </a:r>
            <a:endParaRPr b="1">
              <a:solidFill>
                <a:schemeClr val="dk1"/>
              </a:solidFill>
              <a:latin typeface="Montserrat"/>
              <a:ea typeface="Montserrat"/>
              <a:cs typeface="Montserrat"/>
              <a:sym typeface="Montserrat"/>
            </a:endParaRPr>
          </a:p>
        </p:txBody>
      </p:sp>
      <p:sp>
        <p:nvSpPr>
          <p:cNvPr id="129" name="Google Shape;129;p11"/>
          <p:cNvSpPr txBox="1"/>
          <p:nvPr/>
        </p:nvSpPr>
        <p:spPr>
          <a:xfrm>
            <a:off x="1174425" y="2255325"/>
            <a:ext cx="7709700" cy="5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Answer the questions below. They’ll help you remember some of what you learned about the Holocaust.  </a:t>
            </a:r>
            <a:endParaRPr sz="1700">
              <a:latin typeface="Montserrat Medium"/>
              <a:ea typeface="Montserrat Medium"/>
              <a:cs typeface="Montserrat Medium"/>
              <a:sym typeface="Montserrat Medium"/>
            </a:endParaRPr>
          </a:p>
        </p:txBody>
      </p:sp>
      <p:sp>
        <p:nvSpPr>
          <p:cNvPr id="130" name="Google Shape;130;p11"/>
          <p:cNvSpPr txBox="1">
            <a:spLocks noGrp="1"/>
          </p:cNvSpPr>
          <p:nvPr>
            <p:ph type="body" idx="1"/>
          </p:nvPr>
        </p:nvSpPr>
        <p:spPr>
          <a:xfrm>
            <a:off x="1372625" y="3253451"/>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31" name="Google Shape;131;p11"/>
          <p:cNvSpPr txBox="1">
            <a:spLocks noGrp="1"/>
          </p:cNvSpPr>
          <p:nvPr>
            <p:ph type="body" idx="2"/>
          </p:nvPr>
        </p:nvSpPr>
        <p:spPr>
          <a:xfrm>
            <a:off x="1372625" y="4094563"/>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32" name="Google Shape;132;p11"/>
          <p:cNvSpPr txBox="1">
            <a:spLocks noGrp="1"/>
          </p:cNvSpPr>
          <p:nvPr>
            <p:ph type="body" idx="3"/>
          </p:nvPr>
        </p:nvSpPr>
        <p:spPr>
          <a:xfrm>
            <a:off x="1372625" y="4935700"/>
            <a:ext cx="7313100" cy="4590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33" name="Google Shape;133;p11"/>
          <p:cNvSpPr txBox="1">
            <a:spLocks noGrp="1"/>
          </p:cNvSpPr>
          <p:nvPr>
            <p:ph type="body" idx="4"/>
          </p:nvPr>
        </p:nvSpPr>
        <p:spPr>
          <a:xfrm>
            <a:off x="1372625" y="5772551"/>
            <a:ext cx="7313100" cy="500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34" name="Google Shape;134;p11"/>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135" name="Google Shape;135;p11"/>
          <p:cNvSpPr txBox="1"/>
          <p:nvPr/>
        </p:nvSpPr>
        <p:spPr>
          <a:xfrm>
            <a:off x="838050" y="1458225"/>
            <a:ext cx="83823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rgbClr val="CCCCCC"/>
                </a:solidFill>
                <a:latin typeface="Montserrat ExtraBold"/>
                <a:ea typeface="Montserrat ExtraBold"/>
                <a:cs typeface="Montserrat ExtraBold"/>
                <a:sym typeface="Montserrat ExtraBold"/>
              </a:rPr>
              <a:t>Think. </a:t>
            </a:r>
            <a:r>
              <a:rPr lang="en" sz="4400">
                <a:solidFill>
                  <a:srgbClr val="B7B7B7"/>
                </a:solidFill>
                <a:latin typeface="Montserrat ExtraBold"/>
                <a:ea typeface="Montserrat ExtraBold"/>
                <a:cs typeface="Montserrat ExtraBold"/>
                <a:sym typeface="Montserrat ExtraBold"/>
              </a:rPr>
              <a:t>Watch.</a:t>
            </a:r>
            <a:r>
              <a:rPr lang="en" sz="4400">
                <a:solidFill>
                  <a:schemeClr val="dk1"/>
                </a:solidFill>
                <a:latin typeface="Montserrat ExtraBold"/>
                <a:ea typeface="Montserrat ExtraBold"/>
                <a:cs typeface="Montserrat ExtraBold"/>
                <a:sym typeface="Montserrat ExtraBold"/>
              </a:rPr>
              <a:t> Write.</a:t>
            </a:r>
            <a:endParaRPr sz="4400" i="1">
              <a:solidFill>
                <a:schemeClr val="dk1"/>
              </a:solidFill>
              <a:latin typeface="Montserrat ExtraBold"/>
              <a:ea typeface="Montserrat ExtraBold"/>
              <a:cs typeface="Montserrat ExtraBold"/>
              <a:sym typeface="Montserrat Extra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CUSTOM_1">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22" name="Google Shape;22;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3" name="Google Shape;23;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4" name="Google Shape;24;p3"/>
          <p:cNvSpPr txBox="1"/>
          <p:nvPr/>
        </p:nvSpPr>
        <p:spPr>
          <a:xfrm>
            <a:off x="1613075" y="1458213"/>
            <a:ext cx="70866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sp>
        <p:nvSpPr>
          <p:cNvPr id="25" name="Google Shape;25;p3"/>
          <p:cNvSpPr txBox="1"/>
          <p:nvPr/>
        </p:nvSpPr>
        <p:spPr>
          <a:xfrm>
            <a:off x="11743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Look at the images and use them to answer the questions.</a:t>
            </a:r>
            <a:endParaRPr sz="1700">
              <a:latin typeface="Montserrat Medium"/>
              <a:ea typeface="Montserrat Medium"/>
              <a:cs typeface="Montserrat Medium"/>
              <a:sym typeface="Montserrat Medium"/>
            </a:endParaRPr>
          </a:p>
        </p:txBody>
      </p:sp>
      <p:sp>
        <p:nvSpPr>
          <p:cNvPr id="26" name="Google Shape;26;p3"/>
          <p:cNvSpPr txBox="1"/>
          <p:nvPr/>
        </p:nvSpPr>
        <p:spPr>
          <a:xfrm>
            <a:off x="1874100" y="2833450"/>
            <a:ext cx="6310200" cy="86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Read the article’s title and subtitle (the text to the right of the title).</a:t>
            </a:r>
            <a:r>
              <a:rPr lang="en">
                <a:latin typeface="Montserrat Medium"/>
                <a:ea typeface="Montserrat Medium"/>
                <a:cs typeface="Montserrat Medium"/>
                <a:sym typeface="Montserrat Medium"/>
              </a:rPr>
              <a:t> What do you think their friendship might have to do with the message Dhilan and Janine want to share? Make a prediction.</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7" name="Google Shape;27;p3"/>
          <p:cNvSpPr txBox="1">
            <a:spLocks noGrp="1"/>
          </p:cNvSpPr>
          <p:nvPr>
            <p:ph type="body" idx="1"/>
          </p:nvPr>
        </p:nvSpPr>
        <p:spPr>
          <a:xfrm>
            <a:off x="5847300" y="3772275"/>
            <a:ext cx="2337000" cy="23712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28" name="Google Shape;28;p3"/>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2 of 10</a:t>
            </a:r>
            <a:endParaRPr sz="1200">
              <a:solidFill>
                <a:srgbClr val="595959"/>
              </a:solidFill>
            </a:endParaRPr>
          </a:p>
        </p:txBody>
      </p:sp>
      <p:pic>
        <p:nvPicPr>
          <p:cNvPr id="29" name="Google Shape;29;p3"/>
          <p:cNvPicPr preferRelativeResize="0"/>
          <p:nvPr/>
        </p:nvPicPr>
        <p:blipFill>
          <a:blip r:embed="rId4">
            <a:alphaModFix/>
          </a:blip>
          <a:stretch>
            <a:fillRect/>
          </a:stretch>
        </p:blipFill>
        <p:spPr>
          <a:xfrm>
            <a:off x="4530028" y="1031975"/>
            <a:ext cx="998352" cy="339603"/>
          </a:xfrm>
          <a:prstGeom prst="rect">
            <a:avLst/>
          </a:prstGeom>
          <a:noFill/>
          <a:ln>
            <a:noFill/>
          </a:ln>
        </p:spPr>
      </p:pic>
      <p:pic>
        <p:nvPicPr>
          <p:cNvPr id="30" name="Google Shape;30;p3"/>
          <p:cNvPicPr preferRelativeResize="0"/>
          <p:nvPr/>
        </p:nvPicPr>
        <p:blipFill rotWithShape="1">
          <a:blip r:embed="rId5">
            <a:alphaModFix/>
          </a:blip>
          <a:srcRect t="3891" b="3891"/>
          <a:stretch/>
        </p:blipFill>
        <p:spPr>
          <a:xfrm>
            <a:off x="1874100" y="3779050"/>
            <a:ext cx="3819555" cy="2357650"/>
          </a:xfrm>
          <a:prstGeom prst="rect">
            <a:avLst/>
          </a:prstGeom>
          <a:noFill/>
          <a:ln>
            <a:noFill/>
          </a:ln>
          <a:effectLst>
            <a:outerShdw blurRad="57150" dist="19050" dir="5400000" algn="bl" rotWithShape="0">
              <a:srgbClr val="000000">
                <a:alpha val="50000"/>
              </a:srgbClr>
            </a:outerShdw>
          </a:effectLst>
        </p:spPr>
      </p:pic>
      <p:sp>
        <p:nvSpPr>
          <p:cNvPr id="31" name="Google Shape;31;p3"/>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_2">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34" name="Google Shape;34;p4"/>
          <p:cNvPicPr preferRelativeResize="0"/>
          <p:nvPr/>
        </p:nvPicPr>
        <p:blipFill>
          <a:blip r:embed="rId2">
            <a:alphaModFix/>
          </a:blip>
          <a:stretch>
            <a:fillRect/>
          </a:stretch>
        </p:blipFill>
        <p:spPr>
          <a:xfrm>
            <a:off x="-167525" y="0"/>
            <a:ext cx="10363200" cy="7772400"/>
          </a:xfrm>
          <a:prstGeom prst="rect">
            <a:avLst/>
          </a:prstGeom>
          <a:noFill/>
          <a:ln>
            <a:noFill/>
          </a:ln>
        </p:spPr>
      </p:pic>
      <p:sp>
        <p:nvSpPr>
          <p:cNvPr id="35" name="Google Shape;35;p4"/>
          <p:cNvSpPr txBox="1"/>
          <p:nvPr/>
        </p:nvSpPr>
        <p:spPr>
          <a:xfrm>
            <a:off x="1857275" y="2499475"/>
            <a:ext cx="63438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Look at these images from the article and read their captions. </a:t>
            </a:r>
            <a:r>
              <a:rPr lang="en">
                <a:solidFill>
                  <a:schemeClr val="dk1"/>
                </a:solidFill>
                <a:latin typeface="Montserrat Medium"/>
                <a:ea typeface="Montserrat Medium"/>
                <a:cs typeface="Montserrat Medium"/>
                <a:sym typeface="Montserrat Medium"/>
              </a:rPr>
              <a:t>What do they tell you about Janine?</a:t>
            </a:r>
            <a:endParaRPr>
              <a:latin typeface="Montserrat Medium"/>
              <a:ea typeface="Montserrat Medium"/>
              <a:cs typeface="Montserrat Medium"/>
              <a:sym typeface="Montserrat Medium"/>
            </a:endParaRPr>
          </a:p>
        </p:txBody>
      </p:sp>
      <p:pic>
        <p:nvPicPr>
          <p:cNvPr id="36" name="Google Shape;36;p4"/>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37" name="Google Shape;37;p4"/>
          <p:cNvSpPr txBox="1">
            <a:spLocks noGrp="1"/>
          </p:cNvSpPr>
          <p:nvPr>
            <p:ph type="body" idx="1"/>
          </p:nvPr>
        </p:nvSpPr>
        <p:spPr>
          <a:xfrm>
            <a:off x="1857275" y="3162525"/>
            <a:ext cx="2551200" cy="30555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38" name="Google Shape;38;p4"/>
          <p:cNvSpPr txBox="1"/>
          <p:nvPr/>
        </p:nvSpPr>
        <p:spPr>
          <a:xfrm rot="-5400000">
            <a:off x="7481650" y="4671775"/>
            <a:ext cx="3629700" cy="21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Oswald Light"/>
                <a:ea typeface="Oswald Light"/>
                <a:cs typeface="Oswald Light"/>
                <a:sym typeface="Oswald Light"/>
              </a:rPr>
              <a:t>Museum.IMEC/Courtesy of Janine Oberrotman/The Washington Post (Janine at age 20); Courtney Sturgeon/The Washington Post (Janine in 2024)</a:t>
            </a:r>
            <a:endParaRPr sz="800">
              <a:solidFill>
                <a:schemeClr val="dk1"/>
              </a:solidFill>
              <a:latin typeface="Oswald Light"/>
              <a:ea typeface="Oswald Light"/>
              <a:cs typeface="Oswald Light"/>
              <a:sym typeface="Oswald Light"/>
            </a:endParaRPr>
          </a:p>
        </p:txBody>
      </p:sp>
      <p:sp>
        <p:nvSpPr>
          <p:cNvPr id="39" name="Google Shape;39;p4"/>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3 of 10</a:t>
            </a:r>
            <a:endParaRPr sz="1200">
              <a:solidFill>
                <a:srgbClr val="595959"/>
              </a:solidFill>
            </a:endParaRPr>
          </a:p>
        </p:txBody>
      </p:sp>
      <p:pic>
        <p:nvPicPr>
          <p:cNvPr id="40" name="Google Shape;40;p4"/>
          <p:cNvPicPr preferRelativeResize="0"/>
          <p:nvPr/>
        </p:nvPicPr>
        <p:blipFill rotWithShape="1">
          <a:blip r:embed="rId4">
            <a:alphaModFix/>
          </a:blip>
          <a:srcRect t="11420" b="11412"/>
          <a:stretch/>
        </p:blipFill>
        <p:spPr>
          <a:xfrm rot="14">
            <a:off x="4738725" y="3334808"/>
            <a:ext cx="3706551" cy="1882961"/>
          </a:xfrm>
          <a:prstGeom prst="rect">
            <a:avLst/>
          </a:prstGeom>
          <a:noFill/>
          <a:ln w="38100" cap="flat" cmpd="sng">
            <a:solidFill>
              <a:srgbClr val="FFFFFF"/>
            </a:solidFill>
            <a:prstDash val="solid"/>
            <a:round/>
            <a:headEnd type="none" w="sm" len="sm"/>
            <a:tailEnd type="none" w="sm" len="sm"/>
          </a:ln>
          <a:effectLst>
            <a:outerShdw blurRad="57150" dist="57150" dir="1380000" algn="bl" rotWithShape="0">
              <a:srgbClr val="000000">
                <a:alpha val="50000"/>
              </a:srgbClr>
            </a:outerShdw>
          </a:effectLst>
        </p:spPr>
      </p:pic>
      <p:pic>
        <p:nvPicPr>
          <p:cNvPr id="41" name="Google Shape;41;p4"/>
          <p:cNvPicPr preferRelativeResize="0"/>
          <p:nvPr/>
        </p:nvPicPr>
        <p:blipFill>
          <a:blip r:embed="rId5">
            <a:alphaModFix/>
          </a:blip>
          <a:stretch>
            <a:fillRect/>
          </a:stretch>
        </p:blipFill>
        <p:spPr>
          <a:xfrm>
            <a:off x="4530028" y="1031975"/>
            <a:ext cx="998352" cy="339603"/>
          </a:xfrm>
          <a:prstGeom prst="rect">
            <a:avLst/>
          </a:prstGeom>
          <a:noFill/>
          <a:ln>
            <a:noFill/>
          </a:ln>
        </p:spPr>
      </p:pic>
      <p:sp>
        <p:nvSpPr>
          <p:cNvPr id="42" name="Google Shape;42;p4"/>
          <p:cNvSpPr txBox="1"/>
          <p:nvPr/>
        </p:nvSpPr>
        <p:spPr>
          <a:xfrm>
            <a:off x="1613075" y="1458213"/>
            <a:ext cx="708655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Preview Text Features</a:t>
            </a:r>
            <a:endParaRPr sz="4400" i="1">
              <a:latin typeface="Montserrat ExtraBold"/>
              <a:ea typeface="Montserrat ExtraBold"/>
              <a:cs typeface="Montserrat ExtraBold"/>
              <a:sym typeface="Montserrat ExtraBold"/>
            </a:endParaRPr>
          </a:p>
        </p:txBody>
      </p:sp>
      <p:sp>
        <p:nvSpPr>
          <p:cNvPr id="43" name="Google Shape;43;p4"/>
          <p:cNvSpPr txBox="1"/>
          <p:nvPr/>
        </p:nvSpPr>
        <p:spPr>
          <a:xfrm>
            <a:off x="4738725" y="5458225"/>
            <a:ext cx="3960900" cy="797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Clr>
                <a:schemeClr val="dk1"/>
              </a:buClr>
              <a:buSzPts val="1100"/>
              <a:buFont typeface="Arial"/>
              <a:buNone/>
            </a:pPr>
            <a:r>
              <a:rPr lang="en" sz="1100" b="1">
                <a:latin typeface="Lato"/>
                <a:ea typeface="Lato"/>
                <a:cs typeface="Lato"/>
                <a:sym typeface="Lato"/>
              </a:rPr>
              <a:t>Meet Janine</a:t>
            </a:r>
            <a:endParaRPr sz="1100" b="1">
              <a:latin typeface="Lato"/>
              <a:ea typeface="Lato"/>
              <a:cs typeface="Lato"/>
              <a:sym typeface="Lato"/>
            </a:endParaRPr>
          </a:p>
          <a:p>
            <a:pPr marL="0" lvl="0" indent="0" algn="l" rtl="0">
              <a:lnSpc>
                <a:spcPct val="115000"/>
              </a:lnSpc>
              <a:spcBef>
                <a:spcPts val="0"/>
              </a:spcBef>
              <a:spcAft>
                <a:spcPts val="0"/>
              </a:spcAft>
              <a:buNone/>
            </a:pPr>
            <a:r>
              <a:rPr lang="en" sz="1100">
                <a:latin typeface="Lato"/>
                <a:ea typeface="Lato"/>
                <a:cs typeface="Lato"/>
                <a:sym typeface="Lato"/>
              </a:rPr>
              <a:t>Janine was a teenager when the Holocaust began. Both of her parents were killed, but she survived. For years, Janine has shared her story at the Illinois Holocaust Museum.</a:t>
            </a:r>
            <a:endParaRPr sz="1100">
              <a:latin typeface="Lato"/>
              <a:ea typeface="Lato"/>
              <a:cs typeface="Lato"/>
              <a:sym typeface="Lato"/>
            </a:endParaRPr>
          </a:p>
          <a:p>
            <a:pPr marL="228600" lvl="0" indent="-228600" algn="l" rtl="0">
              <a:lnSpc>
                <a:spcPct val="115000"/>
              </a:lnSpc>
              <a:spcBef>
                <a:spcPts val="0"/>
              </a:spcBef>
              <a:spcAft>
                <a:spcPts val="0"/>
              </a:spcAft>
              <a:buNone/>
            </a:pPr>
            <a:endParaRPr sz="1100">
              <a:latin typeface="Lato"/>
              <a:ea typeface="Lato"/>
              <a:cs typeface="Lato"/>
              <a:sym typeface="Lato"/>
            </a:endParaRPr>
          </a:p>
        </p:txBody>
      </p:sp>
      <p:sp>
        <p:nvSpPr>
          <p:cNvPr id="44" name="Google Shape;44;p4"/>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3">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47" name="Google Shape;47;p5"/>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48" name="Google Shape;48;p5"/>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49" name="Google Shape;49;p5"/>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sp>
        <p:nvSpPr>
          <p:cNvPr id="50" name="Google Shape;50;p5"/>
          <p:cNvSpPr txBox="1"/>
          <p:nvPr/>
        </p:nvSpPr>
        <p:spPr>
          <a:xfrm>
            <a:off x="1174325" y="2179125"/>
            <a:ext cx="7709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One last thing before you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The story has some words you might not know . . .</a:t>
            </a:r>
            <a:endParaRPr sz="1700">
              <a:latin typeface="Montserrat Medium"/>
              <a:ea typeface="Montserrat Medium"/>
              <a:cs typeface="Montserrat Medium"/>
              <a:sym typeface="Montserrat Medium"/>
            </a:endParaRPr>
          </a:p>
        </p:txBody>
      </p:sp>
      <p:pic>
        <p:nvPicPr>
          <p:cNvPr id="51" name="Google Shape;51;p5"/>
          <p:cNvPicPr preferRelativeResize="0"/>
          <p:nvPr/>
        </p:nvPicPr>
        <p:blipFill rotWithShape="1">
          <a:blip r:embed="rId4">
            <a:alphaModFix/>
          </a:blip>
          <a:srcRect l="9431" t="17190" r="10638" b="19979"/>
          <a:stretch/>
        </p:blipFill>
        <p:spPr>
          <a:xfrm>
            <a:off x="3129824" y="2941725"/>
            <a:ext cx="5754199" cy="3600406"/>
          </a:xfrm>
          <a:prstGeom prst="rect">
            <a:avLst/>
          </a:prstGeom>
          <a:noFill/>
          <a:ln>
            <a:noFill/>
          </a:ln>
        </p:spPr>
      </p:pic>
      <p:pic>
        <p:nvPicPr>
          <p:cNvPr id="52" name="Google Shape;52;p5"/>
          <p:cNvPicPr preferRelativeResize="0"/>
          <p:nvPr/>
        </p:nvPicPr>
        <p:blipFill rotWithShape="1">
          <a:blip r:embed="rId5">
            <a:alphaModFix/>
          </a:blip>
          <a:srcRect b="13035"/>
          <a:stretch/>
        </p:blipFill>
        <p:spPr>
          <a:xfrm>
            <a:off x="2868000" y="2941725"/>
            <a:ext cx="5961925" cy="3600400"/>
          </a:xfrm>
          <a:prstGeom prst="rect">
            <a:avLst/>
          </a:prstGeom>
          <a:noFill/>
          <a:ln>
            <a:noFill/>
          </a:ln>
        </p:spPr>
      </p:pic>
      <p:pic>
        <p:nvPicPr>
          <p:cNvPr id="53" name="Google Shape;53;p5"/>
          <p:cNvPicPr preferRelativeResize="0"/>
          <p:nvPr/>
        </p:nvPicPr>
        <p:blipFill rotWithShape="1">
          <a:blip r:embed="rId6">
            <a:alphaModFix/>
          </a:blip>
          <a:srcRect l="2042" r="2042" b="27614"/>
          <a:stretch/>
        </p:blipFill>
        <p:spPr>
          <a:xfrm>
            <a:off x="4530025" y="3312125"/>
            <a:ext cx="2656544" cy="1876525"/>
          </a:xfrm>
          <a:prstGeom prst="rect">
            <a:avLst/>
          </a:prstGeom>
          <a:noFill/>
          <a:ln>
            <a:noFill/>
          </a:ln>
        </p:spPr>
      </p:pic>
      <p:sp>
        <p:nvSpPr>
          <p:cNvPr id="54" name="Google Shape;54;p5"/>
          <p:cNvSpPr txBox="1"/>
          <p:nvPr/>
        </p:nvSpPr>
        <p:spPr>
          <a:xfrm>
            <a:off x="1613075" y="4264425"/>
            <a:ext cx="2294100" cy="139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55" name="Google Shape;55;p5"/>
          <p:cNvPicPr preferRelativeResize="0"/>
          <p:nvPr/>
        </p:nvPicPr>
        <p:blipFill>
          <a:blip r:embed="rId7">
            <a:alphaModFix/>
          </a:blip>
          <a:stretch>
            <a:fillRect/>
          </a:stretch>
        </p:blipFill>
        <p:spPr>
          <a:xfrm rot="-2700026">
            <a:off x="2894526" y="3249121"/>
            <a:ext cx="1378377" cy="916661"/>
          </a:xfrm>
          <a:prstGeom prst="rect">
            <a:avLst/>
          </a:prstGeom>
          <a:noFill/>
          <a:ln>
            <a:noFill/>
          </a:ln>
        </p:spPr>
      </p:pic>
      <p:sp>
        <p:nvSpPr>
          <p:cNvPr id="56" name="Google Shape;56;p5"/>
          <p:cNvSpPr txBox="1"/>
          <p:nvPr/>
        </p:nvSpPr>
        <p:spPr>
          <a:xfrm rot="-5400000">
            <a:off x="7163750" y="4434400"/>
            <a:ext cx="4367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1"/>
                </a:solidFill>
                <a:latin typeface="Oswald Light"/>
                <a:ea typeface="Oswald Light"/>
                <a:cs typeface="Oswald Light"/>
                <a:sym typeface="Oswald Light"/>
              </a:rPr>
              <a:t>Jezper/Shutterstock (laptop), MilanoPE/Shutterstock (genocide)</a:t>
            </a:r>
            <a:endParaRPr sz="800">
              <a:solidFill>
                <a:schemeClr val="dk1"/>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
        <p:nvSpPr>
          <p:cNvPr id="57" name="Google Shape;57;p5"/>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4 of 10</a:t>
            </a:r>
            <a:endParaRPr sz="1200">
              <a:solidFill>
                <a:srgbClr val="595959"/>
              </a:solidFill>
            </a:endParaRPr>
          </a:p>
        </p:txBody>
      </p:sp>
      <p:pic>
        <p:nvPicPr>
          <p:cNvPr id="58" name="Google Shape;58;p5"/>
          <p:cNvPicPr preferRelativeResize="0"/>
          <p:nvPr/>
        </p:nvPicPr>
        <p:blipFill>
          <a:blip r:embed="rId8">
            <a:alphaModFix/>
          </a:blip>
          <a:stretch>
            <a:fillRect/>
          </a:stretch>
        </p:blipFill>
        <p:spPr>
          <a:xfrm>
            <a:off x="4530028" y="1031975"/>
            <a:ext cx="998352" cy="339603"/>
          </a:xfrm>
          <a:prstGeom prst="rect">
            <a:avLst/>
          </a:prstGeom>
          <a:noFill/>
          <a:ln>
            <a:noFill/>
          </a:ln>
        </p:spPr>
      </p:pic>
      <p:sp>
        <p:nvSpPr>
          <p:cNvPr id="59" name="Google Shape;59;p5"/>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4">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62" name="Google Shape;62;p6"/>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63" name="Google Shape;63;p6"/>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64" name="Google Shape;64;p6"/>
          <p:cNvSpPr txBox="1"/>
          <p:nvPr/>
        </p:nvSpPr>
        <p:spPr>
          <a:xfrm>
            <a:off x="916800" y="1458200"/>
            <a:ext cx="82248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Watch. Write.</a:t>
            </a:r>
            <a:endParaRPr sz="4400" i="1">
              <a:solidFill>
                <a:srgbClr val="CCCCCC"/>
              </a:solidFill>
              <a:latin typeface="Montserrat ExtraBold"/>
              <a:ea typeface="Montserrat ExtraBold"/>
              <a:cs typeface="Montserrat ExtraBold"/>
              <a:sym typeface="Montserrat ExtraBold"/>
            </a:endParaRPr>
          </a:p>
        </p:txBody>
      </p:sp>
      <p:sp>
        <p:nvSpPr>
          <p:cNvPr id="65" name="Google Shape;65;p6"/>
          <p:cNvSpPr txBox="1"/>
          <p:nvPr/>
        </p:nvSpPr>
        <p:spPr>
          <a:xfrm>
            <a:off x="1562825" y="2169013"/>
            <a:ext cx="7049100" cy="5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Janine and Dhilan get together every Sunday to do something that’s important to both of them. What is it?</a:t>
            </a:r>
            <a:endParaRPr sz="1700">
              <a:latin typeface="Montserrat Medium"/>
              <a:ea typeface="Montserrat Medium"/>
              <a:cs typeface="Montserrat Medium"/>
              <a:sym typeface="Montserrat Medium"/>
            </a:endParaRPr>
          </a:p>
        </p:txBody>
      </p:sp>
      <p:pic>
        <p:nvPicPr>
          <p:cNvPr id="66" name="Google Shape;66;p6">
            <a:hlinkClick r:id="rId4"/>
          </p:cNvPr>
          <p:cNvPicPr preferRelativeResize="0"/>
          <p:nvPr/>
        </p:nvPicPr>
        <p:blipFill>
          <a:blip r:embed="rId5">
            <a:alphaModFix/>
          </a:blip>
          <a:stretch>
            <a:fillRect/>
          </a:stretch>
        </p:blipFill>
        <p:spPr>
          <a:xfrm>
            <a:off x="1626300" y="3751463"/>
            <a:ext cx="1827600" cy="1776350"/>
          </a:xfrm>
          <a:prstGeom prst="rect">
            <a:avLst/>
          </a:prstGeom>
          <a:noFill/>
          <a:ln>
            <a:noFill/>
          </a:ln>
        </p:spPr>
      </p:pic>
      <p:pic>
        <p:nvPicPr>
          <p:cNvPr id="67" name="Google Shape;67;p6"/>
          <p:cNvPicPr preferRelativeResize="0"/>
          <p:nvPr/>
        </p:nvPicPr>
        <p:blipFill>
          <a:blip r:embed="rId6">
            <a:alphaModFix/>
          </a:blip>
          <a:stretch>
            <a:fillRect/>
          </a:stretch>
        </p:blipFill>
        <p:spPr>
          <a:xfrm rot="5035491">
            <a:off x="3222596" y="3735631"/>
            <a:ext cx="1129909" cy="751440"/>
          </a:xfrm>
          <a:prstGeom prst="rect">
            <a:avLst/>
          </a:prstGeom>
          <a:noFill/>
          <a:ln>
            <a:noFill/>
          </a:ln>
        </p:spPr>
      </p:pic>
      <p:sp>
        <p:nvSpPr>
          <p:cNvPr id="68" name="Google Shape;68;p6"/>
          <p:cNvSpPr txBox="1"/>
          <p:nvPr/>
        </p:nvSpPr>
        <p:spPr>
          <a:xfrm>
            <a:off x="1839100" y="2996800"/>
            <a:ext cx="2199600" cy="102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Click here to read or listen to the </a:t>
            </a:r>
            <a:r>
              <a:rPr lang="en">
                <a:solidFill>
                  <a:schemeClr val="dk1"/>
                </a:solidFill>
                <a:latin typeface="Montserrat ExtraBold"/>
                <a:ea typeface="Montserrat ExtraBold"/>
                <a:cs typeface="Montserrat ExtraBold"/>
                <a:sym typeface="Montserrat ExtraBold"/>
              </a:rPr>
              <a:t>story</a:t>
            </a:r>
            <a:r>
              <a:rPr lang="en">
                <a:solidFill>
                  <a:srgbClr val="FF0000"/>
                </a:solidFill>
                <a:latin typeface="Montserrat ExtraBold"/>
                <a:ea typeface="Montserrat ExtraBold"/>
                <a:cs typeface="Montserrat ExtraBold"/>
                <a:sym typeface="Montserrat ExtraBold"/>
              </a:rPr>
              <a:t> to find out.</a:t>
            </a: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p:txBody>
      </p:sp>
      <p:sp>
        <p:nvSpPr>
          <p:cNvPr id="69" name="Google Shape;69;p6"/>
          <p:cNvSpPr txBox="1"/>
          <p:nvPr/>
        </p:nvSpPr>
        <p:spPr>
          <a:xfrm>
            <a:off x="1788650" y="5672375"/>
            <a:ext cx="3017700" cy="79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View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70" name="Google Shape;70;p6"/>
          <p:cNvCxnSpPr/>
          <p:nvPr/>
        </p:nvCxnSpPr>
        <p:spPr>
          <a:xfrm>
            <a:off x="3646250" y="5967400"/>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71" name="Google Shape;71;p6"/>
          <p:cNvCxnSpPr/>
          <p:nvPr/>
        </p:nvCxnSpPr>
        <p:spPr>
          <a:xfrm>
            <a:off x="3923450" y="6158575"/>
            <a:ext cx="185400" cy="0"/>
          </a:xfrm>
          <a:prstGeom prst="straightConnector1">
            <a:avLst/>
          </a:prstGeom>
          <a:noFill/>
          <a:ln w="9525" cap="flat" cmpd="sng">
            <a:solidFill>
              <a:schemeClr val="dk2"/>
            </a:solidFill>
            <a:prstDash val="solid"/>
            <a:round/>
            <a:headEnd type="none" w="med" len="med"/>
            <a:tailEnd type="triangle" w="med" len="med"/>
          </a:ln>
        </p:spPr>
      </p:cxnSp>
      <p:sp>
        <p:nvSpPr>
          <p:cNvPr id="72" name="Google Shape;72;p6"/>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5 of 10</a:t>
            </a:r>
            <a:endParaRPr sz="1200">
              <a:solidFill>
                <a:srgbClr val="595959"/>
              </a:solidFill>
            </a:endParaRPr>
          </a:p>
        </p:txBody>
      </p:sp>
      <p:pic>
        <p:nvPicPr>
          <p:cNvPr id="73" name="Google Shape;73;p6"/>
          <p:cNvPicPr preferRelativeResize="0"/>
          <p:nvPr/>
        </p:nvPicPr>
        <p:blipFill>
          <a:blip r:embed="rId7">
            <a:alphaModFix/>
          </a:blip>
          <a:stretch>
            <a:fillRect/>
          </a:stretch>
        </p:blipFill>
        <p:spPr>
          <a:xfrm>
            <a:off x="4530028" y="1031975"/>
            <a:ext cx="998352" cy="339603"/>
          </a:xfrm>
          <a:prstGeom prst="rect">
            <a:avLst/>
          </a:prstGeom>
          <a:noFill/>
          <a:ln>
            <a:noFill/>
          </a:ln>
        </p:spPr>
      </p:pic>
      <p:sp>
        <p:nvSpPr>
          <p:cNvPr id="74" name="Google Shape;74;p6"/>
          <p:cNvSpPr txBox="1"/>
          <p:nvPr/>
        </p:nvSpPr>
        <p:spPr>
          <a:xfrm rot="-5400000">
            <a:off x="7513100" y="4624100"/>
            <a:ext cx="3629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latin typeface="Oswald Light"/>
                <a:ea typeface="Oswald Light"/>
                <a:cs typeface="Oswald Light"/>
                <a:sym typeface="Oswald Light"/>
              </a:rPr>
              <a:t>Courtney Sturgeon/The Washington Post (Janine &amp; Dhilan)</a:t>
            </a:r>
            <a:endParaRPr sz="800">
              <a:latin typeface="Oswald Light"/>
              <a:ea typeface="Oswald Light"/>
              <a:cs typeface="Oswald Light"/>
              <a:sym typeface="Oswald Light"/>
            </a:endParaRPr>
          </a:p>
        </p:txBody>
      </p:sp>
      <p:pic>
        <p:nvPicPr>
          <p:cNvPr id="75" name="Google Shape;75;p6"/>
          <p:cNvPicPr preferRelativeResize="0"/>
          <p:nvPr/>
        </p:nvPicPr>
        <p:blipFill rotWithShape="1">
          <a:blip r:embed="rId8">
            <a:alphaModFix/>
          </a:blip>
          <a:srcRect l="8416" r="8416"/>
          <a:stretch/>
        </p:blipFill>
        <p:spPr>
          <a:xfrm>
            <a:off x="4952706" y="3044575"/>
            <a:ext cx="3191496" cy="2922837"/>
          </a:xfrm>
          <a:prstGeom prst="rect">
            <a:avLst/>
          </a:prstGeom>
          <a:noFill/>
          <a:ln>
            <a:noFill/>
          </a:ln>
          <a:effectLst>
            <a:outerShdw blurRad="57150" dist="19050" dir="5400000" algn="bl" rotWithShape="0">
              <a:srgbClr val="000000">
                <a:alpha val="50000"/>
              </a:srgbClr>
            </a:outerShdw>
          </a:effectLst>
        </p:spPr>
      </p:pic>
      <p:sp>
        <p:nvSpPr>
          <p:cNvPr id="76" name="Google Shape;76;p6"/>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CUSTOM_5">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79" name="Google Shape;79;p7"/>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80" name="Google Shape;80;p7"/>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81" name="Google Shape;81;p7"/>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a:t>
            </a:r>
            <a:r>
              <a:rPr lang="en" sz="1700">
                <a:solidFill>
                  <a:schemeClr val="dk1"/>
                </a:solidFill>
                <a:latin typeface="Montserrat Medium"/>
                <a:ea typeface="Montserrat Medium"/>
                <a:cs typeface="Montserrat Medium"/>
                <a:sym typeface="Montserrat Medium"/>
              </a:rPr>
              <a:t>Use complete sentences.</a:t>
            </a:r>
            <a:endParaRPr sz="1700">
              <a:latin typeface="Montserrat Medium"/>
              <a:ea typeface="Montserrat Medium"/>
              <a:cs typeface="Montserrat Medium"/>
              <a:sym typeface="Montserrat Medium"/>
            </a:endParaRPr>
          </a:p>
        </p:txBody>
      </p:sp>
      <p:sp>
        <p:nvSpPr>
          <p:cNvPr id="82" name="Google Shape;82;p7"/>
          <p:cNvSpPr txBox="1"/>
          <p:nvPr/>
        </p:nvSpPr>
        <p:spPr>
          <a:xfrm>
            <a:off x="1613100" y="3143025"/>
            <a:ext cx="6832200" cy="3396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Why did Dhilan decide to volunteer at the Holocaust Museum?</a:t>
            </a:r>
            <a:endParaRPr>
              <a:latin typeface="Montserrat Medium"/>
              <a:ea typeface="Montserrat Medium"/>
              <a:cs typeface="Montserrat Medium"/>
              <a:sym typeface="Montserrat Medium"/>
            </a:endParaRPr>
          </a:p>
        </p:txBody>
      </p:sp>
      <p:sp>
        <p:nvSpPr>
          <p:cNvPr id="83" name="Google Shape;83;p7"/>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6 of 10</a:t>
            </a:r>
            <a:endParaRPr sz="1200">
              <a:solidFill>
                <a:srgbClr val="595959"/>
              </a:solidFill>
            </a:endParaRPr>
          </a:p>
        </p:txBody>
      </p:sp>
      <p:sp>
        <p:nvSpPr>
          <p:cNvPr id="84" name="Google Shape;84;p7"/>
          <p:cNvSpPr txBox="1">
            <a:spLocks noGrp="1"/>
          </p:cNvSpPr>
          <p:nvPr>
            <p:ph type="body" idx="1"/>
          </p:nvPr>
        </p:nvSpPr>
        <p:spPr>
          <a:xfrm>
            <a:off x="1613100" y="3577088"/>
            <a:ext cx="6832200" cy="2540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85" name="Google Shape;85;p7"/>
          <p:cNvSpPr txBox="1"/>
          <p:nvPr/>
        </p:nvSpPr>
        <p:spPr>
          <a:xfrm>
            <a:off x="838050" y="1458225"/>
            <a:ext cx="83823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Watch. Write.</a:t>
            </a:r>
            <a:endParaRPr sz="4400" i="1">
              <a:solidFill>
                <a:srgbClr val="CCCCCC"/>
              </a:solidFill>
              <a:latin typeface="Montserrat ExtraBold"/>
              <a:ea typeface="Montserrat ExtraBold"/>
              <a:cs typeface="Montserrat ExtraBold"/>
              <a:sym typeface="Montserrat ExtraBold"/>
            </a:endParaRPr>
          </a:p>
        </p:txBody>
      </p:sp>
      <p:pic>
        <p:nvPicPr>
          <p:cNvPr id="86" name="Google Shape;86;p7"/>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87" name="Google Shape;87;p7"/>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CUSTOM_5_1">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90" name="Google Shape;90;p8"/>
          <p:cNvPicPr preferRelativeResize="0"/>
          <p:nvPr/>
        </p:nvPicPr>
        <p:blipFill>
          <a:blip r:embed="rId2">
            <a:alphaModFix/>
          </a:blip>
          <a:stretch>
            <a:fillRect/>
          </a:stretch>
        </p:blipFill>
        <p:spPr>
          <a:xfrm>
            <a:off x="-140200" y="0"/>
            <a:ext cx="10363200" cy="7772400"/>
          </a:xfrm>
          <a:prstGeom prst="rect">
            <a:avLst/>
          </a:prstGeom>
          <a:noFill/>
          <a:ln>
            <a:noFill/>
          </a:ln>
        </p:spPr>
      </p:pic>
      <p:pic>
        <p:nvPicPr>
          <p:cNvPr id="91" name="Google Shape;91;p8"/>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92" name="Google Shape;92;p8"/>
          <p:cNvSpPr txBox="1"/>
          <p:nvPr/>
        </p:nvSpPr>
        <p:spPr>
          <a:xfrm>
            <a:off x="1613100" y="2550100"/>
            <a:ext cx="6832200" cy="386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How has Janine’s story changed the way Dhilan sees challenges?</a:t>
            </a:r>
            <a:endParaRPr>
              <a:latin typeface="Montserrat Medium"/>
              <a:ea typeface="Montserrat Medium"/>
              <a:cs typeface="Montserrat Medium"/>
              <a:sym typeface="Montserrat Medium"/>
            </a:endParaRPr>
          </a:p>
        </p:txBody>
      </p:sp>
      <p:sp>
        <p:nvSpPr>
          <p:cNvPr id="93" name="Google Shape;93;p8"/>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7 of 10</a:t>
            </a:r>
            <a:endParaRPr sz="1200">
              <a:solidFill>
                <a:srgbClr val="595959"/>
              </a:solidFill>
            </a:endParaRPr>
          </a:p>
        </p:txBody>
      </p:sp>
      <p:sp>
        <p:nvSpPr>
          <p:cNvPr id="94" name="Google Shape;94;p8"/>
          <p:cNvSpPr txBox="1">
            <a:spLocks noGrp="1"/>
          </p:cNvSpPr>
          <p:nvPr>
            <p:ph type="body" idx="1"/>
          </p:nvPr>
        </p:nvSpPr>
        <p:spPr>
          <a:xfrm>
            <a:off x="1613100" y="2936500"/>
            <a:ext cx="6832200" cy="2753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sp>
        <p:nvSpPr>
          <p:cNvPr id="95" name="Google Shape;95;p8"/>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pic>
        <p:nvPicPr>
          <p:cNvPr id="96" name="Google Shape;96;p8"/>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97" name="Google Shape;97;p8"/>
          <p:cNvSpPr txBox="1"/>
          <p:nvPr/>
        </p:nvSpPr>
        <p:spPr>
          <a:xfrm>
            <a:off x="838050" y="1458225"/>
            <a:ext cx="83823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chemeClr val="dk1"/>
                </a:solidFill>
                <a:latin typeface="Montserrat ExtraBold"/>
                <a:ea typeface="Montserrat ExtraBold"/>
                <a:cs typeface="Montserrat ExtraBold"/>
                <a:sym typeface="Montserrat ExtraBold"/>
              </a:rPr>
              <a:t>Think.</a:t>
            </a:r>
            <a:r>
              <a:rPr lang="en" sz="4400">
                <a:solidFill>
                  <a:srgbClr val="B7B7B7"/>
                </a:solidFill>
                <a:latin typeface="Montserrat ExtraBold"/>
                <a:ea typeface="Montserrat ExtraBold"/>
                <a:cs typeface="Montserrat ExtraBold"/>
                <a:sym typeface="Montserrat ExtraBold"/>
              </a:rPr>
              <a:t> Watch. Write.</a:t>
            </a:r>
            <a:endParaRPr sz="4400" i="1">
              <a:solidFill>
                <a:srgbClr val="CCCCCC"/>
              </a:solidFill>
              <a:latin typeface="Montserrat ExtraBold"/>
              <a:ea typeface="Montserrat ExtraBold"/>
              <a:cs typeface="Montserrat ExtraBold"/>
              <a:sym typeface="Montserrat Extra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CUSTOM_6">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100" name="Google Shape;100;p9"/>
          <p:cNvPicPr preferRelativeResize="0"/>
          <p:nvPr/>
        </p:nvPicPr>
        <p:blipFill>
          <a:blip r:embed="rId2">
            <a:alphaModFix/>
          </a:blip>
          <a:stretch>
            <a:fillRect/>
          </a:stretch>
        </p:blipFill>
        <p:spPr>
          <a:xfrm>
            <a:off x="-140200" y="0"/>
            <a:ext cx="10363200" cy="7772400"/>
          </a:xfrm>
          <a:prstGeom prst="rect">
            <a:avLst/>
          </a:prstGeom>
          <a:noFill/>
          <a:ln>
            <a:noFill/>
          </a:ln>
        </p:spPr>
      </p:pic>
      <p:pic>
        <p:nvPicPr>
          <p:cNvPr id="101" name="Google Shape;101;p9"/>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2" name="Google Shape;102;p9"/>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8 of 10</a:t>
            </a:r>
            <a:endParaRPr sz="1200">
              <a:solidFill>
                <a:srgbClr val="595959"/>
              </a:solidFill>
            </a:endParaRPr>
          </a:p>
        </p:txBody>
      </p:sp>
      <p:pic>
        <p:nvPicPr>
          <p:cNvPr id="103" name="Google Shape;103;p9"/>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04" name="Google Shape;104;p9"/>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solidFill>
                <a:schemeClr val="dk1"/>
              </a:solidFill>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105" name="Google Shape;105;p9"/>
          <p:cNvSpPr txBox="1"/>
          <p:nvPr/>
        </p:nvSpPr>
        <p:spPr>
          <a:xfrm>
            <a:off x="838050" y="1458225"/>
            <a:ext cx="83823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rgbClr val="CCCCCC"/>
                </a:solidFill>
                <a:latin typeface="Montserrat ExtraBold"/>
                <a:ea typeface="Montserrat ExtraBold"/>
                <a:cs typeface="Montserrat ExtraBold"/>
                <a:sym typeface="Montserrat ExtraBold"/>
              </a:rPr>
              <a:t>Think. </a:t>
            </a:r>
            <a:r>
              <a:rPr lang="en" sz="4400">
                <a:solidFill>
                  <a:schemeClr val="dk1"/>
                </a:solidFill>
                <a:latin typeface="Montserrat ExtraBold"/>
                <a:ea typeface="Montserrat ExtraBold"/>
                <a:cs typeface="Montserrat ExtraBold"/>
                <a:sym typeface="Montserrat ExtraBold"/>
              </a:rPr>
              <a:t>Watch. </a:t>
            </a:r>
            <a:r>
              <a:rPr lang="en" sz="4400">
                <a:solidFill>
                  <a:srgbClr val="B7B7B7"/>
                </a:solidFill>
                <a:latin typeface="Montserrat ExtraBold"/>
                <a:ea typeface="Montserrat ExtraBold"/>
                <a:cs typeface="Montserrat ExtraBold"/>
                <a:sym typeface="Montserrat ExtraBold"/>
              </a:rPr>
              <a:t>Write.</a:t>
            </a:r>
            <a:endParaRPr sz="4400" i="1">
              <a:solidFill>
                <a:srgbClr val="CCCCCC"/>
              </a:solidFill>
              <a:latin typeface="Montserrat ExtraBold"/>
              <a:ea typeface="Montserrat ExtraBold"/>
              <a:cs typeface="Montserrat ExtraBold"/>
              <a:sym typeface="Montserrat ExtraBold"/>
            </a:endParaRPr>
          </a:p>
        </p:txBody>
      </p:sp>
      <p:sp>
        <p:nvSpPr>
          <p:cNvPr id="106" name="Google Shape;106;p9"/>
          <p:cNvSpPr txBox="1"/>
          <p:nvPr/>
        </p:nvSpPr>
        <p:spPr>
          <a:xfrm>
            <a:off x="1174325" y="2255325"/>
            <a:ext cx="77097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Janine and Dhilan teach others about the Holocaust. You can too. Start by watching our video “An Introduction to the Holocaust.”</a:t>
            </a:r>
            <a:endParaRPr sz="1700">
              <a:latin typeface="Montserrat Medium"/>
              <a:ea typeface="Montserrat Medium"/>
              <a:cs typeface="Montserrat Medium"/>
              <a:sym typeface="Montserrat Medium"/>
            </a:endParaRPr>
          </a:p>
        </p:txBody>
      </p:sp>
      <p:pic>
        <p:nvPicPr>
          <p:cNvPr id="107" name="Google Shape;107;p9"/>
          <p:cNvPicPr preferRelativeResize="0"/>
          <p:nvPr/>
        </p:nvPicPr>
        <p:blipFill rotWithShape="1">
          <a:blip r:embed="rId5">
            <a:alphaModFix/>
          </a:blip>
          <a:srcRect t="2489" b="2489"/>
          <a:stretch/>
        </p:blipFill>
        <p:spPr>
          <a:xfrm>
            <a:off x="3758575" y="3112475"/>
            <a:ext cx="4823182" cy="2731202"/>
          </a:xfrm>
          <a:prstGeom prst="rect">
            <a:avLst/>
          </a:prstGeom>
          <a:noFill/>
          <a:ln w="38100" cap="flat" cmpd="sng">
            <a:solidFill>
              <a:srgbClr val="595959"/>
            </a:solidFill>
            <a:prstDash val="solid"/>
            <a:round/>
            <a:headEnd type="none" w="sm" len="sm"/>
            <a:tailEnd type="none" w="sm" len="sm"/>
          </a:ln>
        </p:spPr>
      </p:pic>
      <p:sp>
        <p:nvSpPr>
          <p:cNvPr id="108" name="Google Shape;108;p9"/>
          <p:cNvSpPr txBox="1"/>
          <p:nvPr/>
        </p:nvSpPr>
        <p:spPr>
          <a:xfrm>
            <a:off x="1425975" y="6112575"/>
            <a:ext cx="7155900" cy="3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Montserrat"/>
                <a:ea typeface="Montserrat"/>
                <a:cs typeface="Montserrat"/>
                <a:sym typeface="Montserrat"/>
              </a:rPr>
              <a:t>When you’re done, go to the next slide to record what you learned.</a:t>
            </a:r>
            <a:endParaRPr sz="1500" b="1">
              <a:latin typeface="Montserrat"/>
              <a:ea typeface="Montserrat"/>
              <a:cs typeface="Montserrat"/>
              <a:sym typeface="Montserrat"/>
            </a:endParaRPr>
          </a:p>
        </p:txBody>
      </p:sp>
      <p:pic>
        <p:nvPicPr>
          <p:cNvPr id="109" name="Google Shape;109;p9"/>
          <p:cNvPicPr preferRelativeResize="0"/>
          <p:nvPr/>
        </p:nvPicPr>
        <p:blipFill>
          <a:blip r:embed="rId6">
            <a:alphaModFix/>
          </a:blip>
          <a:stretch>
            <a:fillRect/>
          </a:stretch>
        </p:blipFill>
        <p:spPr>
          <a:xfrm rot="-2507203">
            <a:off x="1648537" y="3281121"/>
            <a:ext cx="1855100" cy="1233732"/>
          </a:xfrm>
          <a:prstGeom prst="rect">
            <a:avLst/>
          </a:prstGeom>
          <a:noFill/>
          <a:ln>
            <a:noFill/>
          </a:ln>
        </p:spPr>
      </p:pic>
      <p:sp>
        <p:nvSpPr>
          <p:cNvPr id="110" name="Google Shape;110;p9">
            <a:hlinkClick r:id="rId7"/>
          </p:cNvPr>
          <p:cNvSpPr txBox="1"/>
          <p:nvPr/>
        </p:nvSpPr>
        <p:spPr>
          <a:xfrm>
            <a:off x="1613075" y="4700650"/>
            <a:ext cx="1958400" cy="10257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a:t>
            </a:r>
            <a:br>
              <a:rPr lang="en">
                <a:solidFill>
                  <a:srgbClr val="FF0000"/>
                </a:solidFill>
                <a:latin typeface="Montserrat ExtraBold"/>
                <a:ea typeface="Montserrat ExtraBold"/>
                <a:cs typeface="Montserrat ExtraBold"/>
                <a:sym typeface="Montserrat ExtraBold"/>
              </a:rPr>
            </a:br>
            <a:r>
              <a:rPr lang="en">
                <a:solidFill>
                  <a:srgbClr val="FF0000"/>
                </a:solidFill>
                <a:latin typeface="Montserrat ExtraBold"/>
                <a:ea typeface="Montserrat ExtraBold"/>
                <a:cs typeface="Montserrat ExtraBold"/>
                <a:sym typeface="Montserrat ExtraBold"/>
              </a:rPr>
              <a:t>watch the video. </a:t>
            </a:r>
            <a:r>
              <a:rPr lang="en">
                <a:solidFill>
                  <a:srgbClr val="FF0000"/>
                </a:solidFill>
                <a:latin typeface="Montserrat Medium"/>
                <a:ea typeface="Montserrat Medium"/>
                <a:cs typeface="Montserrat Medium"/>
                <a:sym typeface="Montserrat Medium"/>
              </a:rPr>
              <a:t> </a:t>
            </a:r>
            <a:endParaRPr>
              <a:latin typeface="Montserrat Medium"/>
              <a:ea typeface="Montserrat Medium"/>
              <a:cs typeface="Montserrat Medium"/>
              <a:sym typeface="Montserrat Mediu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CUSTOM_7">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113" name="Google Shape;113;p10"/>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14" name="Google Shape;114;p10"/>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15" name="Google Shape;115;p10"/>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Write about the Holocaust.</a:t>
            </a:r>
            <a:endParaRPr sz="1700">
              <a:latin typeface="Montserrat Medium"/>
              <a:ea typeface="Montserrat Medium"/>
              <a:cs typeface="Montserrat Medium"/>
              <a:sym typeface="Montserrat Medium"/>
            </a:endParaRPr>
          </a:p>
        </p:txBody>
      </p:sp>
      <p:sp>
        <p:nvSpPr>
          <p:cNvPr id="116" name="Google Shape;116;p10"/>
          <p:cNvSpPr txBox="1"/>
          <p:nvPr/>
        </p:nvSpPr>
        <p:spPr>
          <a:xfrm>
            <a:off x="4373675" y="3133300"/>
            <a:ext cx="4326000" cy="2504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Janine and Dhilan are spreading the word about the Holocaust. They hope understanding this terrible period in history will keep people from repeating it. You can spread the word too.</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800">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After watching the video, answer the questions on the next slide. Then share what you know about the Holocaust. Talk about it with friends and family. Help people understand how much tragedy can come from hate. </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700">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117" name="Google Shape;117;p10"/>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9 of 10</a:t>
            </a:r>
            <a:endParaRPr sz="1200">
              <a:solidFill>
                <a:srgbClr val="595959"/>
              </a:solidFill>
            </a:endParaRPr>
          </a:p>
        </p:txBody>
      </p:sp>
      <p:sp>
        <p:nvSpPr>
          <p:cNvPr id="118" name="Google Shape;118;p10"/>
          <p:cNvSpPr txBox="1"/>
          <p:nvPr/>
        </p:nvSpPr>
        <p:spPr>
          <a:xfrm rot="-5400000">
            <a:off x="7606900" y="4638575"/>
            <a:ext cx="34500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swald Light"/>
                <a:ea typeface="Oswald Light"/>
                <a:cs typeface="Oswald Light"/>
                <a:sym typeface="Oswald Light"/>
              </a:rPr>
              <a:t>pikswow/SHutterstock</a:t>
            </a:r>
            <a:endParaRPr sz="8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pic>
        <p:nvPicPr>
          <p:cNvPr id="119" name="Google Shape;119;p10"/>
          <p:cNvPicPr preferRelativeResize="0"/>
          <p:nvPr/>
        </p:nvPicPr>
        <p:blipFill>
          <a:blip r:embed="rId4">
            <a:alphaModFix/>
          </a:blip>
          <a:stretch>
            <a:fillRect/>
          </a:stretch>
        </p:blipFill>
        <p:spPr>
          <a:xfrm>
            <a:off x="4530028" y="1031975"/>
            <a:ext cx="998352" cy="339603"/>
          </a:xfrm>
          <a:prstGeom prst="rect">
            <a:avLst/>
          </a:prstGeom>
          <a:noFill/>
          <a:ln>
            <a:noFill/>
          </a:ln>
        </p:spPr>
      </p:pic>
      <p:pic>
        <p:nvPicPr>
          <p:cNvPr id="120" name="Google Shape;120;p10"/>
          <p:cNvPicPr preferRelativeResize="0"/>
          <p:nvPr/>
        </p:nvPicPr>
        <p:blipFill rotWithShape="1">
          <a:blip r:embed="rId5">
            <a:alphaModFix/>
          </a:blip>
          <a:srcRect l="7498" r="7489"/>
          <a:stretch/>
        </p:blipFill>
        <p:spPr>
          <a:xfrm>
            <a:off x="1620675" y="3208875"/>
            <a:ext cx="2555674" cy="2411825"/>
          </a:xfrm>
          <a:prstGeom prst="rect">
            <a:avLst/>
          </a:prstGeom>
          <a:noFill/>
          <a:ln>
            <a:noFill/>
          </a:ln>
          <a:effectLst>
            <a:outerShdw blurRad="57150" dist="19050" dir="5400000" algn="bl" rotWithShape="0">
              <a:srgbClr val="000000">
                <a:alpha val="50000"/>
              </a:srgbClr>
            </a:outerShdw>
          </a:effectLst>
        </p:spPr>
      </p:pic>
      <p:sp>
        <p:nvSpPr>
          <p:cNvPr id="121" name="Google Shape;121;p10"/>
          <p:cNvSpPr txBox="1"/>
          <p:nvPr/>
        </p:nvSpPr>
        <p:spPr>
          <a:xfrm>
            <a:off x="838050" y="1458225"/>
            <a:ext cx="83823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a:t>
            </a:r>
            <a:r>
              <a:rPr lang="en" sz="4400">
                <a:latin typeface="Montserrat ExtraBold"/>
                <a:ea typeface="Montserrat ExtraBold"/>
                <a:cs typeface="Montserrat ExtraBold"/>
                <a:sym typeface="Montserrat ExtraBold"/>
              </a:rPr>
              <a:t> </a:t>
            </a:r>
            <a:r>
              <a:rPr lang="en" sz="4400">
                <a:solidFill>
                  <a:srgbClr val="CCCCCC"/>
                </a:solidFill>
                <a:latin typeface="Montserrat ExtraBold"/>
                <a:ea typeface="Montserrat ExtraBold"/>
                <a:cs typeface="Montserrat ExtraBold"/>
                <a:sym typeface="Montserrat ExtraBold"/>
              </a:rPr>
              <a:t>Think. </a:t>
            </a:r>
            <a:r>
              <a:rPr lang="en" sz="4400">
                <a:solidFill>
                  <a:srgbClr val="B7B7B7"/>
                </a:solidFill>
                <a:latin typeface="Montserrat ExtraBold"/>
                <a:ea typeface="Montserrat ExtraBold"/>
                <a:cs typeface="Montserrat ExtraBold"/>
                <a:sym typeface="Montserrat ExtraBold"/>
              </a:rPr>
              <a:t>Watch.</a:t>
            </a:r>
            <a:r>
              <a:rPr lang="en" sz="4400">
                <a:solidFill>
                  <a:schemeClr val="dk1"/>
                </a:solidFill>
                <a:latin typeface="Montserrat ExtraBold"/>
                <a:ea typeface="Montserrat ExtraBold"/>
                <a:cs typeface="Montserrat ExtraBold"/>
                <a:sym typeface="Montserrat ExtraBold"/>
              </a:rPr>
              <a:t> Write.</a:t>
            </a:r>
            <a:endParaRPr sz="4400" i="1">
              <a:solidFill>
                <a:schemeClr val="dk1"/>
              </a:solidFill>
              <a:latin typeface="Montserrat ExtraBold"/>
              <a:ea typeface="Montserrat ExtraBold"/>
              <a:cs typeface="Montserrat ExtraBold"/>
              <a:sym typeface="Montserrat ExtraBold"/>
            </a:endParaRPr>
          </a:p>
        </p:txBody>
      </p:sp>
      <p:sp>
        <p:nvSpPr>
          <p:cNvPr id="122" name="Google Shape;122;p10"/>
          <p:cNvSpPr txBox="1"/>
          <p:nvPr/>
        </p:nvSpPr>
        <p:spPr>
          <a:xfrm>
            <a:off x="1358675" y="6515375"/>
            <a:ext cx="73410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solidFill>
                <a:schemeClr val="dk1"/>
              </a:solidFill>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ction.scholastic.com/issues/2024-25/040125/an-unlikely-friendship.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4-25/040125/an-unlikely-friendship.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ction.scholastic.com/content/classroom_magazines/action/issues/2024-25/040125/an-unlikely-friendship.html?share-video=18d3c3536d8949aba8695f679bbd9a02&amp;language=english#600L-700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a:hlinkClick r:id="rId3" action="ppaction://hlinksldjump"/>
          </p:cNvPr>
          <p:cNvSpPr txBox="1"/>
          <p:nvPr/>
        </p:nvSpPr>
        <p:spPr>
          <a:xfrm>
            <a:off x="6400300" y="438790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4">
            <a:hlinkClick r:id="rId4" action="ppaction://hlinksldjump"/>
          </p:cNvPr>
          <p:cNvSpPr txBox="1"/>
          <p:nvPr/>
        </p:nvSpPr>
        <p:spPr>
          <a:xfrm>
            <a:off x="6400300" y="470595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4">
            <a:hlinkClick r:id="rId5" action="ppaction://hlinksldjump"/>
          </p:cNvPr>
          <p:cNvSpPr txBox="1"/>
          <p:nvPr/>
        </p:nvSpPr>
        <p:spPr>
          <a:xfrm>
            <a:off x="6400300" y="50240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4">
            <a:hlinkClick r:id="rId6" action="ppaction://hlinksldjump"/>
          </p:cNvPr>
          <p:cNvSpPr txBox="1"/>
          <p:nvPr/>
        </p:nvSpPr>
        <p:spPr>
          <a:xfrm>
            <a:off x="6400300" y="4069850"/>
            <a:ext cx="20526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4">
            <a:hlinkClick r:id="rId7" action="ppaction://hlinksldjump"/>
          </p:cNvPr>
          <p:cNvSpPr txBox="1"/>
          <p:nvPr/>
        </p:nvSpPr>
        <p:spPr>
          <a:xfrm>
            <a:off x="6400300" y="5380800"/>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4">
            <a:hlinkClick r:id="rId8" action="ppaction://hlinksldjump"/>
          </p:cNvPr>
          <p:cNvSpPr txBox="1"/>
          <p:nvPr/>
        </p:nvSpPr>
        <p:spPr>
          <a:xfrm>
            <a:off x="6334825" y="5734525"/>
            <a:ext cx="638400" cy="2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body" idx="1"/>
          </p:nvPr>
        </p:nvSpPr>
        <p:spPr>
          <a:xfrm>
            <a:off x="1372625" y="3253451"/>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05" name="Google Shape;205;p23"/>
          <p:cNvSpPr txBox="1">
            <a:spLocks noGrp="1"/>
          </p:cNvSpPr>
          <p:nvPr>
            <p:ph type="body" idx="2"/>
          </p:nvPr>
        </p:nvSpPr>
        <p:spPr>
          <a:xfrm>
            <a:off x="1372625" y="4094563"/>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06" name="Google Shape;206;p23"/>
          <p:cNvSpPr txBox="1">
            <a:spLocks noGrp="1"/>
          </p:cNvSpPr>
          <p:nvPr>
            <p:ph type="body" idx="3"/>
          </p:nvPr>
        </p:nvSpPr>
        <p:spPr>
          <a:xfrm>
            <a:off x="1372625" y="4935700"/>
            <a:ext cx="7313100" cy="459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07" name="Google Shape;207;p23"/>
          <p:cNvSpPr txBox="1">
            <a:spLocks noGrp="1"/>
          </p:cNvSpPr>
          <p:nvPr>
            <p:ph type="body" idx="4"/>
          </p:nvPr>
        </p:nvSpPr>
        <p:spPr>
          <a:xfrm>
            <a:off x="1372625" y="5772551"/>
            <a:ext cx="7313100" cy="500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5"/>
          <p:cNvSpPr txBox="1">
            <a:spLocks noGrp="1"/>
          </p:cNvSpPr>
          <p:nvPr>
            <p:ph type="body" idx="1"/>
          </p:nvPr>
        </p:nvSpPr>
        <p:spPr>
          <a:xfrm>
            <a:off x="5847300" y="3772275"/>
            <a:ext cx="2337000" cy="2371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body" idx="1"/>
          </p:nvPr>
        </p:nvSpPr>
        <p:spPr>
          <a:xfrm>
            <a:off x="1857275" y="3162525"/>
            <a:ext cx="2551200" cy="3055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7">
            <a:hlinkClick r:id="rId3"/>
          </p:cNvPr>
          <p:cNvSpPr txBox="1"/>
          <p:nvPr/>
        </p:nvSpPr>
        <p:spPr>
          <a:xfrm>
            <a:off x="1390175" y="4154750"/>
            <a:ext cx="2559300" cy="12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
        <p:nvSpPr>
          <p:cNvPr id="174" name="Google Shape;174;p17">
            <a:hlinkClick r:id="rId3"/>
          </p:cNvPr>
          <p:cNvSpPr txBox="1"/>
          <p:nvPr/>
        </p:nvSpPr>
        <p:spPr>
          <a:xfrm>
            <a:off x="4565500" y="3317500"/>
            <a:ext cx="2638200" cy="18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a:hlinkClick r:id="rId3"/>
          </p:cNvPr>
          <p:cNvSpPr txBox="1"/>
          <p:nvPr/>
        </p:nvSpPr>
        <p:spPr>
          <a:xfrm>
            <a:off x="1753525" y="3886200"/>
            <a:ext cx="1658700" cy="162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body" idx="1"/>
          </p:nvPr>
        </p:nvSpPr>
        <p:spPr>
          <a:xfrm>
            <a:off x="1613100" y="3577088"/>
            <a:ext cx="6832200" cy="2540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0"/>
          <p:cNvSpPr txBox="1">
            <a:spLocks noGrp="1"/>
          </p:cNvSpPr>
          <p:nvPr>
            <p:ph type="body" idx="1"/>
          </p:nvPr>
        </p:nvSpPr>
        <p:spPr>
          <a:xfrm>
            <a:off x="1613100" y="2936500"/>
            <a:ext cx="6832200" cy="2753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a:hlinkClick r:id="rId3"/>
          </p:cNvPr>
          <p:cNvSpPr txBox="1"/>
          <p:nvPr/>
        </p:nvSpPr>
        <p:spPr>
          <a:xfrm>
            <a:off x="3712425" y="3127925"/>
            <a:ext cx="4897200" cy="27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
        <p:nvSpPr>
          <p:cNvPr id="195" name="Google Shape;195;p21">
            <a:hlinkClick r:id="rId3"/>
          </p:cNvPr>
          <p:cNvSpPr txBox="1"/>
          <p:nvPr/>
        </p:nvSpPr>
        <p:spPr>
          <a:xfrm>
            <a:off x="1532375" y="4644450"/>
            <a:ext cx="1643100" cy="6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Montserrat ExtraBold</vt:lpstr>
      <vt:lpstr>Oswald Light</vt:lpstr>
      <vt:lpstr>Lato</vt:lpstr>
      <vt:lpstr>Arial</vt:lpstr>
      <vt:lpstr>Montserrat</vt:lpstr>
      <vt:lpstr>Montserrat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2025-03-07T17:53:58Z</dcterms:modified>
</cp:coreProperties>
</file>