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0058400" cy="7772400"/>
  <p:notesSz cx="6858000" cy="9144000"/>
  <p:embeddedFontLst>
    <p:embeddedFont>
      <p:font typeface="Lato" panose="020F0502020204030203" pitchFamily="34" charset="0"/>
      <p:regular r:id="rId13"/>
      <p:bold r:id="rId14"/>
      <p:italic r:id="rId15"/>
      <p:boldItalic r:id="rId16"/>
    </p:embeddedFont>
    <p:embeddedFont>
      <p:font typeface="Montserrat" pitchFamily="2" charset="77"/>
      <p:regular r:id="rId17"/>
      <p:bold r:id="rId18"/>
      <p:italic r:id="rId19"/>
      <p:boldItalic r:id="rId20"/>
    </p:embeddedFont>
    <p:embeddedFont>
      <p:font typeface="Montserrat ExtraBold" panose="020F0502020204030204" pitchFamily="34" charset="0"/>
      <p:bold r:id="rId21"/>
      <p:italic r:id="rId22"/>
      <p:boldItalic r:id="rId23"/>
    </p:embeddedFont>
    <p:embeddedFont>
      <p:font typeface="Montserrat Medium" panose="020F0502020204030204" pitchFamily="34" charset="0"/>
      <p:regular r:id="rId24"/>
      <p:bold r:id="rId25"/>
      <p:italic r:id="rId26"/>
      <p:boldItalic r:id="rId27"/>
    </p:embeddedFont>
    <p:embeddedFont>
      <p:font typeface="Oswald Light" panose="020F030202020403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58"/>
  </p:normalViewPr>
  <p:slideViewPr>
    <p:cSldViewPr snapToGrid="0">
      <p:cViewPr varScale="1">
        <p:scale>
          <a:sx n="113" d="100"/>
          <a:sy n="113" d="100"/>
        </p:scale>
        <p:origin x="1824" y="1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562c6d33b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562c6d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427b4d9a1_0_1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6427b4d9a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ae9c49a8a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eae9c49a8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eae9c49a8a_0_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eae9c49a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f0b3e5dbf_0_3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f0b3e5db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f0b3e5dbf_0_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f0b3e5db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f0b3e5dbf_0_4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ff0b3e5db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ae9c49a8a_0_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ae9c49a8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f0b3e5dbf_0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f0b3e5db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427b4d9a1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6427b4d9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action.scholastic.com/issues/2022-23/090122/the-unstoppable-kumaka.htm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14.jp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 name="Google Shape;12;p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 name="Google Shape;13;p2"/>
          <p:cNvSpPr txBox="1"/>
          <p:nvPr/>
        </p:nvSpPr>
        <p:spPr>
          <a:xfrm>
            <a:off x="6309575" y="3652275"/>
            <a:ext cx="2199600" cy="2085300"/>
          </a:xfrm>
          <a:prstGeom prst="rect">
            <a:avLst/>
          </a:prstGeom>
          <a:solidFill>
            <a:srgbClr val="FFFFFF"/>
          </a:solidFill>
          <a:ln w="19050" cap="flat" cmpd="sng">
            <a:solidFill>
              <a:srgbClr val="000000"/>
            </a:solidFill>
            <a:prstDash val="solid"/>
            <a:round/>
            <a:headEnd type="none" w="sm" len="sm"/>
            <a:tailEnd type="none" w="sm" len="sm"/>
          </a:ln>
          <a:effectLst>
            <a:outerShdw blurRad="271463" dist="38100" dir="324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u="sng">
                <a:latin typeface="Montserrat Medium"/>
                <a:ea typeface="Montserrat Medium"/>
                <a:cs typeface="Montserrat Medium"/>
                <a:sym typeface="Montserrat Medium"/>
              </a:rPr>
              <a:t>TABLE OF CONTENTS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Preview Text Features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Learn New Words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Read</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Think</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Write</a:t>
            </a:r>
            <a:endParaRPr u="sng">
              <a:solidFill>
                <a:schemeClr val="accent5"/>
              </a:solidFill>
              <a:latin typeface="Montserrat Medium"/>
              <a:ea typeface="Montserrat Medium"/>
              <a:cs typeface="Montserrat Medium"/>
              <a:sym typeface="Montserrat Medium"/>
            </a:endParaRPr>
          </a:p>
        </p:txBody>
      </p:sp>
      <p:sp>
        <p:nvSpPr>
          <p:cNvPr id="14" name="Google Shape;14;p2"/>
          <p:cNvSpPr txBox="1"/>
          <p:nvPr/>
        </p:nvSpPr>
        <p:spPr>
          <a:xfrm>
            <a:off x="1274725" y="17674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LEARN WITH </a:t>
            </a:r>
            <a:r>
              <a:rPr lang="en" sz="5100" i="1">
                <a:latin typeface="Montserrat ExtraBold"/>
                <a:ea typeface="Montserrat ExtraBold"/>
                <a:cs typeface="Montserrat ExtraBold"/>
                <a:sym typeface="Montserrat ExtraBold"/>
              </a:rPr>
              <a:t>ACTION</a:t>
            </a:r>
            <a:endParaRPr sz="5100" i="1">
              <a:latin typeface="Montserrat ExtraBold"/>
              <a:ea typeface="Montserrat ExtraBold"/>
              <a:cs typeface="Montserrat ExtraBold"/>
              <a:sym typeface="Montserrat ExtraBold"/>
            </a:endParaRPr>
          </a:p>
        </p:txBody>
      </p:sp>
      <p:sp>
        <p:nvSpPr>
          <p:cNvPr id="15" name="Google Shape;15;p2"/>
          <p:cNvSpPr txBox="1"/>
          <p:nvPr/>
        </p:nvSpPr>
        <p:spPr>
          <a:xfrm>
            <a:off x="1466725" y="2584900"/>
            <a:ext cx="7417200" cy="495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a:latin typeface="Montserrat Medium"/>
                <a:ea typeface="Montserrat Medium"/>
                <a:cs typeface="Montserrat Medium"/>
                <a:sym typeface="Montserrat Medium"/>
              </a:rPr>
              <a:t>See what it’s like for Marco to be the only boy on his school’s cheerleading team . . . and what it took to get there. </a:t>
            </a:r>
            <a:endParaRPr sz="1800">
              <a:latin typeface="Montserrat Medium"/>
              <a:ea typeface="Montserrat Medium"/>
              <a:cs typeface="Montserrat Medium"/>
              <a:sym typeface="Montserrat Medium"/>
            </a:endParaRPr>
          </a:p>
        </p:txBody>
      </p:sp>
      <p:sp>
        <p:nvSpPr>
          <p:cNvPr id="16" name="Google Shape;16;p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 of 10</a:t>
            </a:r>
            <a:endParaRPr sz="1200">
              <a:solidFill>
                <a:srgbClr val="595959"/>
              </a:solidFill>
            </a:endParaRPr>
          </a:p>
        </p:txBody>
      </p:sp>
      <p:pic>
        <p:nvPicPr>
          <p:cNvPr id="17" name="Google Shape;17;p2"/>
          <p:cNvPicPr preferRelativeResize="0"/>
          <p:nvPr/>
        </p:nvPicPr>
        <p:blipFill>
          <a:blip r:embed="rId4">
            <a:alphaModFix/>
          </a:blip>
          <a:stretch>
            <a:fillRect/>
          </a:stretch>
        </p:blipFill>
        <p:spPr>
          <a:xfrm>
            <a:off x="4342037" y="1147250"/>
            <a:ext cx="1374329" cy="467500"/>
          </a:xfrm>
          <a:prstGeom prst="rect">
            <a:avLst/>
          </a:prstGeom>
          <a:noFill/>
          <a:ln>
            <a:noFill/>
          </a:ln>
        </p:spPr>
      </p:pic>
      <p:pic>
        <p:nvPicPr>
          <p:cNvPr id="18" name="Google Shape;18;p2"/>
          <p:cNvPicPr preferRelativeResize="0"/>
          <p:nvPr/>
        </p:nvPicPr>
        <p:blipFill rotWithShape="1">
          <a:blip r:embed="rId5">
            <a:alphaModFix/>
          </a:blip>
          <a:srcRect l="1690" r="1700"/>
          <a:stretch/>
        </p:blipFill>
        <p:spPr>
          <a:xfrm>
            <a:off x="1547550" y="3263900"/>
            <a:ext cx="4375951" cy="3034750"/>
          </a:xfrm>
          <a:prstGeom prst="rect">
            <a:avLst/>
          </a:prstGeom>
          <a:noFill/>
          <a:ln>
            <a:noFill/>
          </a:ln>
          <a:effectLst>
            <a:outerShdw blurRad="57150" dist="19050" dir="5400000" algn="bl" rotWithShape="0">
              <a:srgbClr val="000000">
                <a:alpha val="50000"/>
              </a:srgbClr>
            </a:outerShdw>
          </a:effectLst>
        </p:spPr>
      </p:pic>
      <p:sp>
        <p:nvSpPr>
          <p:cNvPr id="19" name="Google Shape;19;p2"/>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p:cSld name="CUSTOM_8_1">
    <p:spTree>
      <p:nvGrpSpPr>
        <p:cNvPr id="1" name="Shape 123"/>
        <p:cNvGrpSpPr/>
        <p:nvPr/>
      </p:nvGrpSpPr>
      <p:grpSpPr>
        <a:xfrm>
          <a:off x="0" y="0"/>
          <a:ext cx="0" cy="0"/>
          <a:chOff x="0" y="0"/>
          <a:chExt cx="0" cy="0"/>
        </a:xfrm>
      </p:grpSpPr>
      <p:pic>
        <p:nvPicPr>
          <p:cNvPr id="124" name="Google Shape;124;p11"/>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25" name="Google Shape;125;p11"/>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26" name="Google Shape;126;p11"/>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27" name="Google Shape;127;p11"/>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10 of 10</a:t>
            </a:r>
            <a:endParaRPr sz="1200">
              <a:solidFill>
                <a:srgbClr val="595959"/>
              </a:solidFill>
            </a:endParaRPr>
          </a:p>
        </p:txBody>
      </p:sp>
      <p:pic>
        <p:nvPicPr>
          <p:cNvPr id="128" name="Google Shape;128;p11"/>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29" name="Google Shape;129;p11"/>
          <p:cNvSpPr txBox="1"/>
          <p:nvPr/>
        </p:nvSpPr>
        <p:spPr>
          <a:xfrm>
            <a:off x="1174425" y="2255325"/>
            <a:ext cx="77097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Write your essay in the space below.</a:t>
            </a: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700">
              <a:latin typeface="Montserrat Medium"/>
              <a:ea typeface="Montserrat Medium"/>
              <a:cs typeface="Montserrat Medium"/>
              <a:sym typeface="Montserrat Medium"/>
            </a:endParaRPr>
          </a:p>
        </p:txBody>
      </p:sp>
      <p:sp>
        <p:nvSpPr>
          <p:cNvPr id="130" name="Google Shape;130;p11"/>
          <p:cNvSpPr txBox="1">
            <a:spLocks noGrp="1"/>
          </p:cNvSpPr>
          <p:nvPr>
            <p:ph type="body" idx="1"/>
          </p:nvPr>
        </p:nvSpPr>
        <p:spPr>
          <a:xfrm>
            <a:off x="1372625" y="2946450"/>
            <a:ext cx="7313100" cy="32265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31" name="Google Shape;131;p11"/>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CUSTOM_1">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22" name="Google Shape;22;p3"/>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23" name="Google Shape;23;p3"/>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24" name="Google Shape;24;p3"/>
          <p:cNvSpPr txBox="1"/>
          <p:nvPr/>
        </p:nvSpPr>
        <p:spPr>
          <a:xfrm>
            <a:off x="1613074" y="1458213"/>
            <a:ext cx="6950675"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sp>
        <p:nvSpPr>
          <p:cNvPr id="25" name="Google Shape;25;p3"/>
          <p:cNvSpPr txBox="1"/>
          <p:nvPr/>
        </p:nvSpPr>
        <p:spPr>
          <a:xfrm>
            <a:off x="11743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Look at the images and use them to answer the questions.</a:t>
            </a:r>
            <a:endParaRPr sz="1700">
              <a:latin typeface="Montserrat Medium"/>
              <a:ea typeface="Montserrat Medium"/>
              <a:cs typeface="Montserrat Medium"/>
              <a:sym typeface="Montserrat Medium"/>
            </a:endParaRPr>
          </a:p>
        </p:txBody>
      </p:sp>
      <p:sp>
        <p:nvSpPr>
          <p:cNvPr id="26" name="Google Shape;26;p3"/>
          <p:cNvSpPr txBox="1"/>
          <p:nvPr/>
        </p:nvSpPr>
        <p:spPr>
          <a:xfrm>
            <a:off x="5020500" y="2893275"/>
            <a:ext cx="3182400" cy="1362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Read the article’s title and subtitle (the text beneath the title).</a:t>
            </a:r>
            <a:r>
              <a:rPr lang="en">
                <a:latin typeface="Montserrat Medium"/>
                <a:ea typeface="Montserrat Medium"/>
                <a:cs typeface="Montserrat Medium"/>
                <a:sym typeface="Montserrat Medium"/>
              </a:rPr>
              <a:t> How might other people’s opinions stop someone from doing what they love?   </a:t>
            </a:r>
            <a:endParaRPr>
              <a:latin typeface="Montserrat Medium"/>
              <a:ea typeface="Montserrat Medium"/>
              <a:cs typeface="Montserrat Medium"/>
              <a:sym typeface="Montserrat Medium"/>
            </a:endParaRPr>
          </a:p>
        </p:txBody>
      </p:sp>
      <p:sp>
        <p:nvSpPr>
          <p:cNvPr id="27" name="Google Shape;27;p3"/>
          <p:cNvSpPr txBox="1">
            <a:spLocks noGrp="1"/>
          </p:cNvSpPr>
          <p:nvPr>
            <p:ph type="body" idx="1"/>
          </p:nvPr>
        </p:nvSpPr>
        <p:spPr>
          <a:xfrm>
            <a:off x="5020500" y="4255550"/>
            <a:ext cx="3182400" cy="20484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28" name="Google Shape;28;p3"/>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2 of 10</a:t>
            </a:r>
            <a:endParaRPr sz="1200">
              <a:solidFill>
                <a:srgbClr val="595959"/>
              </a:solidFill>
            </a:endParaRPr>
          </a:p>
        </p:txBody>
      </p:sp>
      <p:pic>
        <p:nvPicPr>
          <p:cNvPr id="29" name="Google Shape;29;p3"/>
          <p:cNvPicPr preferRelativeResize="0"/>
          <p:nvPr/>
        </p:nvPicPr>
        <p:blipFill>
          <a:blip r:embed="rId4">
            <a:alphaModFix/>
          </a:blip>
          <a:stretch>
            <a:fillRect/>
          </a:stretch>
        </p:blipFill>
        <p:spPr>
          <a:xfrm>
            <a:off x="4530028" y="1031975"/>
            <a:ext cx="998352" cy="339603"/>
          </a:xfrm>
          <a:prstGeom prst="rect">
            <a:avLst/>
          </a:prstGeom>
          <a:noFill/>
          <a:ln>
            <a:noFill/>
          </a:ln>
        </p:spPr>
      </p:pic>
      <p:pic>
        <p:nvPicPr>
          <p:cNvPr id="30" name="Google Shape;30;p3"/>
          <p:cNvPicPr preferRelativeResize="0"/>
          <p:nvPr/>
        </p:nvPicPr>
        <p:blipFill rotWithShape="1">
          <a:blip r:embed="rId5">
            <a:alphaModFix/>
          </a:blip>
          <a:srcRect t="450" b="-449"/>
          <a:stretch/>
        </p:blipFill>
        <p:spPr>
          <a:xfrm>
            <a:off x="2144951" y="2893251"/>
            <a:ext cx="2589600" cy="3466806"/>
          </a:xfrm>
          <a:prstGeom prst="rect">
            <a:avLst/>
          </a:prstGeom>
          <a:noFill/>
          <a:ln>
            <a:noFill/>
          </a:ln>
          <a:effectLst>
            <a:outerShdw blurRad="57150" dist="19050" dir="5400000" algn="bl" rotWithShape="0">
              <a:srgbClr val="000000">
                <a:alpha val="50000"/>
              </a:srgbClr>
            </a:outerShdw>
          </a:effectLst>
        </p:spPr>
      </p:pic>
      <p:sp>
        <p:nvSpPr>
          <p:cNvPr id="31" name="Google Shape;31;p3"/>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_2">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34" name="Google Shape;34;p4"/>
          <p:cNvPicPr preferRelativeResize="0"/>
          <p:nvPr/>
        </p:nvPicPr>
        <p:blipFill>
          <a:blip r:embed="rId2">
            <a:alphaModFix/>
          </a:blip>
          <a:stretch>
            <a:fillRect/>
          </a:stretch>
        </p:blipFill>
        <p:spPr>
          <a:xfrm>
            <a:off x="-167525" y="0"/>
            <a:ext cx="10363200" cy="7772400"/>
          </a:xfrm>
          <a:prstGeom prst="rect">
            <a:avLst/>
          </a:prstGeom>
          <a:noFill/>
          <a:ln>
            <a:noFill/>
          </a:ln>
        </p:spPr>
      </p:pic>
      <p:sp>
        <p:nvSpPr>
          <p:cNvPr id="35" name="Google Shape;35;p4"/>
          <p:cNvSpPr txBox="1"/>
          <p:nvPr/>
        </p:nvSpPr>
        <p:spPr>
          <a:xfrm>
            <a:off x="1749900" y="2700725"/>
            <a:ext cx="6343800" cy="637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Look at these images from the article and read their captions. </a:t>
            </a:r>
            <a:endParaRPr>
              <a:solidFill>
                <a:srgbClr val="FF0000"/>
              </a:solidFill>
              <a:latin typeface="Montserrat ExtraBold"/>
              <a:ea typeface="Montserrat ExtraBold"/>
              <a:cs typeface="Montserrat ExtraBold"/>
              <a:sym typeface="Montserrat ExtraBold"/>
            </a:endParaRPr>
          </a:p>
          <a:p>
            <a:pPr marL="228600" lvl="0" indent="-228600" algn="l" rtl="0">
              <a:lnSpc>
                <a:spcPct val="115000"/>
              </a:lnSpc>
              <a:spcBef>
                <a:spcPts val="0"/>
              </a:spcBef>
              <a:spcAft>
                <a:spcPts val="0"/>
              </a:spcAft>
              <a:buNone/>
            </a:pPr>
            <a:r>
              <a:rPr lang="en">
                <a:solidFill>
                  <a:schemeClr val="dk1"/>
                </a:solidFill>
                <a:latin typeface="Montserrat Medium"/>
                <a:ea typeface="Montserrat Medium"/>
                <a:cs typeface="Montserrat Medium"/>
                <a:sym typeface="Montserrat Medium"/>
              </a:rPr>
              <a:t>What do they tell you about Marco?</a:t>
            </a:r>
            <a:endParaRPr>
              <a:latin typeface="Montserrat Medium"/>
              <a:ea typeface="Montserrat Medium"/>
              <a:cs typeface="Montserrat Medium"/>
              <a:sym typeface="Montserrat Medium"/>
            </a:endParaRPr>
          </a:p>
        </p:txBody>
      </p:sp>
      <p:pic>
        <p:nvPicPr>
          <p:cNvPr id="36" name="Google Shape;36;p4"/>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37" name="Google Shape;37;p4"/>
          <p:cNvSpPr txBox="1">
            <a:spLocks noGrp="1"/>
          </p:cNvSpPr>
          <p:nvPr>
            <p:ph type="body" idx="1"/>
          </p:nvPr>
        </p:nvSpPr>
        <p:spPr>
          <a:xfrm>
            <a:off x="1749900" y="3338525"/>
            <a:ext cx="2643900" cy="27393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38" name="Google Shape;38;p4"/>
          <p:cNvSpPr txBox="1"/>
          <p:nvPr/>
        </p:nvSpPr>
        <p:spPr>
          <a:xfrm rot="-5400000">
            <a:off x="7481650" y="4671775"/>
            <a:ext cx="3629700" cy="21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Courtesy of family</a:t>
            </a:r>
            <a:endParaRPr sz="8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solidFill>
                <a:schemeClr val="dk1"/>
              </a:solidFill>
              <a:latin typeface="Oswald Light"/>
              <a:ea typeface="Oswald Light"/>
              <a:cs typeface="Oswald Light"/>
              <a:sym typeface="Oswald Light"/>
            </a:endParaRPr>
          </a:p>
        </p:txBody>
      </p:sp>
      <p:sp>
        <p:nvSpPr>
          <p:cNvPr id="39" name="Google Shape;39;p4"/>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3 of 10</a:t>
            </a:r>
            <a:endParaRPr sz="1200">
              <a:solidFill>
                <a:srgbClr val="595959"/>
              </a:solidFill>
            </a:endParaRPr>
          </a:p>
        </p:txBody>
      </p:sp>
      <p:pic>
        <p:nvPicPr>
          <p:cNvPr id="40" name="Google Shape;40;p4"/>
          <p:cNvPicPr preferRelativeResize="0"/>
          <p:nvPr/>
        </p:nvPicPr>
        <p:blipFill rotWithShape="1">
          <a:blip r:embed="rId4">
            <a:alphaModFix/>
          </a:blip>
          <a:srcRect t="5164" b="5164"/>
          <a:stretch/>
        </p:blipFill>
        <p:spPr>
          <a:xfrm rot="13">
            <a:off x="4561600" y="3405745"/>
            <a:ext cx="4138076" cy="1882973"/>
          </a:xfrm>
          <a:prstGeom prst="rect">
            <a:avLst/>
          </a:prstGeom>
          <a:noFill/>
          <a:ln w="38100" cap="flat" cmpd="sng">
            <a:solidFill>
              <a:srgbClr val="FFFFFF"/>
            </a:solidFill>
            <a:prstDash val="solid"/>
            <a:round/>
            <a:headEnd type="none" w="sm" len="sm"/>
            <a:tailEnd type="none" w="sm" len="sm"/>
          </a:ln>
          <a:effectLst>
            <a:outerShdw blurRad="57150" dist="57150" dir="1380000" algn="bl" rotWithShape="0">
              <a:srgbClr val="000000">
                <a:alpha val="50000"/>
              </a:srgbClr>
            </a:outerShdw>
          </a:effectLst>
        </p:spPr>
      </p:pic>
      <p:pic>
        <p:nvPicPr>
          <p:cNvPr id="41" name="Google Shape;41;p4"/>
          <p:cNvPicPr preferRelativeResize="0"/>
          <p:nvPr/>
        </p:nvPicPr>
        <p:blipFill>
          <a:blip r:embed="rId5">
            <a:alphaModFix/>
          </a:blip>
          <a:stretch>
            <a:fillRect/>
          </a:stretch>
        </p:blipFill>
        <p:spPr>
          <a:xfrm>
            <a:off x="4530028" y="1031975"/>
            <a:ext cx="998352" cy="339603"/>
          </a:xfrm>
          <a:prstGeom prst="rect">
            <a:avLst/>
          </a:prstGeom>
          <a:noFill/>
          <a:ln>
            <a:noFill/>
          </a:ln>
        </p:spPr>
      </p:pic>
      <p:sp>
        <p:nvSpPr>
          <p:cNvPr id="42" name="Google Shape;42;p4"/>
          <p:cNvSpPr txBox="1"/>
          <p:nvPr/>
        </p:nvSpPr>
        <p:spPr>
          <a:xfrm>
            <a:off x="1613074" y="1458213"/>
            <a:ext cx="6950675"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sp>
        <p:nvSpPr>
          <p:cNvPr id="43" name="Google Shape;43;p4"/>
          <p:cNvSpPr txBox="1"/>
          <p:nvPr/>
        </p:nvSpPr>
        <p:spPr>
          <a:xfrm>
            <a:off x="4738725" y="5458225"/>
            <a:ext cx="3622200" cy="5172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Lato"/>
                <a:ea typeface="Lato"/>
                <a:cs typeface="Lato"/>
                <a:sym typeface="Lato"/>
              </a:rPr>
              <a:t>1. </a:t>
            </a:r>
            <a:r>
              <a:rPr lang="en" sz="1100">
                <a:solidFill>
                  <a:schemeClr val="dk1"/>
                </a:solidFill>
                <a:latin typeface="Lato"/>
                <a:ea typeface="Lato"/>
                <a:cs typeface="Lato"/>
                <a:sym typeface="Lato"/>
              </a:rPr>
              <a:t>A young Marco gets ready for a dance performance. </a:t>
            </a:r>
            <a:endParaRPr sz="1100">
              <a:latin typeface="Lato"/>
              <a:ea typeface="Lato"/>
              <a:cs typeface="Lato"/>
              <a:sym typeface="Lato"/>
            </a:endParaRPr>
          </a:p>
          <a:p>
            <a:pPr marL="0" lvl="0" indent="0" algn="l" rtl="0">
              <a:lnSpc>
                <a:spcPct val="115000"/>
              </a:lnSpc>
              <a:spcBef>
                <a:spcPts val="0"/>
              </a:spcBef>
              <a:spcAft>
                <a:spcPts val="0"/>
              </a:spcAft>
              <a:buNone/>
            </a:pPr>
            <a:r>
              <a:rPr lang="en" sz="1100">
                <a:latin typeface="Lato"/>
                <a:ea typeface="Lato"/>
                <a:cs typeface="Lato"/>
                <a:sym typeface="Lato"/>
              </a:rPr>
              <a:t>2. Marco relaxes with his dog, Molly.</a:t>
            </a:r>
            <a:endParaRPr sz="1100">
              <a:latin typeface="Lato"/>
              <a:ea typeface="Lato"/>
              <a:cs typeface="Lato"/>
              <a:sym typeface="Lato"/>
            </a:endParaRPr>
          </a:p>
          <a:p>
            <a:pPr marL="228600" lvl="0" indent="-228600" algn="l" rtl="0">
              <a:lnSpc>
                <a:spcPct val="115000"/>
              </a:lnSpc>
              <a:spcBef>
                <a:spcPts val="0"/>
              </a:spcBef>
              <a:spcAft>
                <a:spcPts val="0"/>
              </a:spcAft>
              <a:buNone/>
            </a:pPr>
            <a:endParaRPr sz="1100">
              <a:solidFill>
                <a:srgbClr val="000000"/>
              </a:solidFill>
              <a:latin typeface="Lato"/>
              <a:ea typeface="Lato"/>
              <a:cs typeface="Lato"/>
              <a:sym typeface="Lato"/>
            </a:endParaRPr>
          </a:p>
        </p:txBody>
      </p:sp>
      <p:sp>
        <p:nvSpPr>
          <p:cNvPr id="44" name="Google Shape;44;p4"/>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3">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47" name="Google Shape;47;p5"/>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48" name="Google Shape;48;p5"/>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49" name="Google Shape;49;p5"/>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Learn New Words</a:t>
            </a:r>
            <a:endParaRPr sz="4400" i="1">
              <a:latin typeface="Montserrat ExtraBold"/>
              <a:ea typeface="Montserrat ExtraBold"/>
              <a:cs typeface="Montserrat ExtraBold"/>
              <a:sym typeface="Montserrat ExtraBold"/>
            </a:endParaRPr>
          </a:p>
        </p:txBody>
      </p:sp>
      <p:sp>
        <p:nvSpPr>
          <p:cNvPr id="50" name="Google Shape;50;p5"/>
          <p:cNvSpPr txBox="1"/>
          <p:nvPr/>
        </p:nvSpPr>
        <p:spPr>
          <a:xfrm>
            <a:off x="1174325" y="2179125"/>
            <a:ext cx="7709700" cy="6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One last thing before you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The story has some words you might not know . . .</a:t>
            </a:r>
            <a:endParaRPr sz="1700">
              <a:latin typeface="Montserrat Medium"/>
              <a:ea typeface="Montserrat Medium"/>
              <a:cs typeface="Montserrat Medium"/>
              <a:sym typeface="Montserrat Medium"/>
            </a:endParaRPr>
          </a:p>
        </p:txBody>
      </p:sp>
      <p:pic>
        <p:nvPicPr>
          <p:cNvPr id="51" name="Google Shape;51;p5"/>
          <p:cNvPicPr preferRelativeResize="0"/>
          <p:nvPr/>
        </p:nvPicPr>
        <p:blipFill rotWithShape="1">
          <a:blip r:embed="rId4">
            <a:alphaModFix/>
          </a:blip>
          <a:srcRect l="9431" t="17190" r="10638" b="19979"/>
          <a:stretch/>
        </p:blipFill>
        <p:spPr>
          <a:xfrm>
            <a:off x="3129824" y="2941725"/>
            <a:ext cx="5754199" cy="3600406"/>
          </a:xfrm>
          <a:prstGeom prst="rect">
            <a:avLst/>
          </a:prstGeom>
          <a:noFill/>
          <a:ln>
            <a:noFill/>
          </a:ln>
        </p:spPr>
      </p:pic>
      <p:pic>
        <p:nvPicPr>
          <p:cNvPr id="52" name="Google Shape;52;p5"/>
          <p:cNvPicPr preferRelativeResize="0"/>
          <p:nvPr/>
        </p:nvPicPr>
        <p:blipFill rotWithShape="1">
          <a:blip r:embed="rId5">
            <a:alphaModFix/>
          </a:blip>
          <a:srcRect b="13035"/>
          <a:stretch/>
        </p:blipFill>
        <p:spPr>
          <a:xfrm>
            <a:off x="2868000" y="2941725"/>
            <a:ext cx="5961925" cy="3600400"/>
          </a:xfrm>
          <a:prstGeom prst="rect">
            <a:avLst/>
          </a:prstGeom>
          <a:noFill/>
          <a:ln>
            <a:noFill/>
          </a:ln>
        </p:spPr>
      </p:pic>
      <p:pic>
        <p:nvPicPr>
          <p:cNvPr id="53" name="Google Shape;53;p5"/>
          <p:cNvPicPr preferRelativeResize="0"/>
          <p:nvPr/>
        </p:nvPicPr>
        <p:blipFill rotWithShape="1">
          <a:blip r:embed="rId6">
            <a:alphaModFix/>
          </a:blip>
          <a:srcRect t="6918" b="6926"/>
          <a:stretch/>
        </p:blipFill>
        <p:spPr>
          <a:xfrm>
            <a:off x="4530025" y="3312125"/>
            <a:ext cx="2656544" cy="1876524"/>
          </a:xfrm>
          <a:prstGeom prst="rect">
            <a:avLst/>
          </a:prstGeom>
          <a:noFill/>
          <a:ln>
            <a:noFill/>
          </a:ln>
        </p:spPr>
      </p:pic>
      <p:sp>
        <p:nvSpPr>
          <p:cNvPr id="54" name="Google Shape;54;p5"/>
          <p:cNvSpPr txBox="1"/>
          <p:nvPr/>
        </p:nvSpPr>
        <p:spPr>
          <a:xfrm>
            <a:off x="1613075" y="4264425"/>
            <a:ext cx="2294100" cy="139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preview the article’s vocabulary and hear the words read aloud!</a:t>
            </a:r>
            <a:endParaRPr>
              <a:latin typeface="Montserrat Medium"/>
              <a:ea typeface="Montserrat Medium"/>
              <a:cs typeface="Montserrat Medium"/>
              <a:sym typeface="Montserrat Medium"/>
            </a:endParaRPr>
          </a:p>
        </p:txBody>
      </p:sp>
      <p:pic>
        <p:nvPicPr>
          <p:cNvPr id="55" name="Google Shape;55;p5"/>
          <p:cNvPicPr preferRelativeResize="0"/>
          <p:nvPr/>
        </p:nvPicPr>
        <p:blipFill>
          <a:blip r:embed="rId7">
            <a:alphaModFix/>
          </a:blip>
          <a:stretch>
            <a:fillRect/>
          </a:stretch>
        </p:blipFill>
        <p:spPr>
          <a:xfrm rot="-2700026">
            <a:off x="2894526" y="3249121"/>
            <a:ext cx="1378377" cy="916661"/>
          </a:xfrm>
          <a:prstGeom prst="rect">
            <a:avLst/>
          </a:prstGeom>
          <a:noFill/>
          <a:ln>
            <a:noFill/>
          </a:ln>
        </p:spPr>
      </p:pic>
      <p:sp>
        <p:nvSpPr>
          <p:cNvPr id="56" name="Google Shape;56;p5"/>
          <p:cNvSpPr txBox="1"/>
          <p:nvPr/>
        </p:nvSpPr>
        <p:spPr>
          <a:xfrm rot="-5400000">
            <a:off x="7163750" y="4434400"/>
            <a:ext cx="4367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Oswald Light"/>
                <a:ea typeface="Oswald Light"/>
                <a:cs typeface="Oswald Light"/>
                <a:sym typeface="Oswald Light"/>
              </a:rPr>
              <a:t>Jezper/Shutterstock (laptop)</a:t>
            </a:r>
            <a:endParaRPr sz="800">
              <a:solidFill>
                <a:schemeClr val="dk1"/>
              </a:solidFill>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57" name="Google Shape;57;p5"/>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4 of 10</a:t>
            </a:r>
            <a:endParaRPr sz="1200">
              <a:solidFill>
                <a:srgbClr val="595959"/>
              </a:solidFill>
            </a:endParaRPr>
          </a:p>
        </p:txBody>
      </p:sp>
      <p:pic>
        <p:nvPicPr>
          <p:cNvPr id="58" name="Google Shape;58;p5"/>
          <p:cNvPicPr preferRelativeResize="0"/>
          <p:nvPr/>
        </p:nvPicPr>
        <p:blipFill>
          <a:blip r:embed="rId8">
            <a:alphaModFix/>
          </a:blip>
          <a:stretch>
            <a:fillRect/>
          </a:stretch>
        </p:blipFill>
        <p:spPr>
          <a:xfrm>
            <a:off x="4530028" y="1031975"/>
            <a:ext cx="998352" cy="339603"/>
          </a:xfrm>
          <a:prstGeom prst="rect">
            <a:avLst/>
          </a:prstGeom>
          <a:noFill/>
          <a:ln>
            <a:noFill/>
          </a:ln>
        </p:spPr>
      </p:pic>
      <p:sp>
        <p:nvSpPr>
          <p:cNvPr id="59" name="Google Shape;59;p5"/>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4">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62" name="Google Shape;62;p6"/>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63" name="Google Shape;63;p6"/>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64" name="Google Shape;64;p6"/>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Read. </a:t>
            </a:r>
            <a:r>
              <a:rPr lang="en" sz="4400">
                <a:solidFill>
                  <a:srgbClr val="CCCCCC"/>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65" name="Google Shape;65;p6"/>
          <p:cNvSpPr txBox="1"/>
          <p:nvPr/>
        </p:nvSpPr>
        <p:spPr>
          <a:xfrm>
            <a:off x="1562825" y="2169013"/>
            <a:ext cx="7049100" cy="59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Marco decided to try out for the cheerleading team—a team made up entirely of girls. How did his friends and family react?</a:t>
            </a:r>
            <a:endParaRPr sz="1700">
              <a:latin typeface="Montserrat Medium"/>
              <a:ea typeface="Montserrat Medium"/>
              <a:cs typeface="Montserrat Medium"/>
              <a:sym typeface="Montserrat Medium"/>
            </a:endParaRPr>
          </a:p>
        </p:txBody>
      </p:sp>
      <p:pic>
        <p:nvPicPr>
          <p:cNvPr id="66" name="Google Shape;66;p6">
            <a:hlinkClick r:id="rId4"/>
          </p:cNvPr>
          <p:cNvPicPr preferRelativeResize="0"/>
          <p:nvPr/>
        </p:nvPicPr>
        <p:blipFill>
          <a:blip r:embed="rId5">
            <a:alphaModFix/>
          </a:blip>
          <a:stretch>
            <a:fillRect/>
          </a:stretch>
        </p:blipFill>
        <p:spPr>
          <a:xfrm>
            <a:off x="1626300" y="3844963"/>
            <a:ext cx="1827600" cy="1776350"/>
          </a:xfrm>
          <a:prstGeom prst="rect">
            <a:avLst/>
          </a:prstGeom>
          <a:noFill/>
          <a:ln>
            <a:noFill/>
          </a:ln>
        </p:spPr>
      </p:pic>
      <p:pic>
        <p:nvPicPr>
          <p:cNvPr id="67" name="Google Shape;67;p6"/>
          <p:cNvPicPr preferRelativeResize="0"/>
          <p:nvPr/>
        </p:nvPicPr>
        <p:blipFill>
          <a:blip r:embed="rId6">
            <a:alphaModFix/>
          </a:blip>
          <a:stretch>
            <a:fillRect/>
          </a:stretch>
        </p:blipFill>
        <p:spPr>
          <a:xfrm rot="5035491">
            <a:off x="3222596" y="3735631"/>
            <a:ext cx="1129909" cy="751440"/>
          </a:xfrm>
          <a:prstGeom prst="rect">
            <a:avLst/>
          </a:prstGeom>
          <a:noFill/>
          <a:ln>
            <a:noFill/>
          </a:ln>
        </p:spPr>
      </p:pic>
      <p:sp>
        <p:nvSpPr>
          <p:cNvPr id="68" name="Google Shape;68;p6"/>
          <p:cNvSpPr txBox="1"/>
          <p:nvPr/>
        </p:nvSpPr>
        <p:spPr>
          <a:xfrm>
            <a:off x="1839100" y="2996800"/>
            <a:ext cx="2199600" cy="102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Click here to read or listen to the </a:t>
            </a:r>
            <a:r>
              <a:rPr lang="en">
                <a:solidFill>
                  <a:schemeClr val="dk1"/>
                </a:solidFill>
                <a:latin typeface="Montserrat ExtraBold"/>
                <a:ea typeface="Montserrat ExtraBold"/>
                <a:cs typeface="Montserrat ExtraBold"/>
                <a:sym typeface="Montserrat ExtraBold"/>
              </a:rPr>
              <a:t>story</a:t>
            </a:r>
            <a:r>
              <a:rPr lang="en">
                <a:solidFill>
                  <a:srgbClr val="FF0000"/>
                </a:solidFill>
                <a:latin typeface="Montserrat ExtraBold"/>
                <a:ea typeface="Montserrat ExtraBold"/>
                <a:cs typeface="Montserrat ExtraBold"/>
                <a:sym typeface="Montserrat ExtraBold"/>
              </a:rPr>
              <a:t> to find out.</a:t>
            </a: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p:txBody>
      </p:sp>
      <p:sp>
        <p:nvSpPr>
          <p:cNvPr id="69" name="Google Shape;69;p6"/>
          <p:cNvSpPr txBox="1"/>
          <p:nvPr/>
        </p:nvSpPr>
        <p:spPr>
          <a:xfrm>
            <a:off x="1788650" y="5672375"/>
            <a:ext cx="3017700" cy="79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a:solidFill>
                  <a:schemeClr val="dk1"/>
                </a:solidFill>
                <a:latin typeface="Montserrat ExtraBold"/>
                <a:ea typeface="Montserrat ExtraBold"/>
                <a:cs typeface="Montserrat ExtraBold"/>
                <a:sym typeface="Montserrat ExtraBold"/>
              </a:rPr>
              <a:t>To find audio: </a:t>
            </a:r>
            <a:br>
              <a:rPr lang="en" sz="1300">
                <a:solidFill>
                  <a:schemeClr val="dk1"/>
                </a:solidFill>
                <a:latin typeface="Montserrat ExtraBold"/>
                <a:ea typeface="Montserrat ExtraBold"/>
                <a:cs typeface="Montserrat ExtraBold"/>
                <a:sym typeface="Montserrat ExtraBold"/>
              </a:rPr>
            </a:br>
            <a:r>
              <a:rPr lang="en" sz="1300">
                <a:solidFill>
                  <a:schemeClr val="dk1"/>
                </a:solidFill>
                <a:latin typeface="Montserrat Medium"/>
                <a:ea typeface="Montserrat Medium"/>
                <a:cs typeface="Montserrat Medium"/>
                <a:sym typeface="Montserrat Medium"/>
              </a:rPr>
              <a:t>Follow the link above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a:ea typeface="Montserrat"/>
                <a:cs typeface="Montserrat"/>
                <a:sym typeface="Montserrat"/>
              </a:rPr>
              <a:t>Open</a:t>
            </a:r>
            <a:r>
              <a:rPr lang="en" sz="1300">
                <a:solidFill>
                  <a:schemeClr val="dk1"/>
                </a:solidFill>
                <a:latin typeface="Montserrat ExtraBold"/>
                <a:ea typeface="Montserrat ExtraBold"/>
                <a:cs typeface="Montserrat ExtraBold"/>
                <a:sym typeface="Montserrat ExtraBold"/>
              </a:rPr>
              <a:t> Presentation</a:t>
            </a:r>
            <a:r>
              <a:rPr lang="en" sz="1300">
                <a:solidFill>
                  <a:schemeClr val="dk1"/>
                </a:solidFill>
                <a:latin typeface="Montserrat Medium"/>
                <a:ea typeface="Montserrat Medium"/>
                <a:cs typeface="Montserrat Medium"/>
                <a:sym typeface="Montserrat Medium"/>
              </a:rPr>
              <a:t> View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Medium"/>
                <a:ea typeface="Montserrat Medium"/>
                <a:cs typeface="Montserrat Medium"/>
                <a:sym typeface="Montserrat Medium"/>
              </a:rPr>
              <a:t>Click </a:t>
            </a:r>
            <a:r>
              <a:rPr lang="en" sz="1300">
                <a:solidFill>
                  <a:schemeClr val="dk1"/>
                </a:solidFill>
                <a:latin typeface="Montserrat ExtraBold"/>
                <a:ea typeface="Montserrat ExtraBold"/>
                <a:cs typeface="Montserrat ExtraBold"/>
                <a:sym typeface="Montserrat ExtraBold"/>
              </a:rPr>
              <a:t>Read Aloud</a:t>
            </a:r>
            <a:r>
              <a:rPr lang="en" sz="1300">
                <a:solidFill>
                  <a:schemeClr val="dk1"/>
                </a:solidFill>
                <a:latin typeface="Montserrat Medium"/>
                <a:ea typeface="Montserrat Medium"/>
                <a:cs typeface="Montserrat Medium"/>
                <a:sym typeface="Montserrat Medium"/>
              </a:rPr>
              <a:t> at the top</a:t>
            </a:r>
            <a:endParaRPr>
              <a:latin typeface="Montserrat Medium"/>
              <a:ea typeface="Montserrat Medium"/>
              <a:cs typeface="Montserrat Medium"/>
              <a:sym typeface="Montserrat Medium"/>
            </a:endParaRPr>
          </a:p>
        </p:txBody>
      </p:sp>
      <p:cxnSp>
        <p:nvCxnSpPr>
          <p:cNvPr id="70" name="Google Shape;70;p6"/>
          <p:cNvCxnSpPr/>
          <p:nvPr/>
        </p:nvCxnSpPr>
        <p:spPr>
          <a:xfrm>
            <a:off x="3646250" y="5967400"/>
            <a:ext cx="185400" cy="0"/>
          </a:xfrm>
          <a:prstGeom prst="straightConnector1">
            <a:avLst/>
          </a:prstGeom>
          <a:noFill/>
          <a:ln w="9525" cap="flat" cmpd="sng">
            <a:solidFill>
              <a:schemeClr val="dk2"/>
            </a:solidFill>
            <a:prstDash val="solid"/>
            <a:round/>
            <a:headEnd type="none" w="med" len="med"/>
            <a:tailEnd type="triangle" w="med" len="med"/>
          </a:ln>
        </p:spPr>
      </p:cxnSp>
      <p:cxnSp>
        <p:nvCxnSpPr>
          <p:cNvPr id="71" name="Google Shape;71;p6"/>
          <p:cNvCxnSpPr/>
          <p:nvPr/>
        </p:nvCxnSpPr>
        <p:spPr>
          <a:xfrm>
            <a:off x="3923450" y="6158575"/>
            <a:ext cx="185400" cy="0"/>
          </a:xfrm>
          <a:prstGeom prst="straightConnector1">
            <a:avLst/>
          </a:prstGeom>
          <a:noFill/>
          <a:ln w="9525" cap="flat" cmpd="sng">
            <a:solidFill>
              <a:schemeClr val="dk2"/>
            </a:solidFill>
            <a:prstDash val="solid"/>
            <a:round/>
            <a:headEnd type="none" w="med" len="med"/>
            <a:tailEnd type="triangle" w="med" len="med"/>
          </a:ln>
        </p:spPr>
      </p:cxnSp>
      <p:sp>
        <p:nvSpPr>
          <p:cNvPr id="72" name="Google Shape;72;p6"/>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5 of 10</a:t>
            </a:r>
            <a:endParaRPr sz="1200">
              <a:solidFill>
                <a:srgbClr val="595959"/>
              </a:solidFill>
            </a:endParaRPr>
          </a:p>
        </p:txBody>
      </p:sp>
      <p:pic>
        <p:nvPicPr>
          <p:cNvPr id="73" name="Google Shape;73;p6"/>
          <p:cNvPicPr preferRelativeResize="0"/>
          <p:nvPr/>
        </p:nvPicPr>
        <p:blipFill>
          <a:blip r:embed="rId7">
            <a:alphaModFix/>
          </a:blip>
          <a:stretch>
            <a:fillRect/>
          </a:stretch>
        </p:blipFill>
        <p:spPr>
          <a:xfrm>
            <a:off x="4530028" y="1031975"/>
            <a:ext cx="998352" cy="339603"/>
          </a:xfrm>
          <a:prstGeom prst="rect">
            <a:avLst/>
          </a:prstGeom>
          <a:noFill/>
          <a:ln>
            <a:noFill/>
          </a:ln>
        </p:spPr>
      </p:pic>
      <p:sp>
        <p:nvSpPr>
          <p:cNvPr id="74" name="Google Shape;74;p6"/>
          <p:cNvSpPr txBox="1"/>
          <p:nvPr/>
        </p:nvSpPr>
        <p:spPr>
          <a:xfrm rot="-5400000">
            <a:off x="7513100" y="4624100"/>
            <a:ext cx="3629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latin typeface="Oswald Light"/>
                <a:ea typeface="Oswald Light"/>
                <a:cs typeface="Oswald Light"/>
                <a:sym typeface="Oswald Light"/>
              </a:rPr>
              <a:t>David Williams/Redux  for Scholastic </a:t>
            </a:r>
            <a:endParaRPr sz="800">
              <a:latin typeface="Oswald Light"/>
              <a:ea typeface="Oswald Light"/>
              <a:cs typeface="Oswald Light"/>
              <a:sym typeface="Oswald Light"/>
            </a:endParaRPr>
          </a:p>
        </p:txBody>
      </p:sp>
      <p:pic>
        <p:nvPicPr>
          <p:cNvPr id="75" name="Google Shape;75;p6"/>
          <p:cNvPicPr preferRelativeResize="0"/>
          <p:nvPr/>
        </p:nvPicPr>
        <p:blipFill rotWithShape="1">
          <a:blip r:embed="rId8">
            <a:alphaModFix/>
          </a:blip>
          <a:srcRect l="43859" r="16560" b="34764"/>
          <a:stretch/>
        </p:blipFill>
        <p:spPr>
          <a:xfrm>
            <a:off x="4952706" y="3044575"/>
            <a:ext cx="3191496" cy="2922837"/>
          </a:xfrm>
          <a:prstGeom prst="rect">
            <a:avLst/>
          </a:prstGeom>
          <a:noFill/>
          <a:ln>
            <a:noFill/>
          </a:ln>
          <a:effectLst>
            <a:outerShdw blurRad="57150" dist="19050" dir="5400000" algn="bl" rotWithShape="0">
              <a:srgbClr val="000000">
                <a:alpha val="50000"/>
              </a:srgbClr>
            </a:outerShdw>
          </a:effectLst>
        </p:spPr>
      </p:pic>
      <p:sp>
        <p:nvSpPr>
          <p:cNvPr id="76" name="Google Shape;76;p6"/>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CUSTOM_5">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79" name="Google Shape;79;p7"/>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80" name="Google Shape;80;p7"/>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81" name="Google Shape;81;p7"/>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These questions will help you think about what you just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Type your answers into the boxes. </a:t>
            </a:r>
            <a:r>
              <a:rPr lang="en" sz="1700">
                <a:solidFill>
                  <a:schemeClr val="dk1"/>
                </a:solidFill>
                <a:latin typeface="Montserrat Medium"/>
                <a:ea typeface="Montserrat Medium"/>
                <a:cs typeface="Montserrat Medium"/>
                <a:sym typeface="Montserrat Medium"/>
              </a:rPr>
              <a:t>Use complete sentences.</a:t>
            </a:r>
            <a:endParaRPr sz="1700">
              <a:latin typeface="Montserrat Medium"/>
              <a:ea typeface="Montserrat Medium"/>
              <a:cs typeface="Montserrat Medium"/>
              <a:sym typeface="Montserrat Medium"/>
            </a:endParaRPr>
          </a:p>
        </p:txBody>
      </p:sp>
      <p:sp>
        <p:nvSpPr>
          <p:cNvPr id="82" name="Google Shape;82;p7"/>
          <p:cNvSpPr txBox="1"/>
          <p:nvPr/>
        </p:nvSpPr>
        <p:spPr>
          <a:xfrm>
            <a:off x="1613100" y="3220275"/>
            <a:ext cx="6832200" cy="3396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Why was Marco nervous about trying out for the cheerleading team?</a:t>
            </a:r>
            <a:endParaRPr>
              <a:latin typeface="Montserrat Medium"/>
              <a:ea typeface="Montserrat Medium"/>
              <a:cs typeface="Montserrat Medium"/>
              <a:sym typeface="Montserrat Medium"/>
            </a:endParaRPr>
          </a:p>
        </p:txBody>
      </p:sp>
      <p:sp>
        <p:nvSpPr>
          <p:cNvPr id="83" name="Google Shape;83;p7"/>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6 of 10</a:t>
            </a:r>
            <a:endParaRPr sz="1200">
              <a:solidFill>
                <a:srgbClr val="595959"/>
              </a:solidFill>
            </a:endParaRPr>
          </a:p>
        </p:txBody>
      </p:sp>
      <p:sp>
        <p:nvSpPr>
          <p:cNvPr id="84" name="Google Shape;84;p7"/>
          <p:cNvSpPr txBox="1">
            <a:spLocks noGrp="1"/>
          </p:cNvSpPr>
          <p:nvPr>
            <p:ph type="body" idx="1"/>
          </p:nvPr>
        </p:nvSpPr>
        <p:spPr>
          <a:xfrm>
            <a:off x="1613100" y="3694413"/>
            <a:ext cx="6832200" cy="25404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85" name="Google Shape;85;p7"/>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pic>
        <p:nvPicPr>
          <p:cNvPr id="86" name="Google Shape;86;p7"/>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87" name="Google Shape;87;p7"/>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p:cSld name="CUSTOM_6">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90" name="Google Shape;90;p8"/>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91" name="Google Shape;91;p8"/>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92" name="Google Shape;92;p8"/>
          <p:cNvSpPr txBox="1"/>
          <p:nvPr/>
        </p:nvSpPr>
        <p:spPr>
          <a:xfrm>
            <a:off x="1613100" y="2550100"/>
            <a:ext cx="6832200" cy="386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What does the section header “Different Is Good” mean to you?</a:t>
            </a:r>
            <a:endParaRPr>
              <a:latin typeface="Montserrat Medium"/>
              <a:ea typeface="Montserrat Medium"/>
              <a:cs typeface="Montserrat Medium"/>
              <a:sym typeface="Montserrat Medium"/>
            </a:endParaRPr>
          </a:p>
        </p:txBody>
      </p:sp>
      <p:sp>
        <p:nvSpPr>
          <p:cNvPr id="93" name="Google Shape;93;p8"/>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7 of 10</a:t>
            </a:r>
            <a:endParaRPr sz="1200">
              <a:solidFill>
                <a:srgbClr val="595959"/>
              </a:solidFill>
            </a:endParaRPr>
          </a:p>
        </p:txBody>
      </p:sp>
      <p:sp>
        <p:nvSpPr>
          <p:cNvPr id="94" name="Google Shape;94;p8"/>
          <p:cNvSpPr txBox="1">
            <a:spLocks noGrp="1"/>
          </p:cNvSpPr>
          <p:nvPr>
            <p:ph type="body" idx="1"/>
          </p:nvPr>
        </p:nvSpPr>
        <p:spPr>
          <a:xfrm>
            <a:off x="1613100" y="2936500"/>
            <a:ext cx="6832200" cy="2753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95" name="Google Shape;95;p8"/>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pic>
        <p:nvPicPr>
          <p:cNvPr id="96" name="Google Shape;96;p8"/>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97" name="Google Shape;97;p8"/>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p:cSld name="CUSTOM_7">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100" name="Google Shape;100;p9"/>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01" name="Google Shape;101;p9"/>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02" name="Google Shape;102;p9"/>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Write a personal essay.</a:t>
            </a:r>
            <a:endParaRPr sz="1700">
              <a:latin typeface="Montserrat Medium"/>
              <a:ea typeface="Montserrat Medium"/>
              <a:cs typeface="Montserrat Medium"/>
              <a:sym typeface="Montserrat Medium"/>
            </a:endParaRPr>
          </a:p>
        </p:txBody>
      </p:sp>
      <p:sp>
        <p:nvSpPr>
          <p:cNvPr id="103" name="Google Shape;103;p9"/>
          <p:cNvSpPr txBox="1"/>
          <p:nvPr/>
        </p:nvSpPr>
        <p:spPr>
          <a:xfrm>
            <a:off x="4530025" y="3149000"/>
            <a:ext cx="4190100" cy="2893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Marco is glad he joined the cheerleading team. Doing something that wasn’t expected brought him friendships and happiness.</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What’s something you’ve tried (or want to try) that people wouldn’t expect from you? Playing a certain sport or instrument? Learning to knit or code? Write about it!  </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Prepare to write your essay by answering the questions on the next slide. Then write the essay on the slide that follows.</a:t>
            </a:r>
            <a:endParaRPr>
              <a:latin typeface="Montserrat Medium"/>
              <a:ea typeface="Montserrat Medium"/>
              <a:cs typeface="Montserrat Medium"/>
              <a:sym typeface="Montserrat Medium"/>
            </a:endParaRPr>
          </a:p>
        </p:txBody>
      </p:sp>
      <p:sp>
        <p:nvSpPr>
          <p:cNvPr id="104" name="Google Shape;104;p9"/>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8 of 10</a:t>
            </a:r>
            <a:endParaRPr sz="1200">
              <a:solidFill>
                <a:srgbClr val="595959"/>
              </a:solidFill>
            </a:endParaRPr>
          </a:p>
        </p:txBody>
      </p:sp>
      <p:sp>
        <p:nvSpPr>
          <p:cNvPr id="105" name="Google Shape;105;p9"/>
          <p:cNvSpPr txBox="1"/>
          <p:nvPr/>
        </p:nvSpPr>
        <p:spPr>
          <a:xfrm rot="-5400000">
            <a:off x="7606900" y="4638575"/>
            <a:ext cx="34500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pikswow/SHutterstock</a:t>
            </a:r>
            <a:endParaRPr sz="8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106" name="Google Shape;106;p9"/>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rgbClr val="B7B7B7"/>
                </a:solidFill>
                <a:latin typeface="Montserrat ExtraBold"/>
                <a:ea typeface="Montserrat ExtraBold"/>
                <a:cs typeface="Montserrat ExtraBold"/>
                <a:sym typeface="Montserrat ExtraBold"/>
              </a:rPr>
              <a:t>Think. </a:t>
            </a:r>
            <a:r>
              <a:rPr lang="en" sz="4400">
                <a:solidFill>
                  <a:schemeClr val="dk1"/>
                </a:solidFill>
                <a:latin typeface="Montserrat ExtraBold"/>
                <a:ea typeface="Montserrat ExtraBold"/>
                <a:cs typeface="Montserrat ExtraBold"/>
                <a:sym typeface="Montserrat ExtraBold"/>
              </a:rPr>
              <a:t>Write.</a:t>
            </a:r>
            <a:endParaRPr sz="4400" i="1">
              <a:solidFill>
                <a:schemeClr val="dk1"/>
              </a:solidFill>
              <a:latin typeface="Montserrat ExtraBold"/>
              <a:ea typeface="Montserrat ExtraBold"/>
              <a:cs typeface="Montserrat ExtraBold"/>
              <a:sym typeface="Montserrat ExtraBold"/>
            </a:endParaRPr>
          </a:p>
        </p:txBody>
      </p:sp>
      <p:pic>
        <p:nvPicPr>
          <p:cNvPr id="107" name="Google Shape;107;p9"/>
          <p:cNvPicPr preferRelativeResize="0"/>
          <p:nvPr/>
        </p:nvPicPr>
        <p:blipFill>
          <a:blip r:embed="rId4">
            <a:alphaModFix/>
          </a:blip>
          <a:stretch>
            <a:fillRect/>
          </a:stretch>
        </p:blipFill>
        <p:spPr>
          <a:xfrm>
            <a:off x="4530028" y="1031975"/>
            <a:ext cx="998352" cy="339603"/>
          </a:xfrm>
          <a:prstGeom prst="rect">
            <a:avLst/>
          </a:prstGeom>
          <a:noFill/>
          <a:ln>
            <a:noFill/>
          </a:ln>
        </p:spPr>
      </p:pic>
      <p:pic>
        <p:nvPicPr>
          <p:cNvPr id="108" name="Google Shape;108;p9"/>
          <p:cNvPicPr preferRelativeResize="0"/>
          <p:nvPr/>
        </p:nvPicPr>
        <p:blipFill rotWithShape="1">
          <a:blip r:embed="rId5">
            <a:alphaModFix/>
          </a:blip>
          <a:srcRect l="7498" r="7489"/>
          <a:stretch/>
        </p:blipFill>
        <p:spPr>
          <a:xfrm>
            <a:off x="1547350" y="3144500"/>
            <a:ext cx="2782203" cy="2625600"/>
          </a:xfrm>
          <a:prstGeom prst="rect">
            <a:avLst/>
          </a:prstGeom>
          <a:noFill/>
          <a:ln>
            <a:noFill/>
          </a:ln>
          <a:effectLst>
            <a:outerShdw blurRad="57150" dist="19050" dir="5400000" algn="bl" rotWithShape="0">
              <a:srgbClr val="000000">
                <a:alpha val="50000"/>
              </a:srgbClr>
            </a:outerShdw>
          </a:effectLst>
        </p:spPr>
      </p:pic>
      <p:sp>
        <p:nvSpPr>
          <p:cNvPr id="109" name="Google Shape;109;p9"/>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p:cSld name="CUSTOM_8">
    <p:spTree>
      <p:nvGrpSpPr>
        <p:cNvPr id="1" name="Shape 110"/>
        <p:cNvGrpSpPr/>
        <p:nvPr/>
      </p:nvGrpSpPr>
      <p:grpSpPr>
        <a:xfrm>
          <a:off x="0" y="0"/>
          <a:ext cx="0" cy="0"/>
          <a:chOff x="0" y="0"/>
          <a:chExt cx="0" cy="0"/>
        </a:xfrm>
      </p:grpSpPr>
      <p:pic>
        <p:nvPicPr>
          <p:cNvPr id="111" name="Google Shape;111;p10"/>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12" name="Google Shape;112;p10"/>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13" name="Google Shape;113;p10"/>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14" name="Google Shape;114;p10"/>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9 of 10</a:t>
            </a:r>
            <a:endParaRPr sz="1200">
              <a:solidFill>
                <a:srgbClr val="595959"/>
              </a:solidFill>
            </a:endParaRPr>
          </a:p>
        </p:txBody>
      </p:sp>
      <p:pic>
        <p:nvPicPr>
          <p:cNvPr id="115" name="Google Shape;115;p10"/>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16" name="Google Shape;116;p10"/>
          <p:cNvSpPr txBox="1"/>
          <p:nvPr/>
        </p:nvSpPr>
        <p:spPr>
          <a:xfrm>
            <a:off x="1273575" y="2896000"/>
            <a:ext cx="7511400" cy="29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What is the activity that interests you?</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Why does this activity interest you?</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Why might people not expect you to be interested in this activity?</a:t>
            </a:r>
            <a:endParaRPr>
              <a:solidFill>
                <a:schemeClr val="dk1"/>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Have you tried the activity? If so, what happened? If not, do you plan to try it?</a:t>
            </a:r>
            <a:endParaRPr b="1">
              <a:solidFill>
                <a:schemeClr val="dk1"/>
              </a:solidFill>
              <a:latin typeface="Montserrat"/>
              <a:ea typeface="Montserrat"/>
              <a:cs typeface="Montserrat"/>
              <a:sym typeface="Montserrat"/>
            </a:endParaRPr>
          </a:p>
        </p:txBody>
      </p:sp>
      <p:sp>
        <p:nvSpPr>
          <p:cNvPr id="117" name="Google Shape;117;p10"/>
          <p:cNvSpPr txBox="1"/>
          <p:nvPr/>
        </p:nvSpPr>
        <p:spPr>
          <a:xfrm>
            <a:off x="1174425" y="2255325"/>
            <a:ext cx="77097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Prepare to write your essay by answering the questions below. </a:t>
            </a:r>
            <a:endParaRPr sz="1600">
              <a:latin typeface="Montserrat Medium"/>
              <a:ea typeface="Montserrat Medium"/>
              <a:cs typeface="Montserrat Medium"/>
              <a:sym typeface="Montserrat Medium"/>
            </a:endParaRPr>
          </a:p>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Then use the next slide to write your essay. </a:t>
            </a:r>
            <a:endParaRPr sz="1700">
              <a:latin typeface="Montserrat Medium"/>
              <a:ea typeface="Montserrat Medium"/>
              <a:cs typeface="Montserrat Medium"/>
              <a:sym typeface="Montserrat Medium"/>
            </a:endParaRPr>
          </a:p>
        </p:txBody>
      </p:sp>
      <p:sp>
        <p:nvSpPr>
          <p:cNvPr id="118" name="Google Shape;118;p10"/>
          <p:cNvSpPr txBox="1">
            <a:spLocks noGrp="1"/>
          </p:cNvSpPr>
          <p:nvPr>
            <p:ph type="body" idx="1"/>
          </p:nvPr>
        </p:nvSpPr>
        <p:spPr>
          <a:xfrm>
            <a:off x="1372625" y="3253451"/>
            <a:ext cx="7313100" cy="500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19" name="Google Shape;119;p10"/>
          <p:cNvSpPr txBox="1">
            <a:spLocks noGrp="1"/>
          </p:cNvSpPr>
          <p:nvPr>
            <p:ph type="body" idx="2"/>
          </p:nvPr>
        </p:nvSpPr>
        <p:spPr>
          <a:xfrm>
            <a:off x="1372625" y="4094563"/>
            <a:ext cx="7313100" cy="500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0" name="Google Shape;120;p10"/>
          <p:cNvSpPr txBox="1">
            <a:spLocks noGrp="1"/>
          </p:cNvSpPr>
          <p:nvPr>
            <p:ph type="body" idx="3"/>
          </p:nvPr>
        </p:nvSpPr>
        <p:spPr>
          <a:xfrm>
            <a:off x="1372625" y="4935700"/>
            <a:ext cx="7313100" cy="4590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1" name="Google Shape;121;p10"/>
          <p:cNvSpPr txBox="1">
            <a:spLocks noGrp="1"/>
          </p:cNvSpPr>
          <p:nvPr>
            <p:ph type="body" idx="4"/>
          </p:nvPr>
        </p:nvSpPr>
        <p:spPr>
          <a:xfrm>
            <a:off x="1372625" y="5772551"/>
            <a:ext cx="7313100" cy="500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2" name="Google Shape;122;p10"/>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ction.scholastic.com/issues/2024-25/030125/the-only-boy-on-the-team.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tion.scholastic.com/issues/2024-25/030125/the-only-boy-on-the-team.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a:hlinkClick r:id="rId3" action="ppaction://hlinksldjump"/>
          </p:cNvPr>
          <p:cNvSpPr txBox="1"/>
          <p:nvPr/>
        </p:nvSpPr>
        <p:spPr>
          <a:xfrm>
            <a:off x="6400300" y="438790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4">
            <a:hlinkClick r:id="rId4" action="ppaction://hlinksldjump"/>
          </p:cNvPr>
          <p:cNvSpPr txBox="1"/>
          <p:nvPr/>
        </p:nvSpPr>
        <p:spPr>
          <a:xfrm>
            <a:off x="6400300" y="470595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4">
            <a:hlinkClick r:id="rId5" action="ppaction://hlinksldjump"/>
          </p:cNvPr>
          <p:cNvSpPr txBox="1"/>
          <p:nvPr/>
        </p:nvSpPr>
        <p:spPr>
          <a:xfrm>
            <a:off x="6400300" y="50240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4">
            <a:hlinkClick r:id="rId6" action="ppaction://hlinksldjump"/>
          </p:cNvPr>
          <p:cNvSpPr txBox="1"/>
          <p:nvPr/>
        </p:nvSpPr>
        <p:spPr>
          <a:xfrm>
            <a:off x="6400300" y="406985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4">
            <a:hlinkClick r:id="rId7" action="ppaction://hlinksldjump"/>
          </p:cNvPr>
          <p:cNvSpPr txBox="1"/>
          <p:nvPr/>
        </p:nvSpPr>
        <p:spPr>
          <a:xfrm>
            <a:off x="6400300" y="53808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body" idx="1"/>
          </p:nvPr>
        </p:nvSpPr>
        <p:spPr>
          <a:xfrm>
            <a:off x="1372625" y="2946450"/>
            <a:ext cx="7313100" cy="3226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5"/>
          <p:cNvSpPr txBox="1">
            <a:spLocks noGrp="1"/>
          </p:cNvSpPr>
          <p:nvPr>
            <p:ph type="body" idx="1"/>
          </p:nvPr>
        </p:nvSpPr>
        <p:spPr>
          <a:xfrm>
            <a:off x="5207825" y="4232350"/>
            <a:ext cx="3162000" cy="2007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body" idx="1"/>
          </p:nvPr>
        </p:nvSpPr>
        <p:spPr>
          <a:xfrm>
            <a:off x="1749900" y="3338525"/>
            <a:ext cx="2643900" cy="2739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a:hlinkClick r:id="rId3"/>
          </p:cNvPr>
          <p:cNvSpPr txBox="1"/>
          <p:nvPr/>
        </p:nvSpPr>
        <p:spPr>
          <a:xfrm>
            <a:off x="1397775" y="4067325"/>
            <a:ext cx="2519400" cy="12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7">
            <a:hlinkClick r:id="rId3"/>
          </p:cNvPr>
          <p:cNvSpPr txBox="1"/>
          <p:nvPr/>
        </p:nvSpPr>
        <p:spPr>
          <a:xfrm>
            <a:off x="4067325" y="2947575"/>
            <a:ext cx="3655800" cy="25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a:hlinkClick r:id="rId3"/>
          </p:cNvPr>
          <p:cNvSpPr txBox="1"/>
          <p:nvPr/>
        </p:nvSpPr>
        <p:spPr>
          <a:xfrm>
            <a:off x="1582275" y="3886200"/>
            <a:ext cx="1944900" cy="15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body" idx="1"/>
          </p:nvPr>
        </p:nvSpPr>
        <p:spPr>
          <a:xfrm>
            <a:off x="1613100" y="3646300"/>
            <a:ext cx="6832200" cy="2708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txBox="1">
            <a:spLocks noGrp="1"/>
          </p:cNvSpPr>
          <p:nvPr>
            <p:ph type="body" idx="1"/>
          </p:nvPr>
        </p:nvSpPr>
        <p:spPr>
          <a:xfrm>
            <a:off x="1743975" y="3059475"/>
            <a:ext cx="6701400" cy="2971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body" idx="1"/>
          </p:nvPr>
        </p:nvSpPr>
        <p:spPr>
          <a:xfrm>
            <a:off x="1372625" y="3253451"/>
            <a:ext cx="7313100" cy="50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94" name="Google Shape;194;p22"/>
          <p:cNvSpPr txBox="1">
            <a:spLocks noGrp="1"/>
          </p:cNvSpPr>
          <p:nvPr>
            <p:ph type="body" idx="2"/>
          </p:nvPr>
        </p:nvSpPr>
        <p:spPr>
          <a:xfrm>
            <a:off x="1372625" y="4094563"/>
            <a:ext cx="7313100" cy="50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95" name="Google Shape;195;p22"/>
          <p:cNvSpPr txBox="1">
            <a:spLocks noGrp="1"/>
          </p:cNvSpPr>
          <p:nvPr>
            <p:ph type="body" idx="3"/>
          </p:nvPr>
        </p:nvSpPr>
        <p:spPr>
          <a:xfrm>
            <a:off x="1372625" y="4935700"/>
            <a:ext cx="7313100" cy="459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96" name="Google Shape;196;p22"/>
          <p:cNvSpPr txBox="1">
            <a:spLocks noGrp="1"/>
          </p:cNvSpPr>
          <p:nvPr>
            <p:ph type="body" idx="4"/>
          </p:nvPr>
        </p:nvSpPr>
        <p:spPr>
          <a:xfrm>
            <a:off x="1372625" y="5772475"/>
            <a:ext cx="7313100" cy="50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Montserrat Medium</vt:lpstr>
      <vt:lpstr>Montserrat ExtraBold</vt:lpstr>
      <vt:lpstr>Arial</vt:lpstr>
      <vt:lpstr>Oswald Light</vt:lpstr>
      <vt:lpstr>Montserrat</vt:lpstr>
      <vt:lpstr>Lato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2025-02-04T18:27:06Z</dcterms:modified>
</cp:coreProperties>
</file>