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77"/>
      <p:regular r:id="rId8"/>
      <p:bold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67a70a0be3_0_9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67a70a0be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7a70a0be3_0_9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67a70a0be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7a70a0be3_0_10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67a70a0be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7a70a0be3_0_10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7a70a0be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“Fly Girl”</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8" name="Google Shape;18;p3"/>
          <p:cNvGrpSpPr/>
          <p:nvPr/>
        </p:nvGrpSpPr>
        <p:grpSpPr>
          <a:xfrm>
            <a:off x="2446675" y="712650"/>
            <a:ext cx="4310700" cy="403200"/>
            <a:chOff x="2446675" y="712650"/>
            <a:chExt cx="4310700" cy="403200"/>
          </a:xfrm>
        </p:grpSpPr>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0" name="Google Shape;20;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1" name="Google Shape;21;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2" name="Google Shape;22;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Fly Girl</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3" name="Google Shape;23;p3"/>
          <p:cNvSpPr txBox="1"/>
          <p:nvPr/>
        </p:nvSpPr>
        <p:spPr>
          <a:xfrm>
            <a:off x="4125000" y="2872188"/>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4" name="Google Shape;24;p3"/>
          <p:cNvSpPr txBox="1"/>
          <p:nvPr/>
        </p:nvSpPr>
        <p:spPr>
          <a:xfrm>
            <a:off x="3929325" y="3436850"/>
            <a:ext cx="5487000" cy="218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Margie’s dad. A few months have passed since Margie’s plane crashed, and you’re talking with her over dinner.</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t>
            </a:r>
            <a:r>
              <a:rPr lang="en">
                <a:latin typeface="Montserrat Medium"/>
                <a:ea typeface="Montserrat Medium"/>
                <a:cs typeface="Montserrat Medium"/>
                <a:sym typeface="Montserrat Medium"/>
              </a:rPr>
              <a:t>complete each sentence on </a:t>
            </a:r>
            <a:r>
              <a:rPr lang="en">
                <a:solidFill>
                  <a:schemeClr val="dk1"/>
                </a:solidFill>
                <a:latin typeface="Montserrat Medium"/>
                <a:ea typeface="Montserrat Medium"/>
                <a:cs typeface="Montserrat Medium"/>
                <a:sym typeface="Montserrat Medium"/>
              </a:rPr>
              <a:t>the following slides. </a:t>
            </a:r>
            <a:r>
              <a:rPr lang="en">
                <a:solidFill>
                  <a:srgbClr val="000000"/>
                </a:solidFill>
                <a:latin typeface="Montserrat Medium"/>
                <a:ea typeface="Montserrat Medium"/>
                <a:cs typeface="Montserrat Medium"/>
                <a:sym typeface="Montserrat Medium"/>
              </a:rPr>
              <a:t> </a:t>
            </a:r>
            <a:r>
              <a:rPr lang="en">
                <a:solidFill>
                  <a:schemeClr val="dk1"/>
                </a:solidFill>
                <a:latin typeface="Montserrat Medium"/>
                <a:ea typeface="Montserrat Medium"/>
                <a:cs typeface="Montserrat Medium"/>
                <a:sym typeface="Montserrat Medium"/>
              </a:rPr>
              <a:t>For each answer, use at least one complete </a:t>
            </a:r>
            <a:r>
              <a:rPr lang="en">
                <a:solidFill>
                  <a:srgbClr val="000000"/>
                </a:solidFill>
                <a:latin typeface="Montserrat Medium"/>
                <a:ea typeface="Montserrat Medium"/>
                <a:cs typeface="Montserrat Medium"/>
                <a:sym typeface="Montserrat Medium"/>
              </a:rPr>
              <a:t>sentence. For clues, go back and look at the play.</a:t>
            </a:r>
            <a:endParaRPr>
              <a:latin typeface="Montserrat Medium"/>
              <a:ea typeface="Montserrat Medium"/>
              <a:cs typeface="Montserrat Medium"/>
              <a:sym typeface="Montserrat Medium"/>
            </a:endParaRPr>
          </a:p>
        </p:txBody>
      </p:sp>
      <p:sp>
        <p:nvSpPr>
          <p:cNvPr id="25" name="Google Shape;25;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6" name="Google Shape;26;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7" name="Google Shape;27;p3"/>
          <p:cNvSpPr txBox="1"/>
          <p:nvPr/>
        </p:nvSpPr>
        <p:spPr>
          <a:xfrm>
            <a:off x="1129350" y="2872200"/>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8" name="Google Shape;28;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0" name="Google Shape;30;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1" name="Google Shape;31;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32" name="Google Shape;32;p3"/>
          <p:cNvSpPr txBox="1">
            <a:spLocks noGrp="1"/>
          </p:cNvSpPr>
          <p:nvPr>
            <p:ph type="body" idx="1"/>
          </p:nvPr>
        </p:nvSpPr>
        <p:spPr>
          <a:xfrm>
            <a:off x="3218925" y="661000"/>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3" name="Google Shape;33;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4" name="Google Shape;34;p3"/>
          <p:cNvPicPr preferRelativeResize="0"/>
          <p:nvPr/>
        </p:nvPicPr>
        <p:blipFill rotWithShape="1">
          <a:blip r:embed="rId8">
            <a:alphaModFix/>
          </a:blip>
          <a:srcRect l="1190" r="1190"/>
          <a:stretch/>
        </p:blipFill>
        <p:spPr>
          <a:xfrm>
            <a:off x="7355825" y="1115775"/>
            <a:ext cx="2060501" cy="1414284"/>
          </a:xfrm>
          <a:prstGeom prst="rect">
            <a:avLst/>
          </a:prstGeom>
          <a:noFill/>
          <a:ln>
            <a:noFill/>
          </a:ln>
          <a:effectLst>
            <a:outerShdw blurRad="57150" dist="19050" dir="5400000" algn="bl" rotWithShape="0">
              <a:srgbClr val="000000">
                <a:alpha val="50000"/>
              </a:srgbClr>
            </a:outerShdw>
          </a:effectLst>
        </p:spPr>
      </p:pic>
      <p:sp>
        <p:nvSpPr>
          <p:cNvPr id="35" name="Google Shape;35;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rgbClr val="000000"/>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a:t>
            </a:r>
            <a:endParaRPr sz="1200">
              <a:solidFill>
                <a:srgbClr val="595959"/>
              </a:solidFill>
            </a:endParaRPr>
          </a:p>
        </p:txBody>
      </p:sp>
      <p:sp>
        <p:nvSpPr>
          <p:cNvPr id="38" name="Google Shape;38;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0" name="Google Shape;40;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“Fly Girl”</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41" name="Google Shape;41;p4"/>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42" name="Google Shape;42;p4"/>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Dad:</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43" name="Google Shape;43;p4"/>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Margie:</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 sz="1550">
                <a:solidFill>
                  <a:schemeClr val="lt1"/>
                </a:solidFill>
                <a:latin typeface="Montserrat Medium"/>
                <a:ea typeface="Montserrat Medium"/>
                <a:cs typeface="Montserrat Medium"/>
                <a:sym typeface="Montserrat Medium"/>
              </a:rPr>
              <a:t>When I said I wanted to become a pilot, why were you so against the idea? </a:t>
            </a:r>
            <a:endParaRPr sz="1550">
              <a:solidFill>
                <a:schemeClr val="lt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pic>
        <p:nvPicPr>
          <p:cNvPr id="44" name="Google Shape;44;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5" name="Google Shape;45;p4"/>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sp>
        <p:nvSpPr>
          <p:cNvPr id="46" name="Google Shape;46;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rgbClr val="000000"/>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47"/>
        <p:cNvGrpSpPr/>
        <p:nvPr/>
      </p:nvGrpSpPr>
      <p:grpSpPr>
        <a:xfrm>
          <a:off x="0" y="0"/>
          <a:ext cx="0" cy="0"/>
          <a:chOff x="0" y="0"/>
          <a:chExt cx="0" cy="0"/>
        </a:xfrm>
      </p:grpSpPr>
      <p:sp>
        <p:nvSpPr>
          <p:cNvPr id="48" name="Google Shape;48;p5"/>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a:t>
            </a:r>
            <a:endParaRPr sz="1200">
              <a:solidFill>
                <a:srgbClr val="595959"/>
              </a:solidFill>
            </a:endParaRPr>
          </a:p>
        </p:txBody>
      </p:sp>
      <p:sp>
        <p:nvSpPr>
          <p:cNvPr id="49" name="Google Shape;49;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1" name="Google Shape;51;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solidFill>
                  <a:schemeClr val="dk1"/>
                </a:solidFill>
                <a:latin typeface="Montserrat"/>
                <a:ea typeface="Montserrat"/>
                <a:cs typeface="Montserrat"/>
                <a:sym typeface="Montserrat"/>
              </a:rPr>
              <a:t>“Fly Girl”</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March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52" name="Google Shape;52;p5"/>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53" name="Google Shape;53;p5"/>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Dad:</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4" name="Google Shape;54;p5"/>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Margie:</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Why didn’t you ever tell me how Aunt Margaret died? </a:t>
            </a:r>
            <a:endParaRPr sz="1550">
              <a:solidFill>
                <a:srgbClr val="FFFFFF"/>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pic>
        <p:nvPicPr>
          <p:cNvPr id="55" name="Google Shape;55;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56" name="Google Shape;56;p5"/>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7" name="Google Shape;57;p5"/>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rgbClr val="000000"/>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58"/>
        <p:cNvGrpSpPr/>
        <p:nvPr/>
      </p:nvGrpSpPr>
      <p:grpSpPr>
        <a:xfrm>
          <a:off x="0" y="0"/>
          <a:ext cx="0" cy="0"/>
          <a:chOff x="0" y="0"/>
          <a:chExt cx="0" cy="0"/>
        </a:xfrm>
      </p:grpSpPr>
      <p:sp>
        <p:nvSpPr>
          <p:cNvPr id="59" name="Google Shape;59;p6"/>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a:t>
            </a:r>
            <a:endParaRPr sz="1200">
              <a:solidFill>
                <a:srgbClr val="595959"/>
              </a:solidFill>
            </a:endParaRPr>
          </a:p>
        </p:txBody>
      </p:sp>
      <p:sp>
        <p:nvSpPr>
          <p:cNvPr id="60" name="Google Shape;60;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2" name="Google Shape;62;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solidFill>
                  <a:schemeClr val="dk1"/>
                </a:solidFill>
                <a:latin typeface="Montserrat"/>
                <a:ea typeface="Montserrat"/>
                <a:cs typeface="Montserrat"/>
                <a:sym typeface="Montserrat"/>
              </a:rPr>
              <a:t>“Fly Girl”</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March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63" name="Google Shape;63;p6"/>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64" name="Google Shape;64;p6"/>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Dad:</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5" name="Google Shape;65;p6"/>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Margie:</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 sz="1550">
                <a:solidFill>
                  <a:schemeClr val="lt1"/>
                </a:solidFill>
                <a:latin typeface="Montserrat Medium"/>
                <a:ea typeface="Montserrat Medium"/>
                <a:cs typeface="Montserrat Medium"/>
                <a:sym typeface="Montserrat Medium"/>
              </a:rPr>
              <a:t>Why didn’t you come to my WASP graduation? </a:t>
            </a:r>
            <a:endParaRPr sz="1550">
              <a:solidFill>
                <a:schemeClr val="lt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pic>
        <p:nvPicPr>
          <p:cNvPr id="66" name="Google Shape;66;p6"/>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7" name="Google Shape;67;p6"/>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8" name="Google Shape;68;p6"/>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rgbClr val="000000"/>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69"/>
        <p:cNvGrpSpPr/>
        <p:nvPr/>
      </p:nvGrpSpPr>
      <p:grpSpPr>
        <a:xfrm>
          <a:off x="0" y="0"/>
          <a:ext cx="0" cy="0"/>
          <a:chOff x="0" y="0"/>
          <a:chExt cx="0" cy="0"/>
        </a:xfrm>
      </p:grpSpPr>
      <p:sp>
        <p:nvSpPr>
          <p:cNvPr id="70" name="Google Shape;70;p7"/>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a:t>
            </a:r>
            <a:endParaRPr sz="1200">
              <a:solidFill>
                <a:srgbClr val="595959"/>
              </a:solidFill>
            </a:endParaRPr>
          </a:p>
        </p:txBody>
      </p:sp>
      <p:sp>
        <p:nvSpPr>
          <p:cNvPr id="71" name="Google Shape;71;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73" name="Google Shape;73;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solidFill>
                  <a:schemeClr val="dk1"/>
                </a:solidFill>
                <a:latin typeface="Montserrat"/>
                <a:ea typeface="Montserrat"/>
                <a:cs typeface="Montserrat"/>
                <a:sym typeface="Montserrat"/>
              </a:rPr>
              <a:t>“Fly Girl”</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March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74" name="Google Shape;74;p7"/>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75" name="Google Shape;75;p7"/>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Dad:</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6" name="Google Shape;76;p7"/>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Margie:</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How do you feel about me being a pilot now?</a:t>
            </a:r>
            <a:endParaRPr sz="1550">
              <a:solidFill>
                <a:srgbClr val="FFFFFF"/>
              </a:solidFill>
              <a:latin typeface="Montserrat Medium"/>
              <a:ea typeface="Montserrat Medium"/>
              <a:cs typeface="Montserrat Medium"/>
              <a:sym typeface="Montserrat Medium"/>
            </a:endParaRPr>
          </a:p>
        </p:txBody>
      </p:sp>
      <p:pic>
        <p:nvPicPr>
          <p:cNvPr id="77" name="Google Shape;77;p7"/>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78" name="Google Shape;78;p7"/>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79" name="Google Shape;79;p7"/>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rgbClr val="000000"/>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4-25/030125/fly-girl.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9">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9">
            <a:hlinkClick r:id="rId4"/>
          </p:cNvPr>
          <p:cNvSpPr txBox="1"/>
          <p:nvPr/>
        </p:nvSpPr>
        <p:spPr>
          <a:xfrm>
            <a:off x="2441525" y="1964775"/>
            <a:ext cx="7773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9"/>
          <p:cNvSpPr txBox="1">
            <a:spLocks noGrp="1"/>
          </p:cNvSpPr>
          <p:nvPr>
            <p:ph type="body" idx="1"/>
          </p:nvPr>
        </p:nvSpPr>
        <p:spPr>
          <a:xfrm>
            <a:off x="3218925" y="661000"/>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1237800" y="3152188"/>
            <a:ext cx="7582800" cy="3329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a:spLocks noGrp="1"/>
          </p:cNvSpPr>
          <p:nvPr>
            <p:ph type="body" idx="1"/>
          </p:nvPr>
        </p:nvSpPr>
        <p:spPr>
          <a:xfrm>
            <a:off x="1237800" y="3152188"/>
            <a:ext cx="7582800" cy="3329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2"/>
          <p:cNvSpPr txBox="1">
            <a:spLocks noGrp="1"/>
          </p:cNvSpPr>
          <p:nvPr>
            <p:ph type="body" idx="1"/>
          </p:nvPr>
        </p:nvSpPr>
        <p:spPr>
          <a:xfrm>
            <a:off x="1237800" y="3152188"/>
            <a:ext cx="7582800" cy="3329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3"/>
          <p:cNvSpPr txBox="1">
            <a:spLocks noGrp="1"/>
          </p:cNvSpPr>
          <p:nvPr>
            <p:ph type="body" idx="1"/>
          </p:nvPr>
        </p:nvSpPr>
        <p:spPr>
          <a:xfrm>
            <a:off x="1237800" y="3152188"/>
            <a:ext cx="7582800" cy="3329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Caveat</vt:lpstr>
      <vt:lpstr>Montserrat ExtraBold</vt:lpstr>
      <vt:lpstr>Oswald Light</vt:lpstr>
      <vt:lpstr>Montserrat</vt:lpstr>
      <vt:lpstr>Montserrat Medium</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2025-01-31T19:37:16Z</dcterms:modified>
</cp:coreProperties>
</file>