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0058400" cy="7772400"/>
  <p:notesSz cx="6858000" cy="9144000"/>
  <p:embeddedFontLs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Tran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7-05T19:39:00.022" idx="1">
    <p:pos x="985" y="3028"/>
    <p:text>@cdamio@scholastic.com I'm not sure this is exactly right -- the video itself is pretty light and focuses mostly on getting to know him as a person. Tweak?
_Assigned to Christy Damio_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562c6d33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562c6d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f0b3e5dbf_0_5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f0b3e5d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643104704_0_8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56431047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f0b3e5dbf_0_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f0b3e5db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f0b3e5dbf_0_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f0b3e5db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f0b3e5dbf_0_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f0b3e5d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f0b3e5dbf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f0b3e5db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f0b3e5dbf_0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f0b3e5db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f0b3e5dbf_0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f0b3e5d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f0b3e5dbf_0_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f0b3e5db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f0b3e5dbf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f0b3e5db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hyperlink" Target="https://action.scholastic.com/issues/2020-21/090121/his-art-does-the-talking.html" TargetMode="Externa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hyperlink" Target="https://action.scholastic.com/issues/2022-23/090122/the-unstoppable-kumaka.htm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 name="Google Shape;14;p2"/>
          <p:cNvSpPr txBox="1"/>
          <p:nvPr/>
        </p:nvSpPr>
        <p:spPr>
          <a:xfrm>
            <a:off x="6364150" y="3496374"/>
            <a:ext cx="2199600" cy="24036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Watch a Video</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Read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Think</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5" name="Google Shape;15;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6" name="Google Shape;16;p2"/>
          <p:cNvSpPr txBox="1"/>
          <p:nvPr/>
        </p:nvSpPr>
        <p:spPr>
          <a:xfrm>
            <a:off x="1466725" y="2584900"/>
            <a:ext cx="7417200" cy="467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No one expected Gio’s football team to win a state title. </a:t>
            </a:r>
            <a:endParaRPr sz="1800">
              <a:latin typeface="Montserrat Medium"/>
              <a:ea typeface="Montserrat Medium"/>
              <a:cs typeface="Montserrat Medium"/>
              <a:sym typeface="Montserrat Medium"/>
            </a:endParaRPr>
          </a:p>
          <a:p>
            <a:pPr marL="0" lvl="0" indent="0" algn="ctr" rtl="0">
              <a:spcBef>
                <a:spcPts val="0"/>
              </a:spcBef>
              <a:spcAft>
                <a:spcPts val="0"/>
              </a:spcAft>
              <a:buNone/>
            </a:pPr>
            <a:r>
              <a:rPr lang="en" sz="1800">
                <a:latin typeface="Montserrat Medium"/>
                <a:ea typeface="Montserrat Medium"/>
                <a:cs typeface="Montserrat Medium"/>
                <a:sym typeface="Montserrat Medium"/>
              </a:rPr>
              <a:t>Here’s how they proved the world wrong.</a:t>
            </a:r>
            <a:endParaRPr sz="1800">
              <a:latin typeface="Montserrat Medium"/>
              <a:ea typeface="Montserrat Medium"/>
              <a:cs typeface="Montserrat Medium"/>
              <a:sym typeface="Montserrat Medium"/>
            </a:endParaRPr>
          </a:p>
        </p:txBody>
      </p:sp>
      <p:pic>
        <p:nvPicPr>
          <p:cNvPr id="17" name="Google Shape;17;p2"/>
          <p:cNvPicPr preferRelativeResize="0"/>
          <p:nvPr/>
        </p:nvPicPr>
        <p:blipFill rotWithShape="1">
          <a:blip r:embed="rId4">
            <a:alphaModFix/>
          </a:blip>
          <a:srcRect l="139" r="149"/>
          <a:stretch/>
        </p:blipFill>
        <p:spPr>
          <a:xfrm>
            <a:off x="1461800" y="3374138"/>
            <a:ext cx="4375939" cy="2937538"/>
          </a:xfrm>
          <a:prstGeom prst="rect">
            <a:avLst/>
          </a:prstGeom>
          <a:noFill/>
          <a:ln>
            <a:noFill/>
          </a:ln>
          <a:effectLst>
            <a:outerShdw blurRad="57150" dist="19050" dir="5400000" algn="bl" rotWithShape="0">
              <a:srgbClr val="000000">
                <a:alpha val="50000"/>
              </a:srgbClr>
            </a:outerShdw>
          </a:effectLst>
        </p:spPr>
      </p:pic>
      <p:sp>
        <p:nvSpPr>
          <p:cNvPr id="18" name="Google Shape;18;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11</a:t>
            </a:r>
            <a:endParaRPr sz="1200">
              <a:solidFill>
                <a:srgbClr val="595959"/>
              </a:solidFill>
            </a:endParaRPr>
          </a:p>
        </p:txBody>
      </p:sp>
      <p:pic>
        <p:nvPicPr>
          <p:cNvPr id="19" name="Google Shape;19;p2"/>
          <p:cNvPicPr preferRelativeResize="0"/>
          <p:nvPr/>
        </p:nvPicPr>
        <p:blipFill>
          <a:blip r:embed="rId5">
            <a:alphaModFix/>
          </a:blip>
          <a:stretch>
            <a:fillRect/>
          </a:stretch>
        </p:blipFill>
        <p:spPr>
          <a:xfrm>
            <a:off x="4342037" y="1147250"/>
            <a:ext cx="1374329" cy="467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8">
    <p:spTree>
      <p:nvGrpSpPr>
        <p:cNvPr id="1" name="Shape 126"/>
        <p:cNvGrpSpPr/>
        <p:nvPr/>
      </p:nvGrpSpPr>
      <p:grpSpPr>
        <a:xfrm>
          <a:off x="0" y="0"/>
          <a:ext cx="0" cy="0"/>
          <a:chOff x="0" y="0"/>
          <a:chExt cx="0" cy="0"/>
        </a:xfrm>
      </p:grpSpPr>
      <p:pic>
        <p:nvPicPr>
          <p:cNvPr id="127" name="Google Shape;127;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8" name="Google Shape;128;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9" name="Google Shape;129;p11"/>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30" name="Google Shape;130;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31" name="Google Shape;131;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11</a:t>
            </a:r>
            <a:endParaRPr sz="1200">
              <a:solidFill>
                <a:srgbClr val="595959"/>
              </a:solidFill>
            </a:endParaRPr>
          </a:p>
        </p:txBody>
      </p:sp>
      <p:sp>
        <p:nvSpPr>
          <p:cNvPr id="132" name="Google Shape;132;p11"/>
          <p:cNvSpPr txBox="1"/>
          <p:nvPr/>
        </p:nvSpPr>
        <p:spPr>
          <a:xfrm rot="-558">
            <a:off x="5141625" y="5378916"/>
            <a:ext cx="36951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Montserrat"/>
              <a:ea typeface="Montserrat"/>
              <a:cs typeface="Montserrat"/>
              <a:sym typeface="Montserrat"/>
            </a:endParaRPr>
          </a:p>
        </p:txBody>
      </p:sp>
      <p:pic>
        <p:nvPicPr>
          <p:cNvPr id="133" name="Google Shape;133;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34" name="Google Shape;134;p11"/>
          <p:cNvSpPr txBox="1"/>
          <p:nvPr/>
        </p:nvSpPr>
        <p:spPr>
          <a:xfrm>
            <a:off x="1372625" y="2755938"/>
            <a:ext cx="7313100" cy="37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A goal I once set for myself was to . . .</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solidFill>
                  <a:schemeClr val="dk1"/>
                </a:solidFill>
                <a:latin typeface="Montserrat"/>
                <a:ea typeface="Montserrat"/>
                <a:cs typeface="Montserrat"/>
                <a:sym typeface="Montserrat"/>
              </a:rPr>
              <a:t>I set this goal because I wanted to . . .</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To help me reach my goal, I decided to . . .</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p:txBody>
      </p:sp>
      <p:sp>
        <p:nvSpPr>
          <p:cNvPr id="135" name="Google Shape;135;p11"/>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Complete the sentences below to write your story</a:t>
            </a:r>
            <a:r>
              <a:rPr lang="en" sz="1600">
                <a:solidFill>
                  <a:srgbClr val="000000"/>
                </a:solidFill>
                <a:latin typeface="Montserrat Medium"/>
                <a:ea typeface="Montserrat Medium"/>
                <a:cs typeface="Montserrat Medium"/>
                <a:sym typeface="Montserrat Medium"/>
              </a:rPr>
              <a:t>. </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36" name="Google Shape;136;p11"/>
          <p:cNvSpPr txBox="1">
            <a:spLocks noGrp="1"/>
          </p:cNvSpPr>
          <p:nvPr>
            <p:ph type="body" idx="1"/>
          </p:nvPr>
        </p:nvSpPr>
        <p:spPr>
          <a:xfrm>
            <a:off x="1372625" y="3194850"/>
            <a:ext cx="7313100" cy="7971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7" name="Google Shape;137;p11"/>
          <p:cNvSpPr txBox="1">
            <a:spLocks noGrp="1"/>
          </p:cNvSpPr>
          <p:nvPr>
            <p:ph type="body" idx="2"/>
          </p:nvPr>
        </p:nvSpPr>
        <p:spPr>
          <a:xfrm>
            <a:off x="1372725" y="4397912"/>
            <a:ext cx="7313100" cy="7971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8" name="Google Shape;138;p11"/>
          <p:cNvSpPr txBox="1">
            <a:spLocks noGrp="1"/>
          </p:cNvSpPr>
          <p:nvPr>
            <p:ph type="body" idx="3"/>
          </p:nvPr>
        </p:nvSpPr>
        <p:spPr>
          <a:xfrm>
            <a:off x="1372625" y="5697962"/>
            <a:ext cx="7313100" cy="7971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11">
  <p:cSld name="CUSTOM_8_1">
    <p:spTree>
      <p:nvGrpSpPr>
        <p:cNvPr id="1" name="Shape 139"/>
        <p:cNvGrpSpPr/>
        <p:nvPr/>
      </p:nvGrpSpPr>
      <p:grpSpPr>
        <a:xfrm>
          <a:off x="0" y="0"/>
          <a:ext cx="0" cy="0"/>
          <a:chOff x="0" y="0"/>
          <a:chExt cx="0" cy="0"/>
        </a:xfrm>
      </p:grpSpPr>
      <p:pic>
        <p:nvPicPr>
          <p:cNvPr id="140" name="Google Shape;140;p12"/>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41" name="Google Shape;141;p1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42" name="Google Shape;142;p1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3" name="Google Shape;143;p12"/>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44" name="Google Shape;144;p1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11 of 11</a:t>
            </a:r>
            <a:endParaRPr sz="1200">
              <a:solidFill>
                <a:srgbClr val="595959"/>
              </a:solidFill>
            </a:endParaRPr>
          </a:p>
        </p:txBody>
      </p:sp>
      <p:sp>
        <p:nvSpPr>
          <p:cNvPr id="145" name="Google Shape;145;p12"/>
          <p:cNvSpPr txBox="1"/>
          <p:nvPr/>
        </p:nvSpPr>
        <p:spPr>
          <a:xfrm rot="-558">
            <a:off x="5141625" y="5378916"/>
            <a:ext cx="36951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Montserrat"/>
              <a:ea typeface="Montserrat"/>
              <a:cs typeface="Montserrat"/>
              <a:sym typeface="Montserrat"/>
            </a:endParaRPr>
          </a:p>
        </p:txBody>
      </p:sp>
      <p:pic>
        <p:nvPicPr>
          <p:cNvPr id="146" name="Google Shape;146;p12"/>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47" name="Google Shape;147;p12"/>
          <p:cNvSpPr txBox="1"/>
          <p:nvPr/>
        </p:nvSpPr>
        <p:spPr>
          <a:xfrm>
            <a:off x="1372625" y="2830575"/>
            <a:ext cx="7313100" cy="36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Sometimes, it was hard to. . . </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But when I finally reached my goal, I felt . . .</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p:txBody>
      </p:sp>
      <p:sp>
        <p:nvSpPr>
          <p:cNvPr id="148" name="Google Shape;148;p12"/>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Complete the sentences below to write your story</a:t>
            </a:r>
            <a:r>
              <a:rPr lang="en" sz="1600">
                <a:solidFill>
                  <a:srgbClr val="000000"/>
                </a:solidFill>
                <a:latin typeface="Montserrat Medium"/>
                <a:ea typeface="Montserrat Medium"/>
                <a:cs typeface="Montserrat Medium"/>
                <a:sym typeface="Montserrat Medium"/>
              </a:rPr>
              <a:t>. </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49" name="Google Shape;149;p12"/>
          <p:cNvSpPr txBox="1">
            <a:spLocks noGrp="1"/>
          </p:cNvSpPr>
          <p:nvPr>
            <p:ph type="body" idx="1"/>
          </p:nvPr>
        </p:nvSpPr>
        <p:spPr>
          <a:xfrm>
            <a:off x="1372625" y="3328020"/>
            <a:ext cx="7313100" cy="1125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50" name="Google Shape;150;p12"/>
          <p:cNvSpPr txBox="1">
            <a:spLocks noGrp="1"/>
          </p:cNvSpPr>
          <p:nvPr>
            <p:ph type="body" idx="2"/>
          </p:nvPr>
        </p:nvSpPr>
        <p:spPr>
          <a:xfrm>
            <a:off x="1372625" y="4966495"/>
            <a:ext cx="7313100" cy="1125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1">
    <p:spTree>
      <p:nvGrpSpPr>
        <p:cNvPr id="1" name="Shape 20"/>
        <p:cNvGrpSpPr/>
        <p:nvPr/>
      </p:nvGrpSpPr>
      <p:grpSpPr>
        <a:xfrm>
          <a:off x="0" y="0"/>
          <a:ext cx="0" cy="0"/>
          <a:chOff x="0" y="0"/>
          <a:chExt cx="0" cy="0"/>
        </a:xfrm>
      </p:grpSpPr>
      <p:sp>
        <p:nvSpPr>
          <p:cNvPr id="21" name="Google Shape;21;p3"/>
          <p:cNvSpPr txBox="1"/>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p>
            <a:pPr marL="0" lvl="0" indent="0" algn="l" rtl="0">
              <a:spcBef>
                <a:spcPts val="0"/>
              </a:spcBef>
              <a:spcAft>
                <a:spcPts val="0"/>
              </a:spcAft>
              <a:buNone/>
            </a:pPr>
            <a:endParaRPr sz="3500">
              <a:solidFill>
                <a:srgbClr val="000000"/>
              </a:solidFill>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25" name="Google Shape;25;p3"/>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Watch a Video</a:t>
            </a:r>
            <a:endParaRPr sz="4400" i="1">
              <a:latin typeface="Montserrat ExtraBold"/>
              <a:ea typeface="Montserrat ExtraBold"/>
              <a:cs typeface="Montserrat ExtraBold"/>
              <a:sym typeface="Montserrat ExtraBold"/>
            </a:endParaRPr>
          </a:p>
        </p:txBody>
      </p:sp>
      <p:sp>
        <p:nvSpPr>
          <p:cNvPr id="26" name="Google Shape;26;p3"/>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It will introduce you to this month’s True Teen . . .</a:t>
            </a:r>
            <a:endParaRPr sz="1700">
              <a:latin typeface="Montserrat Medium"/>
              <a:ea typeface="Montserrat Medium"/>
              <a:cs typeface="Montserrat Medium"/>
              <a:sym typeface="Montserrat Medium"/>
            </a:endParaRPr>
          </a:p>
        </p:txBody>
      </p:sp>
      <p:pic>
        <p:nvPicPr>
          <p:cNvPr id="27" name="Google Shape;27;p3"/>
          <p:cNvPicPr preferRelativeResize="0"/>
          <p:nvPr/>
        </p:nvPicPr>
        <p:blipFill>
          <a:blip r:embed="rId4">
            <a:alphaModFix/>
          </a:blip>
          <a:stretch>
            <a:fillRect/>
          </a:stretch>
        </p:blipFill>
        <p:spPr>
          <a:xfrm rot="-2507197">
            <a:off x="1611200" y="3183313"/>
            <a:ext cx="1962150" cy="1304925"/>
          </a:xfrm>
          <a:prstGeom prst="rect">
            <a:avLst/>
          </a:prstGeom>
          <a:noFill/>
          <a:ln>
            <a:noFill/>
          </a:ln>
        </p:spPr>
      </p:pic>
      <p:sp>
        <p:nvSpPr>
          <p:cNvPr id="28" name="Google Shape;28;p3">
            <a:hlinkClick r:id="rId5"/>
          </p:cNvPr>
          <p:cNvSpPr txBox="1"/>
          <p:nvPr/>
        </p:nvSpPr>
        <p:spPr>
          <a:xfrm>
            <a:off x="1613075" y="4700650"/>
            <a:ext cx="1958400" cy="11997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meet Gio, 15, a talented athlete who is Deaf.. </a:t>
            </a:r>
            <a:endParaRPr>
              <a:latin typeface="Montserrat Medium"/>
              <a:ea typeface="Montserrat Medium"/>
              <a:cs typeface="Montserrat Medium"/>
              <a:sym typeface="Montserrat Medium"/>
            </a:endParaRPr>
          </a:p>
        </p:txBody>
      </p:sp>
      <p:pic>
        <p:nvPicPr>
          <p:cNvPr id="29" name="Google Shape;29;p3"/>
          <p:cNvPicPr preferRelativeResize="0"/>
          <p:nvPr/>
        </p:nvPicPr>
        <p:blipFill rotWithShape="1">
          <a:blip r:embed="rId6">
            <a:alphaModFix/>
          </a:blip>
          <a:srcRect l="514" r="504"/>
          <a:stretch/>
        </p:blipFill>
        <p:spPr>
          <a:xfrm flipH="1">
            <a:off x="3749449" y="2995150"/>
            <a:ext cx="4823184" cy="2731201"/>
          </a:xfrm>
          <a:prstGeom prst="rect">
            <a:avLst/>
          </a:prstGeom>
          <a:noFill/>
          <a:ln w="38100" cap="flat" cmpd="sng">
            <a:solidFill>
              <a:srgbClr val="595959"/>
            </a:solidFill>
            <a:prstDash val="solid"/>
            <a:round/>
            <a:headEnd type="none" w="sm" len="sm"/>
            <a:tailEnd type="none" w="sm" len="sm"/>
          </a:ln>
        </p:spPr>
      </p:pic>
      <p:sp>
        <p:nvSpPr>
          <p:cNvPr id="30" name="Google Shape;30;p3"/>
          <p:cNvSpPr/>
          <p:nvPr/>
        </p:nvSpPr>
        <p:spPr>
          <a:xfrm>
            <a:off x="3929325" y="3217700"/>
            <a:ext cx="1125600" cy="1125600"/>
          </a:xfrm>
          <a:prstGeom prst="ellipse">
            <a:avLst/>
          </a:prstGeom>
          <a:solidFill>
            <a:srgbClr val="FF0000"/>
          </a:solid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4219920" y="3468709"/>
            <a:ext cx="671400" cy="580500"/>
          </a:xfrm>
          <a:prstGeom prst="triangle">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11</a:t>
            </a:r>
            <a:endParaRPr sz="1200">
              <a:solidFill>
                <a:srgbClr val="595959"/>
              </a:solidFill>
            </a:endParaRPr>
          </a:p>
        </p:txBody>
      </p:sp>
      <p:pic>
        <p:nvPicPr>
          <p:cNvPr id="33" name="Google Shape;33;p3"/>
          <p:cNvPicPr preferRelativeResize="0"/>
          <p:nvPr/>
        </p:nvPicPr>
        <p:blipFill>
          <a:blip r:embed="rId7">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_1">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6" name="Google Shape;36;p4"/>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37" name="Google Shape;37;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8" name="Google Shape;38;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9" name="Google Shape;39;p4"/>
          <p:cNvSpPr txBox="1"/>
          <p:nvPr/>
        </p:nvSpPr>
        <p:spPr>
          <a:xfrm>
            <a:off x="1613075" y="1458213"/>
            <a:ext cx="715045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40" name="Google Shape;40;p4"/>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Look at the images and use them to answer the questions.</a:t>
            </a:r>
            <a:endParaRPr sz="1700">
              <a:latin typeface="Montserrat Medium"/>
              <a:ea typeface="Montserrat Medium"/>
              <a:cs typeface="Montserrat Medium"/>
              <a:sym typeface="Montserrat Medium"/>
            </a:endParaRPr>
          </a:p>
        </p:txBody>
      </p:sp>
      <p:sp>
        <p:nvSpPr>
          <p:cNvPr id="41" name="Google Shape;41;p4"/>
          <p:cNvSpPr txBox="1"/>
          <p:nvPr/>
        </p:nvSpPr>
        <p:spPr>
          <a:xfrm>
            <a:off x="5113425" y="3012900"/>
            <a:ext cx="3650100" cy="1779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Read the article’s title and subtitle (the text beneath the title).</a:t>
            </a:r>
            <a:r>
              <a:rPr lang="en">
                <a:latin typeface="Montserrat Medium"/>
                <a:ea typeface="Montserrat Medium"/>
                <a:cs typeface="Montserrat Medium"/>
                <a:sym typeface="Montserrat Medium"/>
              </a:rPr>
              <a:t> What do you think the article will be about? Why do you think Gio’s football team was considered underdogs? (Hint: Read the definition of </a:t>
            </a:r>
            <a:r>
              <a:rPr lang="en" i="1">
                <a:latin typeface="Montserrat Medium"/>
                <a:ea typeface="Montserrat Medium"/>
                <a:cs typeface="Montserrat Medium"/>
                <a:sym typeface="Montserrat Medium"/>
              </a:rPr>
              <a:t>underdog</a:t>
            </a:r>
            <a:r>
              <a:rPr lang="en">
                <a:latin typeface="Montserrat Medium"/>
                <a:ea typeface="Montserrat Medium"/>
                <a:cs typeface="Montserrat Medium"/>
                <a:sym typeface="Montserrat Medium"/>
              </a:rPr>
              <a:t> in the red circle on page 21.)</a:t>
            </a:r>
            <a:endParaRPr>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5207825" y="4861675"/>
            <a:ext cx="3555900" cy="1412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3" name="Google Shape;43;p4"/>
          <p:cNvSpPr txBox="1"/>
          <p:nvPr/>
        </p:nvSpPr>
        <p:spPr>
          <a:xfrm rot="-5400000">
            <a:off x="7089350" y="4508875"/>
            <a:ext cx="4516500" cy="218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800">
                <a:latin typeface="Oswald Light"/>
                <a:ea typeface="Oswald Light"/>
                <a:cs typeface="Oswald Light"/>
                <a:sym typeface="Oswald Light"/>
              </a:rPr>
              <a:t>Maxim Tarasyugin/Shutterstock.com (Background); Shutterstock (Headline font)</a:t>
            </a: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44" name="Google Shape;44;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11</a:t>
            </a:r>
            <a:endParaRPr sz="1200">
              <a:solidFill>
                <a:srgbClr val="595959"/>
              </a:solidFill>
            </a:endParaRPr>
          </a:p>
        </p:txBody>
      </p:sp>
      <p:pic>
        <p:nvPicPr>
          <p:cNvPr id="45" name="Google Shape;45;p4"/>
          <p:cNvPicPr preferRelativeResize="0"/>
          <p:nvPr/>
        </p:nvPicPr>
        <p:blipFill rotWithShape="1">
          <a:blip r:embed="rId4">
            <a:alphaModFix/>
          </a:blip>
          <a:srcRect l="1719" r="39981"/>
          <a:stretch/>
        </p:blipFill>
        <p:spPr>
          <a:xfrm>
            <a:off x="1861325" y="2841500"/>
            <a:ext cx="2997425" cy="3441384"/>
          </a:xfrm>
          <a:prstGeom prst="rect">
            <a:avLst/>
          </a:prstGeom>
          <a:noFill/>
          <a:ln w="9525" cap="flat" cmpd="sng">
            <a:solidFill>
              <a:schemeClr val="dk2"/>
            </a:solidFill>
            <a:prstDash val="solid"/>
            <a:round/>
            <a:headEnd type="none" w="sm" len="sm"/>
            <a:tailEnd type="none" w="sm" len="sm"/>
          </a:ln>
        </p:spPr>
      </p:pic>
      <p:pic>
        <p:nvPicPr>
          <p:cNvPr id="46" name="Google Shape;46;p4"/>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2">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9" name="Google Shape;49;p5"/>
          <p:cNvPicPr preferRelativeResize="0"/>
          <p:nvPr/>
        </p:nvPicPr>
        <p:blipFill>
          <a:blip r:embed="rId2">
            <a:alphaModFix/>
          </a:blip>
          <a:stretch>
            <a:fillRect/>
          </a:stretch>
        </p:blipFill>
        <p:spPr>
          <a:xfrm>
            <a:off x="-243725" y="0"/>
            <a:ext cx="10363200" cy="7772400"/>
          </a:xfrm>
          <a:prstGeom prst="rect">
            <a:avLst/>
          </a:prstGeom>
          <a:noFill/>
          <a:ln>
            <a:noFill/>
          </a:ln>
        </p:spPr>
      </p:pic>
      <p:sp>
        <p:nvSpPr>
          <p:cNvPr id="50" name="Google Shape;50;p5"/>
          <p:cNvSpPr txBox="1"/>
          <p:nvPr/>
        </p:nvSpPr>
        <p:spPr>
          <a:xfrm>
            <a:off x="1645025" y="2452225"/>
            <a:ext cx="3578400" cy="1323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Read the image caption labeled “Secret Weapon.”</a:t>
            </a:r>
            <a:r>
              <a:rPr lang="en">
                <a:latin typeface="Montserrat Medium"/>
                <a:ea typeface="Montserrat Medium"/>
                <a:cs typeface="Montserrat Medium"/>
                <a:sym typeface="Montserrat Medium"/>
              </a:rPr>
              <a:t> What does the word </a:t>
            </a:r>
            <a:r>
              <a:rPr lang="en" i="1">
                <a:latin typeface="Montserrat Medium"/>
                <a:ea typeface="Montserrat Medium"/>
                <a:cs typeface="Montserrat Medium"/>
                <a:sym typeface="Montserrat Medium"/>
              </a:rPr>
              <a:t>weapon</a:t>
            </a:r>
            <a:r>
              <a:rPr lang="en">
                <a:latin typeface="Montserrat Medium"/>
                <a:ea typeface="Montserrat Medium"/>
                <a:cs typeface="Montserrat Medium"/>
                <a:sym typeface="Montserrat Medium"/>
              </a:rPr>
              <a:t> refer to? How is its meaning here different from its usual meaning?</a:t>
            </a:r>
            <a:endParaRPr>
              <a:latin typeface="Montserrat Medium"/>
              <a:ea typeface="Montserrat Medium"/>
              <a:cs typeface="Montserrat Medium"/>
              <a:sym typeface="Montserrat Medium"/>
            </a:endParaRPr>
          </a:p>
        </p:txBody>
      </p:sp>
      <p:pic>
        <p:nvPicPr>
          <p:cNvPr id="51" name="Google Shape;51;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52" name="Google Shape;52;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a:spLocks noGrp="1"/>
          </p:cNvSpPr>
          <p:nvPr>
            <p:ph type="body" idx="1"/>
          </p:nvPr>
        </p:nvSpPr>
        <p:spPr>
          <a:xfrm>
            <a:off x="1816325" y="3776125"/>
            <a:ext cx="2842500" cy="2576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4" name="Google Shape;54;p5"/>
          <p:cNvSpPr txBox="1"/>
          <p:nvPr/>
        </p:nvSpPr>
        <p:spPr>
          <a:xfrm rot="-5400000">
            <a:off x="7431175" y="4671025"/>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Gilles Mingasson/Getty Images for Scholastic</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55" name="Google Shape;55;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11</a:t>
            </a:r>
            <a:endParaRPr sz="1200">
              <a:solidFill>
                <a:srgbClr val="595959"/>
              </a:solidFill>
            </a:endParaRPr>
          </a:p>
        </p:txBody>
      </p:sp>
      <p:pic>
        <p:nvPicPr>
          <p:cNvPr id="56" name="Google Shape;56;p5"/>
          <p:cNvPicPr preferRelativeResize="0"/>
          <p:nvPr/>
        </p:nvPicPr>
        <p:blipFill rotWithShape="1">
          <a:blip r:embed="rId4">
            <a:alphaModFix/>
          </a:blip>
          <a:srcRect t="2471" b="2480"/>
          <a:stretch/>
        </p:blipFill>
        <p:spPr>
          <a:xfrm rot="13">
            <a:off x="6245550" y="2486692"/>
            <a:ext cx="2199725" cy="2799028"/>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pic>
        <p:nvPicPr>
          <p:cNvPr id="57" name="Google Shape;57;p5"/>
          <p:cNvPicPr preferRelativeResize="0"/>
          <p:nvPr/>
        </p:nvPicPr>
        <p:blipFill>
          <a:blip r:embed="rId5">
            <a:alphaModFix/>
          </a:blip>
          <a:stretch>
            <a:fillRect/>
          </a:stretch>
        </p:blipFill>
        <p:spPr>
          <a:xfrm>
            <a:off x="4530028" y="1031975"/>
            <a:ext cx="998352" cy="339603"/>
          </a:xfrm>
          <a:prstGeom prst="rect">
            <a:avLst/>
          </a:prstGeom>
          <a:noFill/>
          <a:ln>
            <a:noFill/>
          </a:ln>
        </p:spPr>
      </p:pic>
      <p:sp>
        <p:nvSpPr>
          <p:cNvPr id="58" name="Google Shape;58;p5"/>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59" name="Google Shape;59;p5"/>
          <p:cNvPicPr preferRelativeResize="0"/>
          <p:nvPr/>
        </p:nvPicPr>
        <p:blipFill>
          <a:blip r:embed="rId6">
            <a:alphaModFix/>
          </a:blip>
          <a:stretch>
            <a:fillRect/>
          </a:stretch>
        </p:blipFill>
        <p:spPr>
          <a:xfrm>
            <a:off x="4907400" y="4686675"/>
            <a:ext cx="1338149" cy="1603124"/>
          </a:xfrm>
          <a:prstGeom prst="rect">
            <a:avLst/>
          </a:prstGeom>
          <a:noFill/>
          <a:ln>
            <a:noFill/>
          </a:ln>
        </p:spPr>
      </p:pic>
      <p:pic>
        <p:nvPicPr>
          <p:cNvPr id="60" name="Google Shape;60;p5"/>
          <p:cNvPicPr preferRelativeResize="0"/>
          <p:nvPr/>
        </p:nvPicPr>
        <p:blipFill>
          <a:blip r:embed="rId7">
            <a:alphaModFix/>
          </a:blip>
          <a:stretch>
            <a:fillRect/>
          </a:stretch>
        </p:blipFill>
        <p:spPr>
          <a:xfrm rot="8434199">
            <a:off x="6271135" y="5532682"/>
            <a:ext cx="667379" cy="3197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3">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63" name="Google Shape;63;p6"/>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64" name="Google Shape;64;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5" name="Google Shape;65;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6" name="Google Shape;66;p6"/>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67" name="Google Shape;67;p6"/>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68" name="Google Shape;68;p6"/>
          <p:cNvPicPr preferRelativeResize="0"/>
          <p:nvPr/>
        </p:nvPicPr>
        <p:blipFill rotWithShape="1">
          <a:blip r:embed="rId4">
            <a:alphaModFix/>
          </a:blip>
          <a:srcRect l="9431" t="17190" r="10638" b="19979"/>
          <a:stretch/>
        </p:blipFill>
        <p:spPr>
          <a:xfrm>
            <a:off x="3129824" y="2941725"/>
            <a:ext cx="5754199" cy="3600406"/>
          </a:xfrm>
          <a:prstGeom prst="rect">
            <a:avLst/>
          </a:prstGeom>
          <a:noFill/>
          <a:ln>
            <a:noFill/>
          </a:ln>
        </p:spPr>
      </p:pic>
      <p:pic>
        <p:nvPicPr>
          <p:cNvPr id="69" name="Google Shape;69;p6"/>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pic>
        <p:nvPicPr>
          <p:cNvPr id="70" name="Google Shape;70;p6"/>
          <p:cNvPicPr preferRelativeResize="0"/>
          <p:nvPr/>
        </p:nvPicPr>
        <p:blipFill rotWithShape="1">
          <a:blip r:embed="rId6">
            <a:alphaModFix/>
          </a:blip>
          <a:srcRect t="79" b="89"/>
          <a:stretch/>
        </p:blipFill>
        <p:spPr>
          <a:xfrm>
            <a:off x="4395125" y="3173650"/>
            <a:ext cx="2953511" cy="2022274"/>
          </a:xfrm>
          <a:prstGeom prst="rect">
            <a:avLst/>
          </a:prstGeom>
          <a:noFill/>
          <a:ln>
            <a:noFill/>
          </a:ln>
        </p:spPr>
      </p:pic>
      <p:sp>
        <p:nvSpPr>
          <p:cNvPr id="71" name="Google Shape;71;p6"/>
          <p:cNvSpPr txBox="1"/>
          <p:nvPr/>
        </p:nvSpPr>
        <p:spPr>
          <a:xfrm>
            <a:off x="1613075" y="4264425"/>
            <a:ext cx="2294100" cy="139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72" name="Google Shape;72;p6"/>
          <p:cNvPicPr preferRelativeResize="0"/>
          <p:nvPr/>
        </p:nvPicPr>
        <p:blipFill>
          <a:blip r:embed="rId7">
            <a:alphaModFix/>
          </a:blip>
          <a:stretch>
            <a:fillRect/>
          </a:stretch>
        </p:blipFill>
        <p:spPr>
          <a:xfrm rot="-2700026">
            <a:off x="2894526" y="3249121"/>
            <a:ext cx="1378377" cy="916661"/>
          </a:xfrm>
          <a:prstGeom prst="rect">
            <a:avLst/>
          </a:prstGeom>
          <a:noFill/>
          <a:ln>
            <a:noFill/>
          </a:ln>
        </p:spPr>
      </p:pic>
      <p:sp>
        <p:nvSpPr>
          <p:cNvPr id="73" name="Google Shape;73;p6"/>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Jezper/Shutterstock (laptop)</a:t>
            </a:r>
            <a:endParaRPr sz="8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74" name="Google Shape;74;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11</a:t>
            </a:r>
            <a:endParaRPr sz="1200">
              <a:solidFill>
                <a:srgbClr val="595959"/>
              </a:solidFill>
            </a:endParaRPr>
          </a:p>
        </p:txBody>
      </p:sp>
      <p:pic>
        <p:nvPicPr>
          <p:cNvPr id="75" name="Google Shape;75;p6"/>
          <p:cNvPicPr preferRelativeResize="0"/>
          <p:nvPr/>
        </p:nvPicPr>
        <p:blipFill>
          <a:blip r:embed="rId8">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CUSTOM_4">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78" name="Google Shape;78;p7"/>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79" name="Google Shape;79;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80" name="Google Shape;80;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1" name="Google Shape;81;p7"/>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82" name="Google Shape;82;p7"/>
          <p:cNvSpPr txBox="1"/>
          <p:nvPr/>
        </p:nvSpPr>
        <p:spPr>
          <a:xfrm>
            <a:off x="1562825" y="2169013"/>
            <a:ext cx="70491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Gio says that people don’t always expect much from his team. What does he want those people to realize? </a:t>
            </a:r>
            <a:endParaRPr sz="1700">
              <a:latin typeface="Montserrat Medium"/>
              <a:ea typeface="Montserrat Medium"/>
              <a:cs typeface="Montserrat Medium"/>
              <a:sym typeface="Montserrat Medium"/>
            </a:endParaRPr>
          </a:p>
        </p:txBody>
      </p:sp>
      <p:pic>
        <p:nvPicPr>
          <p:cNvPr id="83" name="Google Shape;83;p7">
            <a:hlinkClick r:id="rId4"/>
          </p:cNvPr>
          <p:cNvPicPr preferRelativeResize="0"/>
          <p:nvPr/>
        </p:nvPicPr>
        <p:blipFill>
          <a:blip r:embed="rId5">
            <a:alphaModFix/>
          </a:blip>
          <a:stretch>
            <a:fillRect/>
          </a:stretch>
        </p:blipFill>
        <p:spPr>
          <a:xfrm>
            <a:off x="1387775" y="3750575"/>
            <a:ext cx="1827600" cy="1776350"/>
          </a:xfrm>
          <a:prstGeom prst="rect">
            <a:avLst/>
          </a:prstGeom>
          <a:noFill/>
          <a:ln>
            <a:noFill/>
          </a:ln>
        </p:spPr>
      </p:pic>
      <p:pic>
        <p:nvPicPr>
          <p:cNvPr id="84" name="Google Shape;84;p7"/>
          <p:cNvPicPr preferRelativeResize="0"/>
          <p:nvPr/>
        </p:nvPicPr>
        <p:blipFill>
          <a:blip r:embed="rId6">
            <a:alphaModFix/>
          </a:blip>
          <a:stretch>
            <a:fillRect/>
          </a:stretch>
        </p:blipFill>
        <p:spPr>
          <a:xfrm rot="5035491">
            <a:off x="2918321" y="3787181"/>
            <a:ext cx="1129909" cy="751440"/>
          </a:xfrm>
          <a:prstGeom prst="rect">
            <a:avLst/>
          </a:prstGeom>
          <a:noFill/>
          <a:ln>
            <a:noFill/>
          </a:ln>
        </p:spPr>
      </p:pic>
      <p:sp>
        <p:nvSpPr>
          <p:cNvPr id="85" name="Google Shape;85;p7"/>
          <p:cNvSpPr txBox="1"/>
          <p:nvPr/>
        </p:nvSpPr>
        <p:spPr>
          <a:xfrm>
            <a:off x="1387775" y="2994500"/>
            <a:ext cx="2087700" cy="1026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read or listen to the story at </a:t>
            </a:r>
            <a:r>
              <a:rPr lang="en">
                <a:latin typeface="Montserrat ExtraBold"/>
                <a:ea typeface="Montserrat ExtraBold"/>
                <a:cs typeface="Montserrat ExtraBold"/>
                <a:sym typeface="Montserrat ExtraBold"/>
              </a:rPr>
              <a:t>ACTION ONLINE</a:t>
            </a:r>
            <a:r>
              <a:rPr lang="en">
                <a:solidFill>
                  <a:srgbClr val="FF0000"/>
                </a:solidFill>
                <a:latin typeface="Montserrat ExtraBold"/>
                <a:ea typeface="Montserrat ExtraBold"/>
                <a:cs typeface="Montserrat ExtraBold"/>
                <a:sym typeface="Montserrat ExtraBold"/>
              </a:rPr>
              <a:t>!</a:t>
            </a:r>
            <a:endParaRPr>
              <a:latin typeface="Montserrat Medium"/>
              <a:ea typeface="Montserrat Medium"/>
              <a:cs typeface="Montserrat Medium"/>
              <a:sym typeface="Montserrat Medium"/>
            </a:endParaRPr>
          </a:p>
        </p:txBody>
      </p:sp>
      <p:pic>
        <p:nvPicPr>
          <p:cNvPr id="86" name="Google Shape;86;p7"/>
          <p:cNvPicPr preferRelativeResize="0"/>
          <p:nvPr/>
        </p:nvPicPr>
        <p:blipFill rotWithShape="1">
          <a:blip r:embed="rId7">
            <a:alphaModFix/>
          </a:blip>
          <a:srcRect l="1606" r="1606"/>
          <a:stretch/>
        </p:blipFill>
        <p:spPr>
          <a:xfrm>
            <a:off x="3929325" y="2994501"/>
            <a:ext cx="4379125" cy="3028424"/>
          </a:xfrm>
          <a:prstGeom prst="rect">
            <a:avLst/>
          </a:prstGeom>
          <a:noFill/>
          <a:ln w="9525" cap="flat" cmpd="sng">
            <a:solidFill>
              <a:srgbClr val="000000"/>
            </a:solidFill>
            <a:prstDash val="solid"/>
            <a:round/>
            <a:headEnd type="none" w="sm" len="sm"/>
            <a:tailEnd type="none" w="sm" len="sm"/>
          </a:ln>
        </p:spPr>
      </p:pic>
      <p:sp>
        <p:nvSpPr>
          <p:cNvPr id="87" name="Google Shape;87;p7"/>
          <p:cNvSpPr txBox="1"/>
          <p:nvPr/>
        </p:nvSpPr>
        <p:spPr>
          <a:xfrm>
            <a:off x="1290575" y="5656550"/>
            <a:ext cx="24951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View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88" name="Google Shape;88;p7"/>
          <p:cNvCxnSpPr/>
          <p:nvPr/>
        </p:nvCxnSpPr>
        <p:spPr>
          <a:xfrm>
            <a:off x="3130975"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89" name="Google Shape;89;p7"/>
          <p:cNvCxnSpPr/>
          <p:nvPr/>
        </p:nvCxnSpPr>
        <p:spPr>
          <a:xfrm>
            <a:off x="3468775" y="6174175"/>
            <a:ext cx="185400" cy="0"/>
          </a:xfrm>
          <a:prstGeom prst="straightConnector1">
            <a:avLst/>
          </a:prstGeom>
          <a:noFill/>
          <a:ln w="9525" cap="flat" cmpd="sng">
            <a:solidFill>
              <a:schemeClr val="dk2"/>
            </a:solidFill>
            <a:prstDash val="solid"/>
            <a:round/>
            <a:headEnd type="none" w="med" len="med"/>
            <a:tailEnd type="triangle" w="med" len="med"/>
          </a:ln>
        </p:spPr>
      </p:cxnSp>
      <p:sp>
        <p:nvSpPr>
          <p:cNvPr id="90" name="Google Shape;90;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11</a:t>
            </a:r>
            <a:endParaRPr sz="1200">
              <a:solidFill>
                <a:srgbClr val="595959"/>
              </a:solidFill>
            </a:endParaRPr>
          </a:p>
        </p:txBody>
      </p:sp>
      <p:pic>
        <p:nvPicPr>
          <p:cNvPr id="91" name="Google Shape;91;p7"/>
          <p:cNvPicPr preferRelativeResize="0"/>
          <p:nvPr/>
        </p:nvPicPr>
        <p:blipFill>
          <a:blip r:embed="rId8">
            <a:alphaModFix/>
          </a:blip>
          <a:stretch>
            <a:fillRect/>
          </a:stretch>
        </p:blipFill>
        <p:spPr>
          <a:xfrm>
            <a:off x="4530028" y="1031975"/>
            <a:ext cx="998352" cy="339603"/>
          </a:xfrm>
          <a:prstGeom prst="rect">
            <a:avLst/>
          </a:prstGeom>
          <a:noFill/>
          <a:ln>
            <a:noFill/>
          </a:ln>
        </p:spPr>
      </p:pic>
      <p:sp>
        <p:nvSpPr>
          <p:cNvPr id="92" name="Google Shape;92;p7"/>
          <p:cNvSpPr txBox="1"/>
          <p:nvPr/>
        </p:nvSpPr>
        <p:spPr>
          <a:xfrm rot="-5400000">
            <a:off x="7513100" y="4624100"/>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latin typeface="Oswald Light"/>
                <a:ea typeface="Oswald Light"/>
                <a:cs typeface="Oswald Light"/>
                <a:sym typeface="Oswald Light"/>
              </a:rPr>
              <a:t>Gilles Mingasson/Getty Images for Scholastic</a:t>
            </a:r>
            <a:endParaRPr sz="800">
              <a:latin typeface="Oswald Light"/>
              <a:ea typeface="Oswald Light"/>
              <a:cs typeface="Oswald Light"/>
              <a:sym typeface="Oswal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CUSTOM_5">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95" name="Google Shape;95;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6" name="Google Shape;96;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7" name="Google Shape;97;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8" name="Google Shape;98;p8"/>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a:t>
            </a:r>
            <a:r>
              <a:rPr lang="en" sz="1700">
                <a:solidFill>
                  <a:schemeClr val="dk1"/>
                </a:solidFill>
                <a:latin typeface="Montserrat Medium"/>
                <a:ea typeface="Montserrat Medium"/>
                <a:cs typeface="Montserrat Medium"/>
                <a:sym typeface="Montserrat Medium"/>
              </a:rPr>
              <a:t>Use complete sentences.</a:t>
            </a:r>
            <a:endParaRPr sz="1700">
              <a:latin typeface="Montserrat Medium"/>
              <a:ea typeface="Montserrat Medium"/>
              <a:cs typeface="Montserrat Medium"/>
              <a:sym typeface="Montserrat Medium"/>
            </a:endParaRPr>
          </a:p>
        </p:txBody>
      </p:sp>
      <p:sp>
        <p:nvSpPr>
          <p:cNvPr id="99" name="Google Shape;99;p8"/>
          <p:cNvSpPr txBox="1"/>
          <p:nvPr/>
        </p:nvSpPr>
        <p:spPr>
          <a:xfrm>
            <a:off x="1613100" y="3041775"/>
            <a:ext cx="6832200" cy="518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Based on the article, how did winning the state championship affect Gio and his community?</a:t>
            </a:r>
            <a:endParaRPr>
              <a:latin typeface="Montserrat Medium"/>
              <a:ea typeface="Montserrat Medium"/>
              <a:cs typeface="Montserrat Medium"/>
              <a:sym typeface="Montserrat Medium"/>
            </a:endParaRPr>
          </a:p>
        </p:txBody>
      </p:sp>
      <p:sp>
        <p:nvSpPr>
          <p:cNvPr id="100" name="Google Shape;100;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11</a:t>
            </a:r>
            <a:endParaRPr sz="1200">
              <a:solidFill>
                <a:srgbClr val="595959"/>
              </a:solidFill>
            </a:endParaRPr>
          </a:p>
        </p:txBody>
      </p:sp>
      <p:sp>
        <p:nvSpPr>
          <p:cNvPr id="101" name="Google Shape;101;p8"/>
          <p:cNvSpPr txBox="1">
            <a:spLocks noGrp="1"/>
          </p:cNvSpPr>
          <p:nvPr>
            <p:ph type="body" idx="1"/>
          </p:nvPr>
        </p:nvSpPr>
        <p:spPr>
          <a:xfrm>
            <a:off x="1613100" y="3694413"/>
            <a:ext cx="6832200" cy="254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02" name="Google Shape;102;p8"/>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103" name="Google Shape;103;p8"/>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CUSTOM_6">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06" name="Google Shape;106;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7" name="Google Shape;107;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8" name="Google Shape;108;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9" name="Google Shape;109;p9"/>
          <p:cNvSpPr txBox="1"/>
          <p:nvPr/>
        </p:nvSpPr>
        <p:spPr>
          <a:xfrm>
            <a:off x="1613100" y="2480975"/>
            <a:ext cx="68322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What are some advantages that a Deaf football team might have? What are some challenges?</a:t>
            </a:r>
            <a:endParaRPr>
              <a:latin typeface="Montserrat Medium"/>
              <a:ea typeface="Montserrat Medium"/>
              <a:cs typeface="Montserrat Medium"/>
              <a:sym typeface="Montserrat Medium"/>
            </a:endParaRPr>
          </a:p>
        </p:txBody>
      </p:sp>
      <p:sp>
        <p:nvSpPr>
          <p:cNvPr id="110" name="Google Shape;110;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11</a:t>
            </a:r>
            <a:endParaRPr sz="1200">
              <a:solidFill>
                <a:srgbClr val="595959"/>
              </a:solidFill>
            </a:endParaRPr>
          </a:p>
        </p:txBody>
      </p:sp>
      <p:sp>
        <p:nvSpPr>
          <p:cNvPr id="111" name="Google Shape;111;p9"/>
          <p:cNvSpPr txBox="1">
            <a:spLocks noGrp="1"/>
          </p:cNvSpPr>
          <p:nvPr>
            <p:ph type="body" idx="1"/>
          </p:nvPr>
        </p:nvSpPr>
        <p:spPr>
          <a:xfrm>
            <a:off x="1671275" y="3193925"/>
            <a:ext cx="6832200" cy="3099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12" name="Google Shape;112;p9"/>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113" name="Google Shape;113;p9"/>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_7">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16" name="Google Shape;116;p10"/>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17" name="Google Shape;117;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8" name="Google Shape;118;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9" name="Google Shape;119;p10"/>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about a time you reached a goal.</a:t>
            </a:r>
            <a:endParaRPr sz="1700">
              <a:latin typeface="Montserrat Medium"/>
              <a:ea typeface="Montserrat Medium"/>
              <a:cs typeface="Montserrat Medium"/>
              <a:sym typeface="Montserrat Medium"/>
            </a:endParaRPr>
          </a:p>
        </p:txBody>
      </p:sp>
      <p:sp>
        <p:nvSpPr>
          <p:cNvPr id="120" name="Google Shape;120;p10"/>
          <p:cNvSpPr txBox="1"/>
          <p:nvPr/>
        </p:nvSpPr>
        <p:spPr>
          <a:xfrm>
            <a:off x="4530025" y="3149000"/>
            <a:ext cx="4190100" cy="27690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article, Gio tells the story of how he worked toward a goal (helping the Cubs get another chance at a state championship) and reached it. On the next two slides, tell your own story.</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a paragraph or two, tell the story of a time you set a goal for yourself and reached it. Explain why the goal was important to you, what you did to work toward it, and how you felt when your work paid off.</a:t>
            </a:r>
            <a:endParaRPr>
              <a:latin typeface="Montserrat Medium"/>
              <a:ea typeface="Montserrat Medium"/>
              <a:cs typeface="Montserrat Medium"/>
              <a:sym typeface="Montserrat Medium"/>
            </a:endParaRPr>
          </a:p>
        </p:txBody>
      </p:sp>
      <p:sp>
        <p:nvSpPr>
          <p:cNvPr id="121" name="Google Shape;121;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11</a:t>
            </a:r>
            <a:endParaRPr sz="1200">
              <a:solidFill>
                <a:srgbClr val="595959"/>
              </a:solidFill>
            </a:endParaRPr>
          </a:p>
        </p:txBody>
      </p:sp>
      <p:sp>
        <p:nvSpPr>
          <p:cNvPr id="122" name="Google Shape;122;p10"/>
          <p:cNvSpPr txBox="1"/>
          <p:nvPr/>
        </p:nvSpPr>
        <p:spPr>
          <a:xfrm rot="-5400000">
            <a:off x="7606900" y="4638575"/>
            <a:ext cx="34500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pikswow/SHutterstock</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123" name="Google Shape;123;p10"/>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B7B7B7"/>
                </a:solidFill>
                <a:latin typeface="Montserrat ExtraBold"/>
                <a:ea typeface="Montserrat ExtraBold"/>
                <a:cs typeface="Montserrat ExtraBold"/>
                <a:sym typeface="Montserrat ExtraBold"/>
              </a:rPr>
              <a:t>Think. </a:t>
            </a:r>
            <a:r>
              <a:rPr lang="en" sz="4400">
                <a:solidFill>
                  <a:schemeClr val="dk1"/>
                </a:solidFill>
                <a:latin typeface="Montserrat ExtraBold"/>
                <a:ea typeface="Montserrat ExtraBold"/>
                <a:cs typeface="Montserrat ExtraBold"/>
                <a:sym typeface="Montserrat ExtraBold"/>
              </a:rPr>
              <a:t>Write.</a:t>
            </a:r>
            <a:endParaRPr sz="4400" i="1">
              <a:solidFill>
                <a:schemeClr val="dk1"/>
              </a:solidFill>
              <a:latin typeface="Montserrat ExtraBold"/>
              <a:ea typeface="Montserrat ExtraBold"/>
              <a:cs typeface="Montserrat ExtraBold"/>
              <a:sym typeface="Montserrat ExtraBold"/>
            </a:endParaRPr>
          </a:p>
        </p:txBody>
      </p:sp>
      <p:pic>
        <p:nvPicPr>
          <p:cNvPr id="124" name="Google Shape;124;p10"/>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125" name="Google Shape;125;p10"/>
          <p:cNvPicPr preferRelativeResize="0"/>
          <p:nvPr/>
        </p:nvPicPr>
        <p:blipFill rotWithShape="1">
          <a:blip r:embed="rId5">
            <a:alphaModFix/>
          </a:blip>
          <a:srcRect l="7498" r="7489"/>
          <a:stretch/>
        </p:blipFill>
        <p:spPr>
          <a:xfrm>
            <a:off x="1431775" y="3193550"/>
            <a:ext cx="2782203" cy="2625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link.videoplatform.limelight.com/media/?mediaId=81ca3ca1aa924a4aab3e6cff993a82f3&amp;width=540&amp;height=321&amp;playerForm=LVPPlayer&amp;embedMode=html&amp;htmlPlayerFilename=limelightjs-player.js&amp;orgid=c3d940e757074035b731cf8d1505ddb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3-24/090123/from-underdogs-to-champion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ction.scholastic.com/issues/2023-24/090123/from-underdogs-to-champions.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a:hlinkClick r:id="rId3" action="ppaction://hlinksldjump"/>
          </p:cNvPr>
          <p:cNvSpPr txBox="1"/>
          <p:nvPr/>
        </p:nvSpPr>
        <p:spPr>
          <a:xfrm>
            <a:off x="6457050" y="42118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5">
            <a:hlinkClick r:id="rId4" action="ppaction://hlinksldjump"/>
          </p:cNvPr>
          <p:cNvSpPr txBox="1"/>
          <p:nvPr/>
        </p:nvSpPr>
        <p:spPr>
          <a:xfrm>
            <a:off x="6457050" y="4556000"/>
            <a:ext cx="2052600" cy="1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
            <a:hlinkClick r:id="rId5" action="ppaction://hlinksldjump"/>
          </p:cNvPr>
          <p:cNvSpPr txBox="1"/>
          <p:nvPr/>
        </p:nvSpPr>
        <p:spPr>
          <a:xfrm>
            <a:off x="6494600" y="48501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5">
            <a:hlinkClick r:id="rId6" action="ppaction://hlinksldjump"/>
          </p:cNvPr>
          <p:cNvSpPr txBox="1"/>
          <p:nvPr/>
        </p:nvSpPr>
        <p:spPr>
          <a:xfrm>
            <a:off x="6457050" y="520055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5">
            <a:hlinkClick r:id="rId7" action="ppaction://hlinksldjump"/>
          </p:cNvPr>
          <p:cNvSpPr txBox="1"/>
          <p:nvPr/>
        </p:nvSpPr>
        <p:spPr>
          <a:xfrm>
            <a:off x="6457050" y="39240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5">
            <a:hlinkClick r:id="rId8" action="ppaction://hlinksldjump"/>
          </p:cNvPr>
          <p:cNvSpPr txBox="1"/>
          <p:nvPr/>
        </p:nvSpPr>
        <p:spPr>
          <a:xfrm>
            <a:off x="6457050" y="55510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body" idx="1"/>
          </p:nvPr>
        </p:nvSpPr>
        <p:spPr>
          <a:xfrm>
            <a:off x="1372625" y="3194850"/>
            <a:ext cx="7313100" cy="797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20" name="Google Shape;220;p24"/>
          <p:cNvSpPr txBox="1">
            <a:spLocks noGrp="1"/>
          </p:cNvSpPr>
          <p:nvPr>
            <p:ph type="body" idx="2"/>
          </p:nvPr>
        </p:nvSpPr>
        <p:spPr>
          <a:xfrm>
            <a:off x="1372725" y="4397912"/>
            <a:ext cx="7313100" cy="797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21" name="Google Shape;221;p24"/>
          <p:cNvSpPr txBox="1">
            <a:spLocks noGrp="1"/>
          </p:cNvSpPr>
          <p:nvPr>
            <p:ph type="body" idx="3"/>
          </p:nvPr>
        </p:nvSpPr>
        <p:spPr>
          <a:xfrm>
            <a:off x="1372625" y="5697962"/>
            <a:ext cx="7313100" cy="797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5"/>
          <p:cNvSpPr txBox="1">
            <a:spLocks noGrp="1"/>
          </p:cNvSpPr>
          <p:nvPr>
            <p:ph type="body" idx="1"/>
          </p:nvPr>
        </p:nvSpPr>
        <p:spPr>
          <a:xfrm>
            <a:off x="1372625" y="3328020"/>
            <a:ext cx="7313100" cy="1125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27" name="Google Shape;227;p25"/>
          <p:cNvSpPr txBox="1">
            <a:spLocks noGrp="1"/>
          </p:cNvSpPr>
          <p:nvPr>
            <p:ph type="body" idx="2"/>
          </p:nvPr>
        </p:nvSpPr>
        <p:spPr>
          <a:xfrm>
            <a:off x="1372625" y="4966495"/>
            <a:ext cx="7313100" cy="1125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a:hlinkClick r:id="rId3"/>
          </p:cNvPr>
          <p:cNvSpPr txBox="1"/>
          <p:nvPr/>
        </p:nvSpPr>
        <p:spPr>
          <a:xfrm>
            <a:off x="1564050" y="4808125"/>
            <a:ext cx="2009100" cy="9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6">
            <a:hlinkClick r:id="rId3"/>
          </p:cNvPr>
          <p:cNvSpPr txBox="1"/>
          <p:nvPr/>
        </p:nvSpPr>
        <p:spPr>
          <a:xfrm>
            <a:off x="3672125" y="2980525"/>
            <a:ext cx="4895100" cy="27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body" idx="1"/>
          </p:nvPr>
        </p:nvSpPr>
        <p:spPr>
          <a:xfrm>
            <a:off x="5207825" y="4861675"/>
            <a:ext cx="3555900" cy="1412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body" idx="1"/>
          </p:nvPr>
        </p:nvSpPr>
        <p:spPr>
          <a:xfrm>
            <a:off x="1770175" y="3810650"/>
            <a:ext cx="2879700" cy="2618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a:hlinkClick r:id="rId3"/>
          </p:cNvPr>
          <p:cNvSpPr txBox="1"/>
          <p:nvPr/>
        </p:nvSpPr>
        <p:spPr>
          <a:xfrm>
            <a:off x="1397775" y="4067325"/>
            <a:ext cx="2519400" cy="14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
            <a:hlinkClick r:id="rId3"/>
          </p:cNvPr>
          <p:cNvSpPr txBox="1"/>
          <p:nvPr/>
        </p:nvSpPr>
        <p:spPr>
          <a:xfrm>
            <a:off x="4067325" y="2947575"/>
            <a:ext cx="3655800" cy="25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a:hlinkClick r:id="rId3"/>
          </p:cNvPr>
          <p:cNvSpPr txBox="1"/>
          <p:nvPr/>
        </p:nvSpPr>
        <p:spPr>
          <a:xfrm>
            <a:off x="1315450" y="3737975"/>
            <a:ext cx="1944900" cy="15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body" idx="1"/>
          </p:nvPr>
        </p:nvSpPr>
        <p:spPr>
          <a:xfrm>
            <a:off x="1613100" y="3694413"/>
            <a:ext cx="6832200" cy="2540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body" idx="1"/>
          </p:nvPr>
        </p:nvSpPr>
        <p:spPr>
          <a:xfrm>
            <a:off x="1678825" y="3153275"/>
            <a:ext cx="6832200" cy="3085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Montserrat Medium</vt:lpstr>
      <vt:lpstr>Montserrat ExtraBold</vt:lpstr>
      <vt:lpstr>Arial</vt:lpstr>
      <vt:lpstr>Oswald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2023-07-06T12:00:11Z</dcterms:modified>
</cp:coreProperties>
</file>