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0058400" cy="7772400"/>
  <p:notesSz cx="6858000" cy="9144000"/>
  <p:embeddedFontLst>
    <p:embeddedFont>
      <p:font typeface="Montserrat" pitchFamily="2" charset="77"/>
      <p:regular r:id="rId13"/>
      <p:bold r:id="rId14"/>
      <p:italic r:id="rId15"/>
      <p:boldItalic r:id="rId16"/>
    </p:embeddedFont>
    <p:embeddedFont>
      <p:font typeface="Montserrat ExtraBold" panose="020F0502020204030204" pitchFamily="34" charset="0"/>
      <p:bold r:id="rId17"/>
      <p:italic r:id="rId18"/>
      <p:boldItalic r:id="rId19"/>
    </p:embeddedFont>
    <p:embeddedFont>
      <p:font typeface="Montserrat Medium" panose="020F0502020204030204" pitchFamily="34" charset="0"/>
      <p:regular r:id="rId20"/>
      <p:bold r:id="rId21"/>
      <p:italic r:id="rId22"/>
      <p:boldItalic r:id="rId23"/>
    </p:embeddedFont>
    <p:embeddedFont>
      <p:font typeface="Oswald Light" panose="020F030202020403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30e1cc14f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30e1cc1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f0ab9a577_0_4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f0ab9a57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f0ab9a577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f0ab9a5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f0ab9a577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f0ab9a57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f0ab9a577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f0ab9a57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f0ab9a577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ff0ab9a57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f0ab9a577_0_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f0ab9a57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f0ab9a577_0_3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f0ab9a57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f0ab9a577_0_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f0ab9a57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f0ab9a577_0_4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f0ab9a57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6.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ction.scholastic.com/issues/2020-21/120120/the-circus-changed-my-life.html"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4" name="Google Shape;14;p2"/>
          <p:cNvSpPr txBox="1"/>
          <p:nvPr/>
        </p:nvSpPr>
        <p:spPr>
          <a:xfrm>
            <a:off x="6364150" y="3596975"/>
            <a:ext cx="2199600" cy="24138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Build Background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hlink"/>
                </a:solidFill>
                <a:latin typeface="Montserrat Medium"/>
                <a:ea typeface="Montserrat Medium"/>
                <a:cs typeface="Montserrat Medium"/>
                <a:sym typeface="Montserrat Medium"/>
                <a:hlinkClick r:id="" action="ppaction://noaction"/>
              </a:rPr>
              <a:t>Read</a:t>
            </a:r>
            <a:endParaRPr>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hlink"/>
                </a:solidFill>
                <a:latin typeface="Montserrat Medium"/>
                <a:ea typeface="Montserrat Medium"/>
                <a:cs typeface="Montserrat Medium"/>
                <a:sym typeface="Montserrat Medium"/>
                <a:hlinkClick r:id="" action="ppaction://noaction"/>
              </a:rPr>
              <a:t>Think</a:t>
            </a:r>
            <a:endParaRPr>
              <a:solidFill>
                <a:schemeClr val="accent5"/>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Clr>
                <a:schemeClr val="dk1"/>
              </a:buClr>
              <a:buSzPts val="1100"/>
              <a:buFont typeface="Arial"/>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5" name="Google Shape;15;p2"/>
          <p:cNvSpPr txBox="1"/>
          <p:nvPr/>
        </p:nvSpPr>
        <p:spPr>
          <a:xfrm>
            <a:off x="1274725" y="16912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6" name="Google Shape;16;p2"/>
          <p:cNvSpPr txBox="1"/>
          <p:nvPr/>
        </p:nvSpPr>
        <p:spPr>
          <a:xfrm>
            <a:off x="1380775" y="2572200"/>
            <a:ext cx="73410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As war raged around him, Igor felt helpless. See how he found a way to make a difference after all.  </a:t>
            </a:r>
            <a:endParaRPr sz="1800">
              <a:latin typeface="Montserrat Medium"/>
              <a:ea typeface="Montserrat Medium"/>
              <a:cs typeface="Montserrat Medium"/>
              <a:sym typeface="Montserrat Medium"/>
            </a:endParaRPr>
          </a:p>
        </p:txBody>
      </p:sp>
      <p:pic>
        <p:nvPicPr>
          <p:cNvPr id="17" name="Google Shape;17;p2"/>
          <p:cNvPicPr preferRelativeResize="0"/>
          <p:nvPr/>
        </p:nvPicPr>
        <p:blipFill rotWithShape="1">
          <a:blip r:embed="rId4">
            <a:alphaModFix/>
          </a:blip>
          <a:srcRect t="9"/>
          <a:stretch/>
        </p:blipFill>
        <p:spPr>
          <a:xfrm>
            <a:off x="1380775" y="3255185"/>
            <a:ext cx="4628027" cy="3097389"/>
          </a:xfrm>
          <a:prstGeom prst="rect">
            <a:avLst/>
          </a:prstGeom>
          <a:noFill/>
          <a:ln w="9525" cap="flat" cmpd="sng">
            <a:solidFill>
              <a:schemeClr val="dk2"/>
            </a:solidFill>
            <a:prstDash val="solid"/>
            <a:round/>
            <a:headEnd type="none" w="sm" len="sm"/>
            <a:tailEnd type="none" w="sm" len="sm"/>
          </a:ln>
        </p:spPr>
      </p:pic>
      <p:sp>
        <p:nvSpPr>
          <p:cNvPr id="18" name="Google Shape;18;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10</a:t>
            </a:r>
            <a:endParaRPr sz="1200">
              <a:solidFill>
                <a:srgbClr val="595959"/>
              </a:solidFill>
            </a:endParaRPr>
          </a:p>
        </p:txBody>
      </p:sp>
      <p:pic>
        <p:nvPicPr>
          <p:cNvPr id="19" name="Google Shape;19;p2"/>
          <p:cNvPicPr preferRelativeResize="0"/>
          <p:nvPr/>
        </p:nvPicPr>
        <p:blipFill>
          <a:blip r:embed="rId5">
            <a:alphaModFix/>
          </a:blip>
          <a:stretch>
            <a:fillRect/>
          </a:stretch>
        </p:blipFill>
        <p:spPr>
          <a:xfrm>
            <a:off x="4342037" y="1147250"/>
            <a:ext cx="1374329" cy="467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p:cSld name="CUSTOM_2">
    <p:spTree>
      <p:nvGrpSpPr>
        <p:cNvPr id="1" name="Shape 119"/>
        <p:cNvGrpSpPr/>
        <p:nvPr/>
      </p:nvGrpSpPr>
      <p:grpSpPr>
        <a:xfrm>
          <a:off x="0" y="0"/>
          <a:ext cx="0" cy="0"/>
          <a:chOff x="0" y="0"/>
          <a:chExt cx="0" cy="0"/>
        </a:xfrm>
      </p:grpSpPr>
      <p:pic>
        <p:nvPicPr>
          <p:cNvPr id="120" name="Google Shape;120;p11"/>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21" name="Google Shape;121;p11"/>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22" name="Google Shape;122;p11"/>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23" name="Google Shape;123;p11"/>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24" name="Google Shape;124;p11"/>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en" sz="900">
                <a:solidFill>
                  <a:srgbClr val="000000"/>
                </a:solidFill>
                <a:latin typeface="Oswald Light"/>
                <a:ea typeface="Oswald Light"/>
                <a:cs typeface="Oswald Light"/>
                <a:sym typeface="Oswald Light"/>
              </a:rPr>
              <a:t>Alena Nv/Shutterstock</a:t>
            </a:r>
            <a:endParaRPr sz="900">
              <a:solidFill>
                <a:srgbClr val="000000"/>
              </a:solidFill>
              <a:latin typeface="Oswald Light"/>
              <a:ea typeface="Oswald Light"/>
              <a:cs typeface="Oswald Light"/>
              <a:sym typeface="Oswald Light"/>
            </a:endParaRPr>
          </a:p>
        </p:txBody>
      </p:sp>
      <p:sp>
        <p:nvSpPr>
          <p:cNvPr id="125" name="Google Shape;125;p11"/>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10 of 10</a:t>
            </a:r>
            <a:endParaRPr sz="1200">
              <a:solidFill>
                <a:srgbClr val="595959"/>
              </a:solidFill>
            </a:endParaRPr>
          </a:p>
        </p:txBody>
      </p:sp>
      <p:sp>
        <p:nvSpPr>
          <p:cNvPr id="126" name="Google Shape;126;p11"/>
          <p:cNvSpPr txBox="1"/>
          <p:nvPr/>
        </p:nvSpPr>
        <p:spPr>
          <a:xfrm rot="-558">
            <a:off x="5141625" y="5378916"/>
            <a:ext cx="3695100" cy="70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latin typeface="Montserrat"/>
              <a:ea typeface="Montserrat"/>
              <a:cs typeface="Montserrat"/>
              <a:sym typeface="Montserrat"/>
            </a:endParaRPr>
          </a:p>
        </p:txBody>
      </p:sp>
      <p:pic>
        <p:nvPicPr>
          <p:cNvPr id="127" name="Google Shape;127;p11"/>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28" name="Google Shape;128;p11"/>
          <p:cNvSpPr txBox="1"/>
          <p:nvPr/>
        </p:nvSpPr>
        <p:spPr>
          <a:xfrm>
            <a:off x="1329875" y="2862663"/>
            <a:ext cx="7422300" cy="35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I want to thank Igor Klymenko for inventing a drone that can</a:t>
            </a:r>
            <a:r>
              <a:rPr lang="en" b="1">
                <a:solidFill>
                  <a:srgbClr val="000000"/>
                </a:solidFill>
                <a:latin typeface="Montserrat"/>
                <a:ea typeface="Montserrat"/>
                <a:cs typeface="Montserrat"/>
                <a:sym typeface="Montserrat"/>
              </a:rPr>
              <a:t> . . .</a:t>
            </a: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In</a:t>
            </a:r>
            <a:r>
              <a:rPr lang="en" b="1">
                <a:solidFill>
                  <a:srgbClr val="000000"/>
                </a:solidFill>
                <a:latin typeface="Montserrat"/>
                <a:ea typeface="Montserrat"/>
                <a:cs typeface="Montserrat"/>
                <a:sym typeface="Montserrat"/>
              </a:rPr>
              <a:t> the past, soldiers searched for land mines by . . .</a:t>
            </a: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Now they can search by </a:t>
            </a:r>
            <a:r>
              <a:rPr lang="en" b="1">
                <a:solidFill>
                  <a:srgbClr val="000000"/>
                </a:solidFill>
                <a:latin typeface="Montserrat"/>
                <a:ea typeface="Montserrat"/>
                <a:cs typeface="Montserrat"/>
                <a:sym typeface="Montserrat"/>
              </a:rPr>
              <a:t>. . .</a:t>
            </a: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Igor created this amazing invention even though</a:t>
            </a:r>
            <a:r>
              <a:rPr lang="en" b="1">
                <a:solidFill>
                  <a:srgbClr val="000000"/>
                </a:solidFill>
                <a:latin typeface="Montserrat"/>
                <a:ea typeface="Montserrat"/>
                <a:cs typeface="Montserrat"/>
                <a:sym typeface="Montserrat"/>
              </a:rPr>
              <a:t> . . . </a:t>
            </a:r>
            <a:endParaRPr b="1">
              <a:solidFill>
                <a:srgbClr val="000000"/>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rgbClr val="000000"/>
              </a:solidFill>
              <a:latin typeface="Montserrat Medium"/>
              <a:ea typeface="Montserrat Medium"/>
              <a:cs typeface="Montserrat Medium"/>
              <a:sym typeface="Montserrat Medium"/>
            </a:endParaRPr>
          </a:p>
        </p:txBody>
      </p:sp>
      <p:sp>
        <p:nvSpPr>
          <p:cNvPr id="129" name="Google Shape;129;p11"/>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solidFill>
                  <a:srgbClr val="000000"/>
                </a:solidFill>
                <a:latin typeface="Montserrat Medium"/>
                <a:ea typeface="Montserrat Medium"/>
                <a:cs typeface="Montserrat Medium"/>
                <a:sym typeface="Montserrat Medium"/>
              </a:rPr>
              <a:t>Write your </a:t>
            </a:r>
            <a:r>
              <a:rPr lang="en" sz="1600">
                <a:latin typeface="Montserrat Medium"/>
                <a:ea typeface="Montserrat Medium"/>
                <a:cs typeface="Montserrat Medium"/>
                <a:sym typeface="Montserrat Medium"/>
              </a:rPr>
              <a:t>speech </a:t>
            </a:r>
            <a:r>
              <a:rPr lang="en" sz="1600">
                <a:solidFill>
                  <a:srgbClr val="000000"/>
                </a:solidFill>
                <a:latin typeface="Montserrat Medium"/>
                <a:ea typeface="Montserrat Medium"/>
                <a:cs typeface="Montserrat Medium"/>
                <a:sym typeface="Montserrat Medium"/>
              </a:rPr>
              <a:t>using the sentence starters below. </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latin typeface="Montserrat Medium"/>
              <a:ea typeface="Montserrat Medium"/>
              <a:cs typeface="Montserrat Medium"/>
              <a:sym typeface="Montserrat Medium"/>
            </a:endParaRPr>
          </a:p>
        </p:txBody>
      </p:sp>
      <p:sp>
        <p:nvSpPr>
          <p:cNvPr id="130" name="Google Shape;130;p11"/>
          <p:cNvSpPr txBox="1">
            <a:spLocks noGrp="1"/>
          </p:cNvSpPr>
          <p:nvPr>
            <p:ph type="body" idx="1"/>
          </p:nvPr>
        </p:nvSpPr>
        <p:spPr>
          <a:xfrm>
            <a:off x="1518275" y="3261500"/>
            <a:ext cx="7021800" cy="4416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31" name="Google Shape;131;p11"/>
          <p:cNvSpPr txBox="1">
            <a:spLocks noGrp="1"/>
          </p:cNvSpPr>
          <p:nvPr>
            <p:ph type="body" idx="2"/>
          </p:nvPr>
        </p:nvSpPr>
        <p:spPr>
          <a:xfrm>
            <a:off x="1518275" y="4106175"/>
            <a:ext cx="7021800" cy="4416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32" name="Google Shape;132;p11"/>
          <p:cNvSpPr txBox="1">
            <a:spLocks noGrp="1"/>
          </p:cNvSpPr>
          <p:nvPr>
            <p:ph type="body" idx="3"/>
          </p:nvPr>
        </p:nvSpPr>
        <p:spPr>
          <a:xfrm>
            <a:off x="1518275" y="4933238"/>
            <a:ext cx="7021800" cy="4416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33" name="Google Shape;133;p11"/>
          <p:cNvSpPr txBox="1">
            <a:spLocks noGrp="1"/>
          </p:cNvSpPr>
          <p:nvPr>
            <p:ph type="body" idx="4"/>
          </p:nvPr>
        </p:nvSpPr>
        <p:spPr>
          <a:xfrm>
            <a:off x="1518275" y="5840838"/>
            <a:ext cx="7021800" cy="4416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1">
    <p:spTree>
      <p:nvGrpSpPr>
        <p:cNvPr id="1" name="Shape 20"/>
        <p:cNvGrpSpPr/>
        <p:nvPr/>
      </p:nvGrpSpPr>
      <p:grpSpPr>
        <a:xfrm>
          <a:off x="0" y="0"/>
          <a:ext cx="0" cy="0"/>
          <a:chOff x="0" y="0"/>
          <a:chExt cx="0" cy="0"/>
        </a:xfrm>
      </p:grpSpPr>
      <p:sp>
        <p:nvSpPr>
          <p:cNvPr id="21" name="Google Shape;21;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3" name="Google Shape;23;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4" name="Google Shape;24;p3"/>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25" name="Google Shape;25;p3"/>
          <p:cNvSpPr txBox="1"/>
          <p:nvPr/>
        </p:nvSpPr>
        <p:spPr>
          <a:xfrm>
            <a:off x="1274825" y="1621638"/>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Build Background</a:t>
            </a:r>
            <a:endParaRPr sz="5100" i="1">
              <a:latin typeface="Montserrat ExtraBold"/>
              <a:ea typeface="Montserrat ExtraBold"/>
              <a:cs typeface="Montserrat ExtraBold"/>
              <a:sym typeface="Montserrat ExtraBold"/>
            </a:endParaRPr>
          </a:p>
        </p:txBody>
      </p:sp>
      <p:sp>
        <p:nvSpPr>
          <p:cNvPr id="26" name="Google Shape;26;p3"/>
          <p:cNvSpPr txBox="1"/>
          <p:nvPr/>
        </p:nvSpPr>
        <p:spPr>
          <a:xfrm>
            <a:off x="1403225" y="2611700"/>
            <a:ext cx="7480800" cy="498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 article is about a war in Ukraine that started in 2022. </a:t>
            </a:r>
            <a:endParaRPr sz="1700">
              <a:latin typeface="Montserrat Medium"/>
              <a:ea typeface="Montserrat Medium"/>
              <a:cs typeface="Montserrat Medium"/>
              <a:sym typeface="Montserrat Medium"/>
            </a:endParaRPr>
          </a:p>
        </p:txBody>
      </p:sp>
      <p:sp>
        <p:nvSpPr>
          <p:cNvPr id="27" name="Google Shape;27;p3"/>
          <p:cNvSpPr txBox="1"/>
          <p:nvPr/>
        </p:nvSpPr>
        <p:spPr>
          <a:xfrm>
            <a:off x="1873875" y="3473250"/>
            <a:ext cx="2199600" cy="2628900"/>
          </a:xfrm>
          <a:prstGeom prst="rect">
            <a:avLst/>
          </a:prstGeom>
          <a:noFill/>
          <a:ln>
            <a:noFill/>
          </a:ln>
        </p:spPr>
        <p:txBody>
          <a:bodyPr spcFirstLastPara="1" wrap="square" lIns="0" tIns="0" rIns="0" bIns="0" anchor="t" anchorCtr="0">
            <a:noAutofit/>
          </a:bodyPr>
          <a:lstStyle/>
          <a:p>
            <a:pPr marL="0" lvl="0" indent="0" algn="l" rtl="0">
              <a:lnSpc>
                <a:spcPct val="104000"/>
              </a:lnSpc>
              <a:spcBef>
                <a:spcPts val="0"/>
              </a:spcBef>
              <a:spcAft>
                <a:spcPts val="0"/>
              </a:spcAft>
              <a:buNone/>
            </a:pPr>
            <a:r>
              <a:rPr lang="en" b="1">
                <a:latin typeface="Montserrat"/>
                <a:ea typeface="Montserrat"/>
                <a:cs typeface="Montserrat"/>
                <a:sym typeface="Montserrat"/>
              </a:rPr>
              <a:t>Where is Ukraine? </a:t>
            </a:r>
            <a:endParaRPr b="1">
              <a:latin typeface="Montserrat"/>
              <a:ea typeface="Montserrat"/>
              <a:cs typeface="Montserrat"/>
              <a:sym typeface="Montserrat"/>
            </a:endParaRPr>
          </a:p>
          <a:p>
            <a:pPr marL="0" lvl="0" indent="0" algn="l" rtl="0">
              <a:lnSpc>
                <a:spcPct val="104000"/>
              </a:lnSpc>
              <a:spcBef>
                <a:spcPts val="0"/>
              </a:spcBef>
              <a:spcAft>
                <a:spcPts val="0"/>
              </a:spcAft>
              <a:buNone/>
            </a:pPr>
            <a:endParaRPr sz="1800" b="1">
              <a:latin typeface="Montserrat"/>
              <a:ea typeface="Montserrat"/>
              <a:cs typeface="Montserrat"/>
              <a:sym typeface="Montserrat"/>
            </a:endParaRPr>
          </a:p>
          <a:p>
            <a:pPr marL="0" lvl="0" indent="0" algn="l" rtl="0">
              <a:lnSpc>
                <a:spcPct val="104000"/>
              </a:lnSpc>
              <a:spcBef>
                <a:spcPts val="0"/>
              </a:spcBef>
              <a:spcAft>
                <a:spcPts val="0"/>
              </a:spcAft>
              <a:buNone/>
            </a:pPr>
            <a:r>
              <a:rPr lang="en">
                <a:latin typeface="Montserrat ExtraBold"/>
                <a:ea typeface="Montserrat ExtraBold"/>
                <a:cs typeface="Montserrat ExtraBold"/>
                <a:sym typeface="Montserrat ExtraBold"/>
              </a:rPr>
              <a:t>Why did a war start there?</a:t>
            </a:r>
            <a:endParaRPr>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Clr>
                <a:schemeClr val="dk1"/>
              </a:buClr>
              <a:buSzPts val="1100"/>
              <a:buFont typeface="Arial"/>
              <a:buNone/>
            </a:pPr>
            <a:endParaRPr>
              <a:solidFill>
                <a:srgbClr val="FF0000"/>
              </a:solidFill>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Click here</a:t>
            </a:r>
            <a:r>
              <a:rPr lang="en">
                <a:solidFill>
                  <a:schemeClr val="dk1"/>
                </a:solidFill>
                <a:latin typeface="Montserrat Medium"/>
                <a:ea typeface="Montserrat Medium"/>
                <a:cs typeface="Montserrat Medium"/>
                <a:sym typeface="Montserrat Medium"/>
              </a:rPr>
              <a:t> </a:t>
            </a:r>
            <a:r>
              <a:rPr lang="en" b="1">
                <a:solidFill>
                  <a:schemeClr val="dk1"/>
                </a:solidFill>
                <a:latin typeface="Montserrat"/>
                <a:ea typeface="Montserrat"/>
                <a:cs typeface="Montserrat"/>
                <a:sym typeface="Montserrat"/>
              </a:rPr>
              <a:t>to find out by viewing our slideshow.</a:t>
            </a:r>
            <a:endParaRPr b="1">
              <a:solidFill>
                <a:schemeClr val="dk1"/>
              </a:solidFill>
              <a:latin typeface="Montserrat"/>
              <a:ea typeface="Montserrat"/>
              <a:cs typeface="Montserrat"/>
              <a:sym typeface="Montserrat"/>
            </a:endParaRPr>
          </a:p>
          <a:p>
            <a:pPr marL="0" lvl="0" indent="0" algn="l" rtl="0">
              <a:lnSpc>
                <a:spcPct val="104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p:txBody>
      </p:sp>
      <p:pic>
        <p:nvPicPr>
          <p:cNvPr id="28" name="Google Shape;28;p3"/>
          <p:cNvPicPr preferRelativeResize="0"/>
          <p:nvPr/>
        </p:nvPicPr>
        <p:blipFill rotWithShape="1">
          <a:blip r:embed="rId4">
            <a:alphaModFix/>
          </a:blip>
          <a:srcRect t="631" b="631"/>
          <a:stretch/>
        </p:blipFill>
        <p:spPr>
          <a:xfrm>
            <a:off x="4380450" y="3390650"/>
            <a:ext cx="3958655" cy="2933676"/>
          </a:xfrm>
          <a:prstGeom prst="rect">
            <a:avLst/>
          </a:prstGeom>
          <a:noFill/>
          <a:ln>
            <a:noFill/>
          </a:ln>
        </p:spPr>
      </p:pic>
      <p:pic>
        <p:nvPicPr>
          <p:cNvPr id="29" name="Google Shape;29;p3"/>
          <p:cNvPicPr preferRelativeResize="0"/>
          <p:nvPr/>
        </p:nvPicPr>
        <p:blipFill>
          <a:blip r:embed="rId5">
            <a:alphaModFix/>
          </a:blip>
          <a:stretch>
            <a:fillRect/>
          </a:stretch>
        </p:blipFill>
        <p:spPr>
          <a:xfrm rot="10511800" flipH="1">
            <a:off x="3502207" y="5373774"/>
            <a:ext cx="1498810" cy="996778"/>
          </a:xfrm>
          <a:prstGeom prst="rect">
            <a:avLst/>
          </a:prstGeom>
          <a:noFill/>
          <a:ln>
            <a:noFill/>
          </a:ln>
        </p:spPr>
      </p:pic>
      <p:sp>
        <p:nvSpPr>
          <p:cNvPr id="30" name="Google Shape;30;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10</a:t>
            </a:r>
            <a:endParaRPr sz="1200">
              <a:solidFill>
                <a:srgbClr val="595959"/>
              </a:solidFill>
            </a:endParaRPr>
          </a:p>
        </p:txBody>
      </p:sp>
      <p:pic>
        <p:nvPicPr>
          <p:cNvPr id="31" name="Google Shape;31;p3"/>
          <p:cNvPicPr preferRelativeResize="0"/>
          <p:nvPr/>
        </p:nvPicPr>
        <p:blipFill>
          <a:blip r:embed="rId6">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type="tx">
  <p:cSld name="TITLE_AND_BODY">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4"/>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35" name="Google Shape;35;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6" name="Google Shape;36;p4"/>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1351950" y="2255313"/>
            <a:ext cx="73545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700">
                <a:solidFill>
                  <a:schemeClr val="dk1"/>
                </a:solidFill>
                <a:latin typeface="Montserrat Medium"/>
                <a:ea typeface="Montserrat Medium"/>
                <a:cs typeface="Montserrat Medium"/>
                <a:sym typeface="Montserrat Medium"/>
              </a:rPr>
              <a:t>Look at the images and use them to answer the questions.</a:t>
            </a:r>
            <a:endParaRPr sz="1700">
              <a:solidFill>
                <a:schemeClr val="dk1"/>
              </a:solidFill>
              <a:latin typeface="Montserrat Medium"/>
              <a:ea typeface="Montserrat Medium"/>
              <a:cs typeface="Montserrat Medium"/>
              <a:sym typeface="Montserrat Medium"/>
            </a:endParaRPr>
          </a:p>
          <a:p>
            <a:pPr marL="0" lvl="0" indent="0" algn="ctr" rtl="0">
              <a:spcBef>
                <a:spcPts val="0"/>
              </a:spcBef>
              <a:spcAft>
                <a:spcPts val="0"/>
              </a:spcAft>
              <a:buNone/>
            </a:pPr>
            <a:endParaRPr sz="1700">
              <a:latin typeface="Montserrat Medium"/>
              <a:ea typeface="Montserrat Medium"/>
              <a:cs typeface="Montserrat Medium"/>
              <a:sym typeface="Montserrat Medium"/>
            </a:endParaRPr>
          </a:p>
        </p:txBody>
      </p:sp>
      <p:sp>
        <p:nvSpPr>
          <p:cNvPr id="38" name="Google Shape;38;p4"/>
          <p:cNvSpPr txBox="1">
            <a:spLocks noGrp="1"/>
          </p:cNvSpPr>
          <p:nvPr>
            <p:ph type="body" idx="1"/>
          </p:nvPr>
        </p:nvSpPr>
        <p:spPr>
          <a:xfrm>
            <a:off x="1812375" y="4002750"/>
            <a:ext cx="2631300" cy="23385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39" name="Google Shape;39;p4"/>
          <p:cNvSpPr txBox="1"/>
          <p:nvPr/>
        </p:nvSpPr>
        <p:spPr>
          <a:xfrm>
            <a:off x="1812375" y="2965875"/>
            <a:ext cx="2631300" cy="1102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a:t>
            </a:r>
            <a:r>
              <a:rPr lang="en" b="1">
                <a:solidFill>
                  <a:srgbClr val="FF0000"/>
                </a:solidFill>
                <a:latin typeface="Montserrat"/>
                <a:ea typeface="Montserrat"/>
                <a:cs typeface="Montserrat"/>
                <a:sym typeface="Montserrat"/>
              </a:rPr>
              <a:t>Read the article’s title and subtitle. </a:t>
            </a:r>
            <a:r>
              <a:rPr lang="en">
                <a:solidFill>
                  <a:schemeClr val="dk1"/>
                </a:solidFill>
                <a:latin typeface="Montserrat Medium"/>
                <a:ea typeface="Montserrat Medium"/>
                <a:cs typeface="Montserrat Medium"/>
                <a:sym typeface="Montserrat Medium"/>
              </a:rPr>
              <a:t>In what way do you think Igor has found hope?</a:t>
            </a:r>
            <a:endParaRPr>
              <a:solidFill>
                <a:schemeClr val="dk1"/>
              </a:solidFill>
              <a:latin typeface="Montserrat Medium"/>
              <a:ea typeface="Montserrat Medium"/>
              <a:cs typeface="Montserrat Medium"/>
              <a:sym typeface="Montserrat Medium"/>
            </a:endParaRPr>
          </a:p>
        </p:txBody>
      </p:sp>
      <p:sp>
        <p:nvSpPr>
          <p:cNvPr id="40" name="Google Shape;40;p4"/>
          <p:cNvSpPr txBox="1"/>
          <p:nvPr/>
        </p:nvSpPr>
        <p:spPr>
          <a:xfrm rot="-5400000">
            <a:off x="6693975" y="3919725"/>
            <a:ext cx="5229000" cy="30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sz="700">
              <a:latin typeface="Oswald Light"/>
              <a:ea typeface="Oswald Light"/>
              <a:cs typeface="Oswald Light"/>
              <a:sym typeface="Oswald Light"/>
            </a:endParaRPr>
          </a:p>
        </p:txBody>
      </p:sp>
      <p:sp>
        <p:nvSpPr>
          <p:cNvPr id="41" name="Google Shape;41;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10</a:t>
            </a:r>
            <a:endParaRPr sz="1200">
              <a:solidFill>
                <a:srgbClr val="595959"/>
              </a:solidFill>
            </a:endParaRPr>
          </a:p>
        </p:txBody>
      </p:sp>
      <p:pic>
        <p:nvPicPr>
          <p:cNvPr id="42" name="Google Shape;42;p4"/>
          <p:cNvPicPr preferRelativeResize="0"/>
          <p:nvPr/>
        </p:nvPicPr>
        <p:blipFill rotWithShape="1">
          <a:blip r:embed="rId4">
            <a:alphaModFix/>
          </a:blip>
          <a:srcRect l="48100" t="5775" b="5775"/>
          <a:stretch/>
        </p:blipFill>
        <p:spPr>
          <a:xfrm rot="6">
            <a:off x="4989671" y="2962454"/>
            <a:ext cx="3086329" cy="3520695"/>
          </a:xfrm>
          <a:prstGeom prst="rect">
            <a:avLst/>
          </a:prstGeom>
          <a:noFill/>
          <a:ln>
            <a:noFill/>
          </a:ln>
        </p:spPr>
      </p:pic>
      <p:sp>
        <p:nvSpPr>
          <p:cNvPr id="43" name="Google Shape;43;p4"/>
          <p:cNvSpPr txBox="1"/>
          <p:nvPr/>
        </p:nvSpPr>
        <p:spPr>
          <a:xfrm>
            <a:off x="1623900" y="1454713"/>
            <a:ext cx="693985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pic>
        <p:nvPicPr>
          <p:cNvPr id="44" name="Google Shape;44;p4"/>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1">
    <p:spTree>
      <p:nvGrpSpPr>
        <p:cNvPr id="1" name="Shape 45"/>
        <p:cNvGrpSpPr/>
        <p:nvPr/>
      </p:nvGrpSpPr>
      <p:grpSpPr>
        <a:xfrm>
          <a:off x="0" y="0"/>
          <a:ext cx="0" cy="0"/>
          <a:chOff x="0" y="0"/>
          <a:chExt cx="0" cy="0"/>
        </a:xfrm>
      </p:grpSpPr>
      <p:sp>
        <p:nvSpPr>
          <p:cNvPr id="46" name="Google Shape;46;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5"/>
          <p:cNvPicPr preferRelativeResize="0"/>
          <p:nvPr/>
        </p:nvPicPr>
        <p:blipFill>
          <a:blip r:embed="rId2">
            <a:alphaModFix/>
          </a:blip>
          <a:stretch>
            <a:fillRect/>
          </a:stretch>
        </p:blipFill>
        <p:spPr>
          <a:xfrm>
            <a:off x="-141525" y="25"/>
            <a:ext cx="10363200" cy="7772400"/>
          </a:xfrm>
          <a:prstGeom prst="rect">
            <a:avLst/>
          </a:prstGeom>
          <a:noFill/>
          <a:ln>
            <a:noFill/>
          </a:ln>
        </p:spPr>
      </p:pic>
      <p:pic>
        <p:nvPicPr>
          <p:cNvPr id="48" name="Google Shape;48;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49" name="Google Shape;49;p5"/>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0" name="Google Shape;50;p5"/>
          <p:cNvSpPr txBox="1">
            <a:spLocks noGrp="1"/>
          </p:cNvSpPr>
          <p:nvPr>
            <p:ph type="body" idx="1"/>
          </p:nvPr>
        </p:nvSpPr>
        <p:spPr>
          <a:xfrm>
            <a:off x="1741350" y="3661975"/>
            <a:ext cx="2915700" cy="23976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51" name="Google Shape;51;p5"/>
          <p:cNvSpPr txBox="1"/>
          <p:nvPr/>
        </p:nvSpPr>
        <p:spPr>
          <a:xfrm>
            <a:off x="1623900" y="2558350"/>
            <a:ext cx="3363600" cy="807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a:t>
            </a:r>
            <a:r>
              <a:rPr lang="en" b="1">
                <a:solidFill>
                  <a:srgbClr val="FF0000"/>
                </a:solidFill>
                <a:latin typeface="Montserrat"/>
                <a:ea typeface="Montserrat"/>
                <a:cs typeface="Montserrat"/>
                <a:sym typeface="Montserrat"/>
              </a:rPr>
              <a:t>Study the map in the sidebar “Ukraine and Russia.” </a:t>
            </a:r>
            <a:r>
              <a:rPr lang="en">
                <a:solidFill>
                  <a:schemeClr val="dk1"/>
                </a:solidFill>
                <a:latin typeface="Montserrat Medium"/>
                <a:ea typeface="Montserrat Medium"/>
                <a:cs typeface="Montserrat Medium"/>
                <a:sym typeface="Montserrat Medium"/>
              </a:rPr>
              <a:t>List two things it helps you understand about Russia and Ukraine.</a:t>
            </a:r>
            <a:endParaRPr>
              <a:solidFill>
                <a:schemeClr val="dk1"/>
              </a:solidFill>
              <a:latin typeface="Montserrat Medium"/>
              <a:ea typeface="Montserrat Medium"/>
              <a:cs typeface="Montserrat Medium"/>
              <a:sym typeface="Montserrat Medium"/>
            </a:endParaRPr>
          </a:p>
        </p:txBody>
      </p:sp>
      <p:sp>
        <p:nvSpPr>
          <p:cNvPr id="52" name="Google Shape;52;p5"/>
          <p:cNvSpPr txBox="1"/>
          <p:nvPr/>
        </p:nvSpPr>
        <p:spPr>
          <a:xfrm rot="-5400000">
            <a:off x="6672100" y="3704713"/>
            <a:ext cx="5536500" cy="363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700">
                <a:solidFill>
                  <a:schemeClr val="dk1"/>
                </a:solidFill>
                <a:latin typeface="Oswald Light"/>
                <a:ea typeface="Oswald Light"/>
                <a:cs typeface="Oswald Light"/>
                <a:sym typeface="Oswald Light"/>
              </a:rPr>
              <a:t>Jim McMahon/Mapman ®</a:t>
            </a:r>
            <a:endParaRPr sz="700">
              <a:solidFill>
                <a:schemeClr val="dk1"/>
              </a:solidFill>
              <a:latin typeface="Oswald Light"/>
              <a:ea typeface="Oswald Light"/>
              <a:cs typeface="Oswald Light"/>
              <a:sym typeface="Oswald Light"/>
            </a:endParaRPr>
          </a:p>
        </p:txBody>
      </p:sp>
      <p:sp>
        <p:nvSpPr>
          <p:cNvPr id="53" name="Google Shape;53;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10</a:t>
            </a:r>
            <a:endParaRPr sz="1200">
              <a:solidFill>
                <a:srgbClr val="595959"/>
              </a:solidFill>
            </a:endParaRPr>
          </a:p>
        </p:txBody>
      </p:sp>
      <p:pic>
        <p:nvPicPr>
          <p:cNvPr id="54" name="Google Shape;54;p5"/>
          <p:cNvPicPr preferRelativeResize="0"/>
          <p:nvPr/>
        </p:nvPicPr>
        <p:blipFill rotWithShape="1">
          <a:blip r:embed="rId4">
            <a:alphaModFix/>
          </a:blip>
          <a:srcRect l="6889" r="6889"/>
          <a:stretch/>
        </p:blipFill>
        <p:spPr>
          <a:xfrm rot="2">
            <a:off x="5066225" y="3003451"/>
            <a:ext cx="3226800" cy="2513523"/>
          </a:xfrm>
          <a:prstGeom prst="rect">
            <a:avLst/>
          </a:prstGeom>
          <a:noFill/>
          <a:ln w="38100" cap="flat" cmpd="sng">
            <a:solidFill>
              <a:srgbClr val="FFFFFF"/>
            </a:solidFill>
            <a:prstDash val="solid"/>
            <a:round/>
            <a:headEnd type="none" w="sm" len="sm"/>
            <a:tailEnd type="none" w="sm" len="sm"/>
          </a:ln>
          <a:effectLst>
            <a:outerShdw blurRad="57150" dist="57150" dir="1380000" algn="bl" rotWithShape="0">
              <a:srgbClr val="000000">
                <a:alpha val="50000"/>
              </a:srgbClr>
            </a:outerShdw>
          </a:effectLst>
        </p:spPr>
      </p:pic>
      <p:sp>
        <p:nvSpPr>
          <p:cNvPr id="55" name="Google Shape;55;p5"/>
          <p:cNvSpPr txBox="1"/>
          <p:nvPr/>
        </p:nvSpPr>
        <p:spPr>
          <a:xfrm>
            <a:off x="1623900" y="1454713"/>
            <a:ext cx="693985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pic>
        <p:nvPicPr>
          <p:cNvPr id="56" name="Google Shape;56;p5"/>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type="titleOnly">
  <p:cSld name="TITLE_ONLY">
    <p:spTree>
      <p:nvGrpSpPr>
        <p:cNvPr id="1" name="Shape 57"/>
        <p:cNvGrpSpPr/>
        <p:nvPr/>
      </p:nvGrpSpPr>
      <p:grpSpPr>
        <a:xfrm>
          <a:off x="0" y="0"/>
          <a:ext cx="0" cy="0"/>
          <a:chOff x="0" y="0"/>
          <a:chExt cx="0" cy="0"/>
        </a:xfrm>
      </p:grpSpPr>
      <p:sp>
        <p:nvSpPr>
          <p:cNvPr id="58" name="Google Shape;58;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6"/>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60" name="Google Shape;60;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1" name="Google Shape;61;p6"/>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2" name="Google Shape;62;p6"/>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pic>
        <p:nvPicPr>
          <p:cNvPr id="63" name="Google Shape;63;p6"/>
          <p:cNvPicPr preferRelativeResize="0"/>
          <p:nvPr/>
        </p:nvPicPr>
        <p:blipFill rotWithShape="1">
          <a:blip r:embed="rId4">
            <a:alphaModFix/>
          </a:blip>
          <a:srcRect b="13035"/>
          <a:stretch/>
        </p:blipFill>
        <p:spPr>
          <a:xfrm>
            <a:off x="2868000" y="2941725"/>
            <a:ext cx="5961925" cy="3600400"/>
          </a:xfrm>
          <a:prstGeom prst="rect">
            <a:avLst/>
          </a:prstGeom>
          <a:noFill/>
          <a:ln>
            <a:noFill/>
          </a:ln>
        </p:spPr>
      </p:pic>
      <p:sp>
        <p:nvSpPr>
          <p:cNvPr id="64" name="Google Shape;64;p6"/>
          <p:cNvSpPr txBox="1"/>
          <p:nvPr/>
        </p:nvSpPr>
        <p:spPr>
          <a:xfrm>
            <a:off x="1476300" y="4402850"/>
            <a:ext cx="2305800" cy="1038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65" name="Google Shape;65;p6"/>
          <p:cNvPicPr preferRelativeResize="0"/>
          <p:nvPr/>
        </p:nvPicPr>
        <p:blipFill>
          <a:blip r:embed="rId5">
            <a:alphaModFix/>
          </a:blip>
          <a:stretch>
            <a:fillRect/>
          </a:stretch>
        </p:blipFill>
        <p:spPr>
          <a:xfrm rot="-2700026">
            <a:off x="2886601" y="3294821"/>
            <a:ext cx="1378377" cy="916661"/>
          </a:xfrm>
          <a:prstGeom prst="rect">
            <a:avLst/>
          </a:prstGeom>
          <a:noFill/>
          <a:ln>
            <a:noFill/>
          </a:ln>
        </p:spPr>
      </p:pic>
      <p:pic>
        <p:nvPicPr>
          <p:cNvPr id="66" name="Google Shape;66;p6"/>
          <p:cNvPicPr preferRelativeResize="0"/>
          <p:nvPr/>
        </p:nvPicPr>
        <p:blipFill rotWithShape="1">
          <a:blip r:embed="rId6">
            <a:alphaModFix/>
          </a:blip>
          <a:srcRect l="680" r="670"/>
          <a:stretch/>
        </p:blipFill>
        <p:spPr>
          <a:xfrm>
            <a:off x="4696075" y="3218775"/>
            <a:ext cx="2341086" cy="1961613"/>
          </a:xfrm>
          <a:prstGeom prst="rect">
            <a:avLst/>
          </a:prstGeom>
          <a:noFill/>
          <a:ln>
            <a:noFill/>
          </a:ln>
        </p:spPr>
      </p:pic>
      <p:sp>
        <p:nvSpPr>
          <p:cNvPr id="67" name="Google Shape;67;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10</a:t>
            </a:r>
            <a:endParaRPr sz="1200">
              <a:solidFill>
                <a:srgbClr val="595959"/>
              </a:solidFill>
            </a:endParaRPr>
          </a:p>
        </p:txBody>
      </p:sp>
      <p:sp>
        <p:nvSpPr>
          <p:cNvPr id="68" name="Google Shape;68;p6"/>
          <p:cNvSpPr txBox="1"/>
          <p:nvPr/>
        </p:nvSpPr>
        <p:spPr>
          <a:xfrm>
            <a:off x="1174325" y="21791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69" name="Google Shape;69;p6"/>
          <p:cNvPicPr preferRelativeResize="0"/>
          <p:nvPr/>
        </p:nvPicPr>
        <p:blipFill>
          <a:blip r:embed="rId7">
            <a:alphaModFix/>
          </a:blip>
          <a:stretch>
            <a:fillRect/>
          </a:stretch>
        </p:blipFill>
        <p:spPr>
          <a:xfrm>
            <a:off x="4530028" y="1031975"/>
            <a:ext cx="998352" cy="339603"/>
          </a:xfrm>
          <a:prstGeom prst="rect">
            <a:avLst/>
          </a:prstGeom>
          <a:noFill/>
          <a:ln>
            <a:noFill/>
          </a:ln>
        </p:spPr>
      </p:pic>
      <p:sp>
        <p:nvSpPr>
          <p:cNvPr id="70" name="Google Shape;70;p6"/>
          <p:cNvSpPr txBox="1"/>
          <p:nvPr/>
        </p:nvSpPr>
        <p:spPr>
          <a:xfrm rot="-5400000">
            <a:off x="7163750" y="4434400"/>
            <a:ext cx="4367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rgbClr val="000000"/>
                </a:solidFill>
                <a:latin typeface="Oswald Light"/>
                <a:ea typeface="Oswald Light"/>
                <a:cs typeface="Oswald Light"/>
                <a:sym typeface="Oswald Light"/>
              </a:rPr>
              <a:t>Jezper/Shutterstock (laptop)</a:t>
            </a:r>
            <a:endParaRPr sz="800">
              <a:solidFill>
                <a:srgbClr val="000000"/>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TITLE_ONLY_1">
    <p:spTree>
      <p:nvGrpSpPr>
        <p:cNvPr id="1" name="Shape 71"/>
        <p:cNvGrpSpPr/>
        <p:nvPr/>
      </p:nvGrpSpPr>
      <p:grpSpPr>
        <a:xfrm>
          <a:off x="0" y="0"/>
          <a:ext cx="0" cy="0"/>
          <a:chOff x="0" y="0"/>
          <a:chExt cx="0" cy="0"/>
        </a:xfrm>
      </p:grpSpPr>
      <p:pic>
        <p:nvPicPr>
          <p:cNvPr id="72" name="Google Shape;72;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73" name="Google Shape;73;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74" name="Google Shape;74;p7"/>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5" name="Google Shape;75;p7"/>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 Write.</a:t>
            </a:r>
            <a:endParaRPr sz="4400" i="1">
              <a:solidFill>
                <a:srgbClr val="CCCCCC"/>
              </a:solidFill>
              <a:latin typeface="Montserrat ExtraBold"/>
              <a:ea typeface="Montserrat ExtraBold"/>
              <a:cs typeface="Montserrat ExtraBold"/>
              <a:sym typeface="Montserrat ExtraBold"/>
            </a:endParaRPr>
          </a:p>
        </p:txBody>
      </p:sp>
      <p:sp>
        <p:nvSpPr>
          <p:cNvPr id="76" name="Google Shape;76;p7"/>
          <p:cNvSpPr txBox="1"/>
          <p:nvPr/>
        </p:nvSpPr>
        <p:spPr>
          <a:xfrm>
            <a:off x="1174325" y="2202525"/>
            <a:ext cx="7709700" cy="67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900">
                <a:latin typeface="Montserrat Medium"/>
                <a:ea typeface="Montserrat Medium"/>
                <a:cs typeface="Montserrat Medium"/>
                <a:sym typeface="Montserrat Medium"/>
              </a:rPr>
              <a:t>Before Russia attacked Ukraine, Igor lived the life of a typical teen. What was his life like after the war began?</a:t>
            </a:r>
            <a:endParaRPr sz="1900">
              <a:latin typeface="Montserrat Medium"/>
              <a:ea typeface="Montserrat Medium"/>
              <a:cs typeface="Montserrat Medium"/>
              <a:sym typeface="Montserrat Medium"/>
            </a:endParaRPr>
          </a:p>
        </p:txBody>
      </p:sp>
      <p:pic>
        <p:nvPicPr>
          <p:cNvPr id="77" name="Google Shape;77;p7">
            <a:hlinkClick r:id="rId4"/>
          </p:cNvPr>
          <p:cNvPicPr preferRelativeResize="0"/>
          <p:nvPr/>
        </p:nvPicPr>
        <p:blipFill>
          <a:blip r:embed="rId5">
            <a:alphaModFix/>
          </a:blip>
          <a:stretch>
            <a:fillRect/>
          </a:stretch>
        </p:blipFill>
        <p:spPr>
          <a:xfrm>
            <a:off x="1579375" y="3751838"/>
            <a:ext cx="1827600" cy="1776350"/>
          </a:xfrm>
          <a:prstGeom prst="rect">
            <a:avLst/>
          </a:prstGeom>
          <a:noFill/>
          <a:ln>
            <a:noFill/>
          </a:ln>
        </p:spPr>
      </p:pic>
      <p:pic>
        <p:nvPicPr>
          <p:cNvPr id="78" name="Google Shape;78;p7"/>
          <p:cNvPicPr preferRelativeResize="0"/>
          <p:nvPr/>
        </p:nvPicPr>
        <p:blipFill>
          <a:blip r:embed="rId6">
            <a:alphaModFix/>
          </a:blip>
          <a:stretch>
            <a:fillRect/>
          </a:stretch>
        </p:blipFill>
        <p:spPr>
          <a:xfrm rot="5035491">
            <a:off x="3186121" y="3788443"/>
            <a:ext cx="1129909" cy="751440"/>
          </a:xfrm>
          <a:prstGeom prst="rect">
            <a:avLst/>
          </a:prstGeom>
          <a:noFill/>
          <a:ln>
            <a:noFill/>
          </a:ln>
        </p:spPr>
      </p:pic>
      <p:sp>
        <p:nvSpPr>
          <p:cNvPr id="79" name="Google Shape;79;p7"/>
          <p:cNvSpPr txBox="1"/>
          <p:nvPr/>
        </p:nvSpPr>
        <p:spPr>
          <a:xfrm>
            <a:off x="1685875" y="3108588"/>
            <a:ext cx="2087700" cy="73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read or listen to the </a:t>
            </a:r>
            <a:r>
              <a:rPr lang="en">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a:t>
            </a:r>
            <a:endParaRPr>
              <a:latin typeface="Montserrat Medium"/>
              <a:ea typeface="Montserrat Medium"/>
              <a:cs typeface="Montserrat Medium"/>
              <a:sym typeface="Montserrat Medium"/>
            </a:endParaRPr>
          </a:p>
        </p:txBody>
      </p:sp>
      <p:sp>
        <p:nvSpPr>
          <p:cNvPr id="80" name="Google Shape;80;p7"/>
          <p:cNvSpPr txBox="1"/>
          <p:nvPr/>
        </p:nvSpPr>
        <p:spPr>
          <a:xfrm>
            <a:off x="1482175" y="5581625"/>
            <a:ext cx="2495100" cy="90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a:t>
            </a:r>
            <a:r>
              <a:rPr lang="en" sz="1300" b="1">
                <a:solidFill>
                  <a:schemeClr val="dk1"/>
                </a:solidFill>
                <a:latin typeface="Montserrat"/>
                <a:ea typeface="Montserrat"/>
                <a:cs typeface="Montserrat"/>
                <a:sym typeface="Montserrat"/>
              </a:rPr>
              <a:t>View</a:t>
            </a:r>
            <a:r>
              <a:rPr lang="en" sz="1300">
                <a:solidFill>
                  <a:schemeClr val="dk1"/>
                </a:solidFill>
                <a:latin typeface="Montserrat Medium"/>
                <a:ea typeface="Montserrat Medium"/>
                <a:cs typeface="Montserrat Medium"/>
                <a:sym typeface="Montserrat Medium"/>
              </a:rPr>
              <a:t>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81" name="Google Shape;81;p7"/>
          <p:cNvCxnSpPr/>
          <p:nvPr/>
        </p:nvCxnSpPr>
        <p:spPr>
          <a:xfrm>
            <a:off x="3322575" y="5892463"/>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82" name="Google Shape;82;p7"/>
          <p:cNvCxnSpPr/>
          <p:nvPr/>
        </p:nvCxnSpPr>
        <p:spPr>
          <a:xfrm>
            <a:off x="3660375" y="6099238"/>
            <a:ext cx="185400" cy="0"/>
          </a:xfrm>
          <a:prstGeom prst="straightConnector1">
            <a:avLst/>
          </a:prstGeom>
          <a:noFill/>
          <a:ln w="9525" cap="flat" cmpd="sng">
            <a:solidFill>
              <a:schemeClr val="dk2"/>
            </a:solidFill>
            <a:prstDash val="solid"/>
            <a:round/>
            <a:headEnd type="none" w="med" len="med"/>
            <a:tailEnd type="triangle" w="med" len="med"/>
          </a:ln>
        </p:spPr>
      </p:cxnSp>
      <p:pic>
        <p:nvPicPr>
          <p:cNvPr id="83" name="Google Shape;83;p7"/>
          <p:cNvPicPr preferRelativeResize="0"/>
          <p:nvPr/>
        </p:nvPicPr>
        <p:blipFill rotWithShape="1">
          <a:blip r:embed="rId7">
            <a:alphaModFix/>
          </a:blip>
          <a:srcRect l="10216" r="10216"/>
          <a:stretch/>
        </p:blipFill>
        <p:spPr>
          <a:xfrm>
            <a:off x="4763775" y="3183525"/>
            <a:ext cx="3696377" cy="3120250"/>
          </a:xfrm>
          <a:prstGeom prst="rect">
            <a:avLst/>
          </a:prstGeom>
          <a:noFill/>
          <a:ln>
            <a:noFill/>
          </a:ln>
        </p:spPr>
      </p:pic>
      <p:sp>
        <p:nvSpPr>
          <p:cNvPr id="84" name="Google Shape;84;p7"/>
          <p:cNvSpPr txBox="1"/>
          <p:nvPr/>
        </p:nvSpPr>
        <p:spPr>
          <a:xfrm rot="-5400000">
            <a:off x="7815950" y="4913850"/>
            <a:ext cx="3000000" cy="138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900">
                <a:solidFill>
                  <a:schemeClr val="dk1"/>
                </a:solidFill>
              </a:rPr>
              <a:t>Courtesy Chegg.org </a:t>
            </a:r>
            <a:endParaRPr sz="700">
              <a:latin typeface="Oswald Light"/>
              <a:ea typeface="Oswald Light"/>
              <a:cs typeface="Oswald Light"/>
              <a:sym typeface="Oswald Light"/>
            </a:endParaRPr>
          </a:p>
        </p:txBody>
      </p:sp>
      <p:sp>
        <p:nvSpPr>
          <p:cNvPr id="85" name="Google Shape;85;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10</a:t>
            </a:r>
            <a:endParaRPr sz="1200">
              <a:solidFill>
                <a:srgbClr val="595959"/>
              </a:solidFill>
            </a:endParaRPr>
          </a:p>
        </p:txBody>
      </p:sp>
      <p:pic>
        <p:nvPicPr>
          <p:cNvPr id="86" name="Google Shape;86;p7"/>
          <p:cNvPicPr preferRelativeResize="0"/>
          <p:nvPr/>
        </p:nvPicPr>
        <p:blipFill>
          <a:blip r:embed="rId8">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TITLE_ONLY_1_1">
    <p:spTree>
      <p:nvGrpSpPr>
        <p:cNvPr id="1" name="Shape 87"/>
        <p:cNvGrpSpPr/>
        <p:nvPr/>
      </p:nvGrpSpPr>
      <p:grpSpPr>
        <a:xfrm>
          <a:off x="0" y="0"/>
          <a:ext cx="0" cy="0"/>
          <a:chOff x="0" y="0"/>
          <a:chExt cx="0" cy="0"/>
        </a:xfrm>
      </p:grpSpPr>
      <p:pic>
        <p:nvPicPr>
          <p:cNvPr id="88" name="Google Shape;88;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89" name="Google Shape;89;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0" name="Google Shape;90;p8"/>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91" name="Google Shape;91;p8"/>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92" name="Google Shape;92;p8"/>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Use complete sentences.</a:t>
            </a:r>
            <a:endParaRPr sz="1700">
              <a:latin typeface="Montserrat Medium"/>
              <a:ea typeface="Montserrat Medium"/>
              <a:cs typeface="Montserrat Medium"/>
              <a:sym typeface="Montserrat Medium"/>
            </a:endParaRPr>
          </a:p>
        </p:txBody>
      </p:sp>
      <p:sp>
        <p:nvSpPr>
          <p:cNvPr id="93" name="Google Shape;93;p8"/>
          <p:cNvSpPr txBox="1"/>
          <p:nvPr/>
        </p:nvSpPr>
        <p:spPr>
          <a:xfrm>
            <a:off x="1613075" y="3042050"/>
            <a:ext cx="7053300" cy="797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The article says that at the start of the war, Igor and his family stayed mostly indoors for more than a month. Why did they do this?</a:t>
            </a:r>
            <a:endParaRPr>
              <a:latin typeface="Montserrat Medium"/>
              <a:ea typeface="Montserrat Medium"/>
              <a:cs typeface="Montserrat Medium"/>
              <a:sym typeface="Montserrat Medium"/>
            </a:endParaRPr>
          </a:p>
        </p:txBody>
      </p:sp>
      <p:sp>
        <p:nvSpPr>
          <p:cNvPr id="94" name="Google Shape;94;p8"/>
          <p:cNvSpPr txBox="1">
            <a:spLocks noGrp="1"/>
          </p:cNvSpPr>
          <p:nvPr>
            <p:ph type="body" idx="1"/>
          </p:nvPr>
        </p:nvSpPr>
        <p:spPr>
          <a:xfrm>
            <a:off x="1706250" y="3739500"/>
            <a:ext cx="6950700" cy="26415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5" name="Google Shape;95;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10</a:t>
            </a:r>
            <a:endParaRPr sz="1200">
              <a:solidFill>
                <a:srgbClr val="595959"/>
              </a:solidFill>
            </a:endParaRPr>
          </a:p>
        </p:txBody>
      </p:sp>
      <p:pic>
        <p:nvPicPr>
          <p:cNvPr id="96" name="Google Shape;96;p8"/>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TITLE_ONLY_1_1_1">
    <p:spTree>
      <p:nvGrpSpPr>
        <p:cNvPr id="1" name="Shape 97"/>
        <p:cNvGrpSpPr/>
        <p:nvPr/>
      </p:nvGrpSpPr>
      <p:grpSpPr>
        <a:xfrm>
          <a:off x="0" y="0"/>
          <a:ext cx="0" cy="0"/>
          <a:chOff x="0" y="0"/>
          <a:chExt cx="0" cy="0"/>
        </a:xfrm>
      </p:grpSpPr>
      <p:pic>
        <p:nvPicPr>
          <p:cNvPr id="98" name="Google Shape;98;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9" name="Google Shape;99;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0" name="Google Shape;100;p9"/>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1" name="Google Shape;101;p9"/>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102" name="Google Shape;102;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10</a:t>
            </a:r>
            <a:endParaRPr sz="1200">
              <a:solidFill>
                <a:srgbClr val="595959"/>
              </a:solidFill>
            </a:endParaRPr>
          </a:p>
        </p:txBody>
      </p:sp>
      <p:pic>
        <p:nvPicPr>
          <p:cNvPr id="103" name="Google Shape;103;p9"/>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04" name="Google Shape;104;p9"/>
          <p:cNvSpPr txBox="1"/>
          <p:nvPr/>
        </p:nvSpPr>
        <p:spPr>
          <a:xfrm>
            <a:off x="1613075" y="2571100"/>
            <a:ext cx="7053300" cy="520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2. What important lesson can you learn from Igor’s story? </a:t>
            </a:r>
            <a:endParaRPr>
              <a:latin typeface="Montserrat Medium"/>
              <a:ea typeface="Montserrat Medium"/>
              <a:cs typeface="Montserrat Medium"/>
              <a:sym typeface="Montserrat Medium"/>
            </a:endParaRPr>
          </a:p>
        </p:txBody>
      </p:sp>
      <p:sp>
        <p:nvSpPr>
          <p:cNvPr id="105" name="Google Shape;105;p9"/>
          <p:cNvSpPr txBox="1">
            <a:spLocks noGrp="1"/>
          </p:cNvSpPr>
          <p:nvPr>
            <p:ph type="body" idx="1"/>
          </p:nvPr>
        </p:nvSpPr>
        <p:spPr>
          <a:xfrm>
            <a:off x="1638750" y="3072663"/>
            <a:ext cx="6780900" cy="31080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
    <p:spTree>
      <p:nvGrpSpPr>
        <p:cNvPr id="1" name="Shape 106"/>
        <p:cNvGrpSpPr/>
        <p:nvPr/>
      </p:nvGrpSpPr>
      <p:grpSpPr>
        <a:xfrm>
          <a:off x="0" y="0"/>
          <a:ext cx="0" cy="0"/>
          <a:chOff x="0" y="0"/>
          <a:chExt cx="0" cy="0"/>
        </a:xfrm>
      </p:grpSpPr>
      <p:pic>
        <p:nvPicPr>
          <p:cNvPr id="107" name="Google Shape;107;p10"/>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08" name="Google Shape;108;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9" name="Google Shape;109;p10"/>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10" name="Google Shape;110;p10"/>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Write a speech.</a:t>
            </a:r>
            <a:endParaRPr sz="1700">
              <a:latin typeface="Montserrat Medium"/>
              <a:ea typeface="Montserrat Medium"/>
              <a:cs typeface="Montserrat Medium"/>
              <a:sym typeface="Montserrat Medium"/>
            </a:endParaRPr>
          </a:p>
        </p:txBody>
      </p:sp>
      <p:sp>
        <p:nvSpPr>
          <p:cNvPr id="111" name="Google Shape;111;p10"/>
          <p:cNvSpPr txBox="1"/>
          <p:nvPr/>
        </p:nvSpPr>
        <p:spPr>
          <a:xfrm>
            <a:off x="1357725" y="2909275"/>
            <a:ext cx="3328800" cy="3264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Imagine that you are a leader in Ukraine’s government, and you’re presenting Igor with an award for his invention. Write a short speech about why Igor is getting the award. </a:t>
            </a: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Include details about how the drone might help save lives and about the challenges that Igor overcame to create it.</a:t>
            </a:r>
            <a:endParaRPr>
              <a:solidFill>
                <a:schemeClr val="dk1"/>
              </a:solidFill>
              <a:latin typeface="Montserrat Medium"/>
              <a:ea typeface="Montserrat Medium"/>
              <a:cs typeface="Montserrat Medium"/>
              <a:sym typeface="Montserrat Medium"/>
            </a:endParaRPr>
          </a:p>
        </p:txBody>
      </p:sp>
      <p:sp>
        <p:nvSpPr>
          <p:cNvPr id="112" name="Google Shape;112;p10"/>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13" name="Google Shape;113;p10"/>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Oswald Light"/>
                <a:ea typeface="Oswald Light"/>
                <a:cs typeface="Oswald Light"/>
                <a:sym typeface="Oswald Light"/>
              </a:rPr>
              <a:t>Courtesy Chegg.org </a:t>
            </a:r>
            <a:endParaRPr sz="900">
              <a:solidFill>
                <a:schemeClr val="dk1"/>
              </a:solidFill>
              <a:latin typeface="Oswald Light"/>
              <a:ea typeface="Oswald Light"/>
              <a:cs typeface="Oswald Light"/>
              <a:sym typeface="Oswald Light"/>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Oswald Light"/>
              <a:ea typeface="Oswald Light"/>
              <a:cs typeface="Oswald Light"/>
              <a:sym typeface="Oswald Light"/>
            </a:endParaRPr>
          </a:p>
        </p:txBody>
      </p:sp>
      <p:sp>
        <p:nvSpPr>
          <p:cNvPr id="114" name="Google Shape;114;p10"/>
          <p:cNvSpPr txBox="1"/>
          <p:nvPr/>
        </p:nvSpPr>
        <p:spPr>
          <a:xfrm>
            <a:off x="1357925" y="5512625"/>
            <a:ext cx="3405000" cy="463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Go to the next slide to write your speech. </a:t>
            </a:r>
            <a:endParaRPr/>
          </a:p>
        </p:txBody>
      </p:sp>
      <p:pic>
        <p:nvPicPr>
          <p:cNvPr id="115" name="Google Shape;115;p10"/>
          <p:cNvPicPr preferRelativeResize="0"/>
          <p:nvPr/>
        </p:nvPicPr>
        <p:blipFill rotWithShape="1">
          <a:blip r:embed="rId4">
            <a:alphaModFix/>
          </a:blip>
          <a:srcRect t="12297" b="12304"/>
          <a:stretch/>
        </p:blipFill>
        <p:spPr>
          <a:xfrm>
            <a:off x="5141625" y="2909275"/>
            <a:ext cx="3475526" cy="3493975"/>
          </a:xfrm>
          <a:prstGeom prst="rect">
            <a:avLst/>
          </a:prstGeom>
          <a:noFill/>
          <a:ln>
            <a:noFill/>
          </a:ln>
        </p:spPr>
      </p:pic>
      <p:sp>
        <p:nvSpPr>
          <p:cNvPr id="116" name="Google Shape;116;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10</a:t>
            </a:r>
            <a:endParaRPr sz="1200">
              <a:solidFill>
                <a:srgbClr val="595959"/>
              </a:solidFill>
            </a:endParaRPr>
          </a:p>
        </p:txBody>
      </p:sp>
      <p:sp>
        <p:nvSpPr>
          <p:cNvPr id="117" name="Google Shape;117;p10"/>
          <p:cNvSpPr txBox="1"/>
          <p:nvPr/>
        </p:nvSpPr>
        <p:spPr>
          <a:xfrm rot="-558">
            <a:off x="5141625" y="5378916"/>
            <a:ext cx="3695100" cy="70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latin typeface="Montserrat"/>
              <a:ea typeface="Montserrat"/>
              <a:cs typeface="Montserrat"/>
              <a:sym typeface="Montserrat"/>
            </a:endParaRPr>
          </a:p>
        </p:txBody>
      </p:sp>
      <p:pic>
        <p:nvPicPr>
          <p:cNvPr id="118" name="Google Shape;118;p10"/>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action.scholastic.com/issues/2023-24/090123/finding-hope-in-a-war-zon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3-24/090123/finding-hope-in-a-war-zone.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action.scholastic.com/issues/2023-24/090123/finding-hope-in-a-war-zone.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a:hlinkClick r:id="rId3" action="ppaction://hlinksldjump"/>
          </p:cNvPr>
          <p:cNvSpPr txBox="1"/>
          <p:nvPr/>
        </p:nvSpPr>
        <p:spPr>
          <a:xfrm>
            <a:off x="6433625" y="3950275"/>
            <a:ext cx="178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4" name="Google Shape;154;p15">
            <a:hlinkClick r:id="rId4" action="ppaction://hlinksldjump"/>
          </p:cNvPr>
          <p:cNvSpPr txBox="1"/>
          <p:nvPr/>
        </p:nvSpPr>
        <p:spPr>
          <a:xfrm>
            <a:off x="6433625" y="4265525"/>
            <a:ext cx="20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5" name="Google Shape;155;p15">
            <a:hlinkClick r:id="rId5" action="ppaction://hlinksldjump"/>
          </p:cNvPr>
          <p:cNvSpPr txBox="1"/>
          <p:nvPr/>
        </p:nvSpPr>
        <p:spPr>
          <a:xfrm>
            <a:off x="6421225" y="4545300"/>
            <a:ext cx="172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6" name="Google Shape;156;p15">
            <a:hlinkClick r:id="rId6" action="ppaction://hlinksldjump"/>
          </p:cNvPr>
          <p:cNvSpPr txBox="1"/>
          <p:nvPr/>
        </p:nvSpPr>
        <p:spPr>
          <a:xfrm>
            <a:off x="6421225" y="4929575"/>
            <a:ext cx="6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7" name="Google Shape;157;p15">
            <a:hlinkClick r:id="rId7" action="ppaction://hlinksldjump"/>
          </p:cNvPr>
          <p:cNvSpPr txBox="1"/>
          <p:nvPr/>
        </p:nvSpPr>
        <p:spPr>
          <a:xfrm>
            <a:off x="6408825" y="5239475"/>
            <a:ext cx="6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8" name="Google Shape;158;p15">
            <a:hlinkClick r:id="rId8" action="ppaction://hlinksldjump"/>
          </p:cNvPr>
          <p:cNvSpPr txBox="1"/>
          <p:nvPr/>
        </p:nvSpPr>
        <p:spPr>
          <a:xfrm>
            <a:off x="6433625" y="5524600"/>
            <a:ext cx="58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1518275" y="3261500"/>
            <a:ext cx="7021800" cy="441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05" name="Google Shape;205;p24"/>
          <p:cNvSpPr txBox="1">
            <a:spLocks noGrp="1"/>
          </p:cNvSpPr>
          <p:nvPr>
            <p:ph type="body" idx="2"/>
          </p:nvPr>
        </p:nvSpPr>
        <p:spPr>
          <a:xfrm>
            <a:off x="1518275" y="4106175"/>
            <a:ext cx="7021800" cy="441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06" name="Google Shape;206;p24"/>
          <p:cNvSpPr txBox="1">
            <a:spLocks noGrp="1"/>
          </p:cNvSpPr>
          <p:nvPr>
            <p:ph type="body" idx="3"/>
          </p:nvPr>
        </p:nvSpPr>
        <p:spPr>
          <a:xfrm>
            <a:off x="1518275" y="4933238"/>
            <a:ext cx="7021800" cy="441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07" name="Google Shape;207;p24"/>
          <p:cNvSpPr txBox="1">
            <a:spLocks noGrp="1"/>
          </p:cNvSpPr>
          <p:nvPr>
            <p:ph type="body" idx="4"/>
          </p:nvPr>
        </p:nvSpPr>
        <p:spPr>
          <a:xfrm>
            <a:off x="1518275" y="5840838"/>
            <a:ext cx="7021800" cy="441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a:hlinkClick r:id="rId3"/>
          </p:cNvPr>
          <p:cNvSpPr txBox="1"/>
          <p:nvPr/>
        </p:nvSpPr>
        <p:spPr>
          <a:xfrm>
            <a:off x="1818600" y="4832575"/>
            <a:ext cx="10872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6">
            <a:hlinkClick r:id="rId3"/>
          </p:cNvPr>
          <p:cNvSpPr txBox="1"/>
          <p:nvPr/>
        </p:nvSpPr>
        <p:spPr>
          <a:xfrm>
            <a:off x="4185075" y="3363450"/>
            <a:ext cx="4328400" cy="30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body" idx="1"/>
          </p:nvPr>
        </p:nvSpPr>
        <p:spPr>
          <a:xfrm>
            <a:off x="1920900" y="4155850"/>
            <a:ext cx="2508000" cy="2182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body" idx="1"/>
          </p:nvPr>
        </p:nvSpPr>
        <p:spPr>
          <a:xfrm>
            <a:off x="1741600" y="3664625"/>
            <a:ext cx="3116100" cy="2587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a:hlinkClick r:id="rId3"/>
          </p:cNvPr>
          <p:cNvSpPr txBox="1"/>
          <p:nvPr/>
        </p:nvSpPr>
        <p:spPr>
          <a:xfrm>
            <a:off x="1317375" y="4281400"/>
            <a:ext cx="2354700" cy="11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9">
            <a:hlinkClick r:id="rId3"/>
          </p:cNvPr>
          <p:cNvSpPr txBox="1"/>
          <p:nvPr/>
        </p:nvSpPr>
        <p:spPr>
          <a:xfrm>
            <a:off x="3775150" y="2918850"/>
            <a:ext cx="4013700" cy="28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a:hlinkClick r:id="rId3"/>
          </p:cNvPr>
          <p:cNvSpPr txBox="1"/>
          <p:nvPr/>
        </p:nvSpPr>
        <p:spPr>
          <a:xfrm>
            <a:off x="1393575" y="3803875"/>
            <a:ext cx="2009100" cy="18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body" idx="1"/>
          </p:nvPr>
        </p:nvSpPr>
        <p:spPr>
          <a:xfrm>
            <a:off x="1706250" y="3739500"/>
            <a:ext cx="6950700" cy="2641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body" idx="1"/>
          </p:nvPr>
        </p:nvSpPr>
        <p:spPr>
          <a:xfrm>
            <a:off x="1706250" y="3070900"/>
            <a:ext cx="6950700" cy="331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Montserrat</vt:lpstr>
      <vt:lpstr>Montserrat Medium</vt:lpstr>
      <vt:lpstr>Montserrat ExtraBold</vt:lpstr>
      <vt:lpstr>Arial</vt:lpstr>
      <vt:lpstr>Oswald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2023-07-06T11:59:23Z</dcterms:modified>
</cp:coreProperties>
</file>