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7"/>
  </p:notesMasterIdLst>
  <p:sldIdLst>
    <p:sldId id="257" r:id="rId2"/>
    <p:sldId id="258" r:id="rId3"/>
    <p:sldId id="259" r:id="rId4"/>
    <p:sldId id="260" r:id="rId5"/>
    <p:sldId id="261" r:id="rId6"/>
  </p:sldIdLst>
  <p:sldSz cx="10058400" cy="7772400"/>
  <p:notesSz cx="6858000" cy="9144000"/>
  <p:embeddedFontLst>
    <p:embeddedFont>
      <p:font typeface="Caveat" pitchFamily="2" charset="0"/>
      <p:regular r:id="rId8"/>
      <p:bold r:id="rId9"/>
    </p:embeddedFont>
    <p:embeddedFont>
      <p:font typeface="Coming Soon" panose="02000000000000000000" pitchFamily="2" charset="0"/>
      <p:regular r:id="rId10"/>
    </p:embeddedFont>
    <p:embeddedFont>
      <p:font typeface="Lato" panose="020F0502020204030203" pitchFamily="34" charset="0"/>
      <p:regular r:id="rId11"/>
      <p:bold r:id="rId12"/>
      <p:italic r:id="rId13"/>
      <p:boldItalic r:id="rId14"/>
    </p:embeddedFont>
    <p:embeddedFont>
      <p:font typeface="Montserrat" pitchFamily="2" charset="77"/>
      <p:regular r:id="rId15"/>
      <p:bold r:id="rId16"/>
      <p:italic r:id="rId17"/>
      <p:boldItalic r:id="rId18"/>
    </p:embeddedFont>
    <p:embeddedFont>
      <p:font typeface="Montserrat ExtraBold" panose="020F0502020204030204" pitchFamily="34" charset="0"/>
      <p:bold r:id="rId19"/>
      <p:italic r:id="rId20"/>
      <p:boldItalic r:id="rId21"/>
    </p:embeddedFont>
    <p:embeddedFont>
      <p:font typeface="Montserrat Medium" panose="020F0502020204030204" pitchFamily="34" charset="0"/>
      <p:regular r:id="rId22"/>
      <p:bold r:id="rId23"/>
      <p:italic r:id="rId24"/>
      <p:boldItalic r:id="rId25"/>
    </p:embeddedFont>
    <p:embeddedFont>
      <p:font typeface="Oswald Light" panose="020F0302020204030204" pitchFamily="3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BDFE54-15A3-4E9B-A708-9FD75B125A16}">
  <a:tblStyle styleId="{46BDFE54-15A3-4E9B-A708-9FD75B125A1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font" Target="fonts/font2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f33c0ca9f2_0_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f33c0ca9f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c4296633f8_1_5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c4296633f8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c4296633f8_1_5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c4296633f8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c4296633f8_1_6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c4296633f8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c4296633f8_1_6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c4296633f8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1">
    <p:bg>
      <p:bgPr>
        <a:solidFill>
          <a:srgbClr val="FF0000"/>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1 of 5</a:t>
            </a:r>
            <a:endParaRPr/>
          </a:p>
        </p:txBody>
      </p:sp>
      <p:sp>
        <p:nvSpPr>
          <p:cNvPr id="15" name="Google Shape;15;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sp>
        <p:nvSpPr>
          <p:cNvPr id="18" name="Google Shape;18;p3"/>
          <p:cNvSpPr txBox="1"/>
          <p:nvPr/>
        </p:nvSpPr>
        <p:spPr>
          <a:xfrm>
            <a:off x="5373875" y="660975"/>
            <a:ext cx="40869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“‘I Saved a Life’”</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May 2024</a:t>
            </a:r>
            <a:endParaRPr sz="1200">
              <a:latin typeface="Montserrat"/>
              <a:ea typeface="Montserrat"/>
              <a:cs typeface="Montserrat"/>
              <a:sym typeface="Montserrat"/>
            </a:endParaRPr>
          </a:p>
        </p:txBody>
      </p:sp>
      <p:sp>
        <p:nvSpPr>
          <p:cNvPr id="19" name="Google Shape;19;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20" name="Google Shape;20;p3"/>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Cause and Effect</a:t>
            </a:r>
            <a:endParaRPr sz="3800" i="1">
              <a:solidFill>
                <a:srgbClr val="1155CC"/>
              </a:solidFill>
              <a:latin typeface="Montserrat ExtraBold"/>
              <a:ea typeface="Montserrat ExtraBold"/>
              <a:cs typeface="Montserrat ExtraBold"/>
              <a:sym typeface="Montserrat ExtraBold"/>
            </a:endParaRPr>
          </a:p>
        </p:txBody>
      </p:sp>
      <p:sp>
        <p:nvSpPr>
          <p:cNvPr id="21" name="Google Shape;21;p3"/>
          <p:cNvSpPr txBox="1"/>
          <p:nvPr/>
        </p:nvSpPr>
        <p:spPr>
          <a:xfrm>
            <a:off x="1079150" y="2017850"/>
            <a:ext cx="4409100" cy="594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a:solidFill>
                  <a:schemeClr val="dk1"/>
                </a:solidFill>
                <a:latin typeface="Montserrat Medium"/>
                <a:ea typeface="Montserrat Medium"/>
                <a:cs typeface="Montserrat Medium"/>
                <a:sym typeface="Montserrat Medium"/>
              </a:rPr>
              <a:t>“</a:t>
            </a:r>
            <a:r>
              <a:rPr lang="en" sz="1350" b="1">
                <a:solidFill>
                  <a:srgbClr val="0000FF"/>
                </a:solidFill>
                <a:latin typeface="Montserrat"/>
                <a:ea typeface="Montserrat"/>
                <a:cs typeface="Montserrat"/>
                <a:sym typeface="Montserrat"/>
              </a:rPr>
              <a:t>‘I Saved a Life.’</a:t>
            </a:r>
            <a:r>
              <a:rPr lang="en" sz="1350">
                <a:solidFill>
                  <a:schemeClr val="dk1"/>
                </a:solidFill>
                <a:latin typeface="Montserrat Medium"/>
                <a:ea typeface="Montserrat Medium"/>
                <a:cs typeface="Montserrat Medium"/>
                <a:sym typeface="Montserrat Medium"/>
              </a:rPr>
              <a:t>” </a:t>
            </a:r>
            <a:r>
              <a:rPr lang="en" sz="1350">
                <a:latin typeface="Montserrat Medium"/>
                <a:ea typeface="Montserrat Medium"/>
                <a:cs typeface="Montserrat Medium"/>
                <a:sym typeface="Montserrat Medium"/>
              </a:rPr>
              <a:t>Now it’s time to do this activity.</a:t>
            </a:r>
            <a:endParaRPr sz="1350">
              <a:latin typeface="Montserrat Medium"/>
              <a:ea typeface="Montserrat Medium"/>
              <a:cs typeface="Montserrat Medium"/>
              <a:sym typeface="Montserrat Medium"/>
            </a:endParaRPr>
          </a:p>
        </p:txBody>
      </p:sp>
      <p:sp>
        <p:nvSpPr>
          <p:cNvPr id="22" name="Google Shape;22;p3"/>
          <p:cNvSpPr txBox="1"/>
          <p:nvPr/>
        </p:nvSpPr>
        <p:spPr>
          <a:xfrm>
            <a:off x="40605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3" name="Google Shape;23;p3"/>
          <p:cNvSpPr/>
          <p:nvPr/>
        </p:nvSpPr>
        <p:spPr>
          <a:xfrm>
            <a:off x="759600" y="3473800"/>
            <a:ext cx="2876700" cy="2876700"/>
          </a:xfrm>
          <a:prstGeom prst="ellipse">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4" name="Google Shape;24;p3"/>
          <p:cNvSpPr txBox="1"/>
          <p:nvPr/>
        </p:nvSpPr>
        <p:spPr>
          <a:xfrm>
            <a:off x="863225" y="3636275"/>
            <a:ext cx="2646000" cy="2528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500">
                <a:solidFill>
                  <a:srgbClr val="FFFFFF"/>
                </a:solidFill>
                <a:latin typeface="Montserrat Medium"/>
                <a:ea typeface="Montserrat Medium"/>
                <a:cs typeface="Montserrat Medium"/>
                <a:sym typeface="Montserrat Medium"/>
              </a:rPr>
              <a:t>A </a:t>
            </a:r>
            <a:r>
              <a:rPr lang="en" sz="1500">
                <a:solidFill>
                  <a:srgbClr val="FFFF00"/>
                </a:solidFill>
                <a:latin typeface="Montserrat Medium"/>
                <a:ea typeface="Montserrat Medium"/>
                <a:cs typeface="Montserrat Medium"/>
                <a:sym typeface="Montserrat Medium"/>
              </a:rPr>
              <a:t>cause</a:t>
            </a:r>
            <a:r>
              <a:rPr lang="en" sz="1500">
                <a:solidFill>
                  <a:srgbClr val="FFFFFF"/>
                </a:solidFill>
                <a:latin typeface="Montserrat Medium"/>
                <a:ea typeface="Montserrat Medium"/>
                <a:cs typeface="Montserrat Medium"/>
                <a:sym typeface="Montserrat Medium"/>
              </a:rPr>
              <a:t>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is what makes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something happen.</a:t>
            </a:r>
            <a:endParaRPr sz="1500">
              <a:solidFill>
                <a:srgbClr val="FFFFFF"/>
              </a:solidFill>
              <a:latin typeface="Montserrat Medium"/>
              <a:ea typeface="Montserrat Medium"/>
              <a:cs typeface="Montserrat Medium"/>
              <a:sym typeface="Montserrat Medium"/>
            </a:endParaRPr>
          </a:p>
          <a:p>
            <a:pPr marL="0" lvl="0" indent="0" algn="ctr" rtl="0">
              <a:spcBef>
                <a:spcPts val="1000"/>
              </a:spcBef>
              <a:spcAft>
                <a:spcPts val="0"/>
              </a:spcAft>
              <a:buNone/>
            </a:pPr>
            <a:r>
              <a:rPr lang="en" sz="1500">
                <a:solidFill>
                  <a:srgbClr val="FFFFFF"/>
                </a:solidFill>
                <a:latin typeface="Montserrat Medium"/>
                <a:ea typeface="Montserrat Medium"/>
                <a:cs typeface="Montserrat Medium"/>
                <a:sym typeface="Montserrat Medium"/>
              </a:rPr>
              <a:t>An </a:t>
            </a:r>
            <a:r>
              <a:rPr lang="en" sz="1500">
                <a:solidFill>
                  <a:srgbClr val="FFFF00"/>
                </a:solidFill>
                <a:latin typeface="Montserrat Medium"/>
                <a:ea typeface="Montserrat Medium"/>
                <a:cs typeface="Montserrat Medium"/>
                <a:sym typeface="Montserrat Medium"/>
              </a:rPr>
              <a:t>effect</a:t>
            </a:r>
            <a:r>
              <a:rPr lang="en" sz="1500">
                <a:solidFill>
                  <a:srgbClr val="FFFFFF"/>
                </a:solidFill>
                <a:latin typeface="Montserrat Medium"/>
                <a:ea typeface="Montserrat Medium"/>
                <a:cs typeface="Montserrat Medium"/>
                <a:sym typeface="Montserrat Medium"/>
              </a:rPr>
              <a:t> is what happens as a result.</a:t>
            </a:r>
            <a:endParaRPr sz="1500">
              <a:solidFill>
                <a:srgbClr val="FFFFFF"/>
              </a:solidFill>
              <a:latin typeface="Montserrat Medium"/>
              <a:ea typeface="Montserrat Medium"/>
              <a:cs typeface="Montserrat Medium"/>
              <a:sym typeface="Montserrat Medium"/>
            </a:endParaRPr>
          </a:p>
          <a:p>
            <a:pPr marL="0" lvl="0" indent="0" algn="ctr" rtl="0">
              <a:spcBef>
                <a:spcPts val="1000"/>
              </a:spcBef>
              <a:spcAft>
                <a:spcPts val="1000"/>
              </a:spcAft>
              <a:buNone/>
            </a:pPr>
            <a:r>
              <a:rPr lang="en" sz="1500">
                <a:solidFill>
                  <a:srgbClr val="FFFFFF"/>
                </a:solidFill>
                <a:latin typeface="Montserrat Medium"/>
                <a:ea typeface="Montserrat Medium"/>
                <a:cs typeface="Montserrat Medium"/>
                <a:sym typeface="Montserrat Medium"/>
              </a:rPr>
              <a:t>Understanding </a:t>
            </a:r>
            <a:r>
              <a:rPr lang="en" sz="1500">
                <a:solidFill>
                  <a:srgbClr val="FFFF00"/>
                </a:solidFill>
                <a:latin typeface="Montserrat Medium"/>
                <a:ea typeface="Montserrat Medium"/>
                <a:cs typeface="Montserrat Medium"/>
                <a:sym typeface="Montserrat Medium"/>
              </a:rPr>
              <a:t>cause and effect</a:t>
            </a:r>
            <a:r>
              <a:rPr lang="en" sz="1500">
                <a:solidFill>
                  <a:srgbClr val="FFFFFF"/>
                </a:solidFill>
                <a:latin typeface="Montserrat Medium"/>
                <a:ea typeface="Montserrat Medium"/>
                <a:cs typeface="Montserrat Medium"/>
                <a:sym typeface="Montserrat Medium"/>
              </a:rPr>
              <a:t> is an important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part of understanding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a story.</a:t>
            </a:r>
            <a:endParaRPr sz="1500">
              <a:solidFill>
                <a:srgbClr val="FFFFFF"/>
              </a:solidFill>
              <a:latin typeface="Montserrat Medium"/>
              <a:ea typeface="Montserrat Medium"/>
              <a:cs typeface="Montserrat Medium"/>
              <a:sym typeface="Montserrat Medium"/>
            </a:endParaRPr>
          </a:p>
        </p:txBody>
      </p:sp>
      <p:sp>
        <p:nvSpPr>
          <p:cNvPr id="25" name="Google Shape;25;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6" name="Google Shape;26;p3"/>
          <p:cNvPicPr preferRelativeResize="0"/>
          <p:nvPr/>
        </p:nvPicPr>
        <p:blipFill>
          <a:blip r:embed="rId3">
            <a:alphaModFix/>
          </a:blip>
          <a:stretch>
            <a:fillRect/>
          </a:stretch>
        </p:blipFill>
        <p:spPr>
          <a:xfrm rot="4109499">
            <a:off x="2935310" y="3322951"/>
            <a:ext cx="1082656" cy="641698"/>
          </a:xfrm>
          <a:prstGeom prst="rect">
            <a:avLst/>
          </a:prstGeom>
          <a:noFill/>
          <a:ln>
            <a:noFill/>
          </a:ln>
        </p:spPr>
      </p:pic>
      <p:sp>
        <p:nvSpPr>
          <p:cNvPr id="27" name="Google Shape;27;p3"/>
          <p:cNvSpPr txBox="1">
            <a:spLocks noGrp="1"/>
          </p:cNvSpPr>
          <p:nvPr>
            <p:ph type="body" idx="1"/>
          </p:nvPr>
        </p:nvSpPr>
        <p:spPr>
          <a:xfrm>
            <a:off x="3207500" y="712650"/>
            <a:ext cx="2747100" cy="4032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28" name="Google Shape;28;p3"/>
          <p:cNvSpPr txBox="1"/>
          <p:nvPr/>
        </p:nvSpPr>
        <p:spPr>
          <a:xfrm>
            <a:off x="4125000" y="3558700"/>
            <a:ext cx="5194800" cy="1731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a:latin typeface="Montserrat Medium"/>
                <a:ea typeface="Montserrat Medium"/>
                <a:cs typeface="Montserrat Medium"/>
                <a:sym typeface="Montserrat Medium"/>
              </a:rPr>
              <a:t>In the charts on the following slides, fill in the missing causes and effects. Understanding these causes and effects is an important part of understanding the story.</a:t>
            </a:r>
            <a:endParaRPr>
              <a:latin typeface="Montserrat Medium"/>
              <a:ea typeface="Montserrat Medium"/>
              <a:cs typeface="Montserrat Medium"/>
              <a:sym typeface="Montserrat Medium"/>
            </a:endParaRPr>
          </a:p>
        </p:txBody>
      </p:sp>
      <p:sp>
        <p:nvSpPr>
          <p:cNvPr id="29" name="Google Shape;29;p3"/>
          <p:cNvSpPr txBox="1"/>
          <p:nvPr/>
        </p:nvSpPr>
        <p:spPr>
          <a:xfrm>
            <a:off x="4125000" y="4536250"/>
            <a:ext cx="4844700" cy="984000"/>
          </a:xfrm>
          <a:prstGeom prst="rect">
            <a:avLst/>
          </a:prstGeom>
          <a:solidFill>
            <a:srgbClr val="FFFF00"/>
          </a:solidFill>
          <a:ln>
            <a:noFill/>
          </a:ln>
        </p:spPr>
        <p:txBody>
          <a:bodyPr spcFirstLastPara="1" wrap="square" lIns="91425" tIns="91425" rIns="91425" bIns="91425" anchor="t" anchorCtr="0">
            <a:noAutofit/>
          </a:bodyPr>
          <a:lstStyle/>
          <a:p>
            <a:pPr marL="914400" lvl="0" indent="0" algn="l" rtl="0">
              <a:lnSpc>
                <a:spcPct val="115000"/>
              </a:lnSpc>
              <a:spcBef>
                <a:spcPts val="0"/>
              </a:spcBef>
              <a:spcAft>
                <a:spcPts val="0"/>
              </a:spcAft>
              <a:buNone/>
            </a:pPr>
            <a:r>
              <a:rPr lang="en" sz="1800">
                <a:solidFill>
                  <a:srgbClr val="0000FF"/>
                </a:solidFill>
                <a:latin typeface="Montserrat ExtraBold"/>
                <a:ea typeface="Montserrat ExtraBold"/>
                <a:cs typeface="Montserrat ExtraBold"/>
                <a:sym typeface="Montserrat ExtraBold"/>
              </a:rPr>
              <a:t>TIP:</a:t>
            </a:r>
            <a:r>
              <a:rPr lang="en">
                <a:solidFill>
                  <a:srgbClr val="000000"/>
                </a:solidFill>
                <a:latin typeface="Montserrat Medium"/>
                <a:ea typeface="Montserrat Medium"/>
                <a:cs typeface="Montserrat Medium"/>
                <a:sym typeface="Montserrat Medium"/>
              </a:rPr>
              <a:t> We’ve included hints at the bottom of each slide! Think about them before you enter your answer.</a:t>
            </a:r>
            <a:endParaRPr>
              <a:solidFill>
                <a:srgbClr val="000000"/>
              </a:solidFill>
              <a:latin typeface="Montserrat Medium"/>
              <a:ea typeface="Montserrat Medium"/>
              <a:cs typeface="Montserrat Medium"/>
              <a:sym typeface="Montserrat Medium"/>
            </a:endParaRPr>
          </a:p>
        </p:txBody>
      </p:sp>
      <p:sp>
        <p:nvSpPr>
          <p:cNvPr id="30" name="Google Shape;30;p3"/>
          <p:cNvSpPr/>
          <p:nvPr/>
        </p:nvSpPr>
        <p:spPr>
          <a:xfrm>
            <a:off x="4167175" y="4536250"/>
            <a:ext cx="869700" cy="869700"/>
          </a:xfrm>
          <a:prstGeom prst="star5">
            <a:avLst>
              <a:gd name="adj" fmla="val 19098"/>
              <a:gd name="hf" fmla="val 105146"/>
              <a:gd name="vf" fmla="val 110557"/>
            </a:avLst>
          </a:prstGeom>
          <a:solidFill>
            <a:srgbClr val="EEEEEE"/>
          </a:solidFill>
          <a:ln>
            <a:noFill/>
          </a:ln>
          <a:effectLst>
            <a:outerShdw blurRad="85725"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 name="Google Shape;31;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32" name="Google Shape;32;p3"/>
          <p:cNvPicPr preferRelativeResize="0"/>
          <p:nvPr/>
        </p:nvPicPr>
        <p:blipFill rotWithShape="1">
          <a:blip r:embed="rId5">
            <a:alphaModFix/>
          </a:blip>
          <a:srcRect l="1690" r="1700"/>
          <a:stretch/>
        </p:blipFill>
        <p:spPr>
          <a:xfrm>
            <a:off x="7177400" y="1115775"/>
            <a:ext cx="2283374" cy="1583538"/>
          </a:xfrm>
          <a:prstGeom prst="rect">
            <a:avLst/>
          </a:prstGeom>
          <a:noFill/>
          <a:ln>
            <a:noFill/>
          </a:ln>
          <a:effectLst>
            <a:outerShdw blurRad="57150" dist="19050" dir="5400000" algn="bl" rotWithShape="0">
              <a:srgbClr val="000000">
                <a:alpha val="50000"/>
              </a:srgbClr>
            </a:outerShdw>
          </a:effectLst>
        </p:spPr>
      </p:pic>
    </p:spTree>
  </p:cSld>
  <p:clrMapOvr>
    <a:masterClrMapping/>
  </p:clrMapOvr>
  <p:extLst>
    <p:ext uri="{DCECCB84-F9BA-43D5-87BE-67443E8EF086}">
      <p15:sldGuideLst xmlns:p15="http://schemas.microsoft.com/office/powerpoint/2012/main">
        <p15:guide id="1" pos="288">
          <p15:clr>
            <a:srgbClr val="FA7B17"/>
          </p15:clr>
        </p15:guide>
        <p15:guide id="2" orient="horz"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tx">
  <p:cSld name="TITLE_AND_BODY">
    <p:bg>
      <p:bgPr>
        <a:solidFill>
          <a:srgbClr val="FF0000"/>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r>
              <a:rPr lang="en"/>
              <a:t>Page 2 of 5</a:t>
            </a:r>
            <a:endParaRPr/>
          </a:p>
        </p:txBody>
      </p:sp>
      <p:sp>
        <p:nvSpPr>
          <p:cNvPr id="35" name="Google Shape;35;p4"/>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Google Shape;36;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7" name="Google Shape;37;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sp>
        <p:nvSpPr>
          <p:cNvPr id="38" name="Google Shape;38;p4"/>
          <p:cNvSpPr txBox="1"/>
          <p:nvPr/>
        </p:nvSpPr>
        <p:spPr>
          <a:xfrm>
            <a:off x="4493425" y="660975"/>
            <a:ext cx="496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“‘I Saved a Life’”</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May 2024</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graphicFrame>
        <p:nvGraphicFramePr>
          <p:cNvPr id="39" name="Google Shape;39;p4"/>
          <p:cNvGraphicFramePr/>
          <p:nvPr/>
        </p:nvGraphicFramePr>
        <p:xfrm>
          <a:off x="773525" y="1437925"/>
          <a:ext cx="8511350" cy="5155630"/>
        </p:xfrm>
        <a:graphic>
          <a:graphicData uri="http://schemas.openxmlformats.org/drawingml/2006/table">
            <a:tbl>
              <a:tblPr>
                <a:noFill/>
                <a:tableStyleId>{46BDFE54-15A3-4E9B-A708-9FD75B125A16}</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Why</a:t>
                      </a:r>
                      <a:r>
                        <a:rPr lang="en" sz="1600">
                          <a:solidFill>
                            <a:srgbClr val="FFFFFF"/>
                          </a:solidFill>
                          <a:latin typeface="Montserrat"/>
                          <a:ea typeface="Montserrat"/>
                          <a:cs typeface="Montserrat"/>
                          <a:sym typeface="Montserrat"/>
                        </a:rPr>
                        <a:t>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What</a:t>
                      </a:r>
                      <a:r>
                        <a:rPr lang="en" sz="1600">
                          <a:solidFill>
                            <a:srgbClr val="FFFFFF"/>
                          </a:solidFill>
                          <a:latin typeface="Montserrat"/>
                          <a:ea typeface="Montserrat"/>
                          <a:cs typeface="Montserrat"/>
                          <a:sym typeface="Montserrat"/>
                        </a:rPr>
                        <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40" name="Google Shape;40;p4"/>
          <p:cNvSpPr txBox="1">
            <a:spLocks noGrp="1"/>
          </p:cNvSpPr>
          <p:nvPr>
            <p:ph type="body" idx="1"/>
          </p:nvPr>
        </p:nvSpPr>
        <p:spPr>
          <a:xfrm>
            <a:off x="5264700" y="2319025"/>
            <a:ext cx="3768000" cy="35544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41" name="Google Shape;41;p4"/>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chemeClr val="dk1"/>
                </a:solidFill>
                <a:latin typeface="Montserrat"/>
                <a:ea typeface="Montserrat"/>
                <a:cs typeface="Montserrat"/>
                <a:sym typeface="Montserrat"/>
              </a:rPr>
              <a:t>1.</a:t>
            </a:r>
            <a:r>
              <a:rPr lang="en" sz="1600" b="1">
                <a:solidFill>
                  <a:schemeClr val="dk1"/>
                </a:solidFill>
                <a:latin typeface="Lato"/>
                <a:ea typeface="Lato"/>
                <a:cs typeface="Lato"/>
                <a:sym typeface="Lato"/>
              </a:rPr>
              <a:t> </a:t>
            </a:r>
            <a:r>
              <a:rPr lang="en" sz="1900">
                <a:solidFill>
                  <a:schemeClr val="dk1"/>
                </a:solidFill>
                <a:latin typeface="Coming Soon"/>
                <a:ea typeface="Coming Soon"/>
                <a:cs typeface="Coming Soon"/>
                <a:sym typeface="Coming Soon"/>
              </a:rPr>
              <a:t>While she was taking a nap, Madison heard someone yell, “Call 911!”</a:t>
            </a:r>
            <a:endParaRPr sz="1900">
              <a:latin typeface="Coming Soon"/>
              <a:ea typeface="Coming Soon"/>
              <a:cs typeface="Coming Soon"/>
              <a:sym typeface="Coming Soon"/>
            </a:endParaRPr>
          </a:p>
        </p:txBody>
      </p:sp>
      <p:sp>
        <p:nvSpPr>
          <p:cNvPr id="42" name="Google Shape;42;p4"/>
          <p:cNvSpPr txBox="1"/>
          <p:nvPr/>
        </p:nvSpPr>
        <p:spPr>
          <a:xfrm>
            <a:off x="5294100" y="6040430"/>
            <a:ext cx="3709200" cy="594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How did Madison respond?</a:t>
            </a:r>
            <a:endParaRPr>
              <a:latin typeface="Montserrat Medium"/>
              <a:ea typeface="Montserrat Medium"/>
              <a:cs typeface="Montserrat Medium"/>
              <a:sym typeface="Montserrat Medium"/>
            </a:endParaRPr>
          </a:p>
        </p:txBody>
      </p:sp>
      <p:pic>
        <p:nvPicPr>
          <p:cNvPr id="43" name="Google Shape;43;p4"/>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CUSTOM">
    <p:bg>
      <p:bgPr>
        <a:solidFill>
          <a:srgbClr val="FF0000"/>
        </a:solidFill>
        <a:effectLst/>
      </p:bgPr>
    </p:bg>
    <p:spTree>
      <p:nvGrpSpPr>
        <p:cNvPr id="1" name="Shape 44"/>
        <p:cNvGrpSpPr/>
        <p:nvPr/>
      </p:nvGrpSpPr>
      <p:grpSpPr>
        <a:xfrm>
          <a:off x="0" y="0"/>
          <a:ext cx="0" cy="0"/>
          <a:chOff x="0" y="0"/>
          <a:chExt cx="0" cy="0"/>
        </a:xfrm>
      </p:grpSpPr>
      <p:sp>
        <p:nvSpPr>
          <p:cNvPr id="45" name="Google Shape;45;p5"/>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3 of 5</a:t>
            </a:r>
            <a:endParaRPr/>
          </a:p>
        </p:txBody>
      </p:sp>
      <p:sp>
        <p:nvSpPr>
          <p:cNvPr id="46" name="Google Shape;46;p5"/>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48" name="Google Shape;48;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graphicFrame>
        <p:nvGraphicFramePr>
          <p:cNvPr id="49" name="Google Shape;49;p5"/>
          <p:cNvGraphicFramePr/>
          <p:nvPr/>
        </p:nvGraphicFramePr>
        <p:xfrm>
          <a:off x="773525" y="1437925"/>
          <a:ext cx="8511350" cy="5155630"/>
        </p:xfrm>
        <a:graphic>
          <a:graphicData uri="http://schemas.openxmlformats.org/drawingml/2006/table">
            <a:tbl>
              <a:tblPr>
                <a:noFill/>
                <a:tableStyleId>{46BDFE54-15A3-4E9B-A708-9FD75B125A16}</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Why</a:t>
                      </a:r>
                      <a:r>
                        <a:rPr lang="en" sz="1600">
                          <a:solidFill>
                            <a:srgbClr val="FFFFFF"/>
                          </a:solidFill>
                          <a:latin typeface="Montserrat"/>
                          <a:ea typeface="Montserrat"/>
                          <a:cs typeface="Montserrat"/>
                          <a:sym typeface="Montserrat"/>
                        </a:rPr>
                        <a:t>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What</a:t>
                      </a:r>
                      <a:r>
                        <a:rPr lang="en" sz="1600">
                          <a:solidFill>
                            <a:srgbClr val="FFFFFF"/>
                          </a:solidFill>
                          <a:latin typeface="Montserrat"/>
                          <a:ea typeface="Montserrat"/>
                          <a:cs typeface="Montserrat"/>
                          <a:sym typeface="Montserrat"/>
                        </a:rPr>
                        <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50" name="Google Shape;50;p5"/>
          <p:cNvSpPr txBox="1">
            <a:spLocks noGrp="1"/>
          </p:cNvSpPr>
          <p:nvPr>
            <p:ph type="body" idx="1"/>
          </p:nvPr>
        </p:nvSpPr>
        <p:spPr>
          <a:xfrm>
            <a:off x="1298700" y="2397350"/>
            <a:ext cx="3430800" cy="34698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51" name="Google Shape;51;p5"/>
          <p:cNvSpPr txBox="1"/>
          <p:nvPr/>
        </p:nvSpPr>
        <p:spPr>
          <a:xfrm>
            <a:off x="936000" y="6131113"/>
            <a:ext cx="3978900" cy="342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350" b="1">
                <a:latin typeface="Montserrat"/>
                <a:ea typeface="Montserrat"/>
                <a:cs typeface="Montserrat"/>
                <a:sym typeface="Montserrat"/>
              </a:rPr>
              <a:t>Hint:</a:t>
            </a:r>
            <a:r>
              <a:rPr lang="en" sz="1350">
                <a:latin typeface="Montserrat Medium"/>
                <a:ea typeface="Montserrat Medium"/>
                <a:cs typeface="Montserrat Medium"/>
                <a:sym typeface="Montserrat Medium"/>
              </a:rPr>
              <a:t> What lifesaving skill had Madison learned in school?</a:t>
            </a:r>
            <a:endParaRPr sz="1350">
              <a:latin typeface="Montserrat Medium"/>
              <a:ea typeface="Montserrat Medium"/>
              <a:cs typeface="Montserrat Medium"/>
              <a:sym typeface="Montserrat Medium"/>
            </a:endParaRPr>
          </a:p>
        </p:txBody>
      </p:sp>
      <p:sp>
        <p:nvSpPr>
          <p:cNvPr id="52" name="Google Shape;52;p5"/>
          <p:cNvSpPr txBox="1"/>
          <p:nvPr/>
        </p:nvSpPr>
        <p:spPr>
          <a:xfrm>
            <a:off x="894900" y="2319025"/>
            <a:ext cx="403800" cy="441000"/>
          </a:xfrm>
          <a:prstGeom prst="rect">
            <a:avLst/>
          </a:prstGeom>
          <a:noFill/>
          <a:ln>
            <a:noFill/>
          </a:ln>
        </p:spPr>
        <p:txBody>
          <a:bodyPr spcFirstLastPara="1" wrap="square" lIns="91425" tIns="91425" rIns="91425" bIns="91425" anchor="t" anchorCtr="0">
            <a:noAutofit/>
          </a:bodyPr>
          <a:lstStyle/>
          <a:p>
            <a:pPr marL="182880" lvl="0" indent="-182880" algn="l" rtl="0">
              <a:spcBef>
                <a:spcPts val="0"/>
              </a:spcBef>
              <a:spcAft>
                <a:spcPts val="0"/>
              </a:spcAft>
              <a:buNone/>
            </a:pPr>
            <a:r>
              <a:rPr lang="en" sz="2000" b="1">
                <a:solidFill>
                  <a:schemeClr val="dk1"/>
                </a:solidFill>
                <a:latin typeface="Montserrat"/>
                <a:ea typeface="Montserrat"/>
                <a:cs typeface="Montserrat"/>
                <a:sym typeface="Montserrat"/>
              </a:rPr>
              <a:t>2.</a:t>
            </a:r>
            <a:endParaRPr sz="1900">
              <a:latin typeface="Coming Soon"/>
              <a:ea typeface="Coming Soon"/>
              <a:cs typeface="Coming Soon"/>
              <a:sym typeface="Coming Soon"/>
            </a:endParaRPr>
          </a:p>
        </p:txBody>
      </p:sp>
      <p:sp>
        <p:nvSpPr>
          <p:cNvPr id="53" name="Google Shape;53;p5"/>
          <p:cNvSpPr txBox="1"/>
          <p:nvPr/>
        </p:nvSpPr>
        <p:spPr>
          <a:xfrm>
            <a:off x="5281725" y="2319025"/>
            <a:ext cx="3709200" cy="398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a:solidFill>
                  <a:schemeClr val="dk1"/>
                </a:solidFill>
                <a:latin typeface="Coming Soon"/>
                <a:ea typeface="Coming Soon"/>
                <a:cs typeface="Coming Soon"/>
                <a:sym typeface="Coming Soon"/>
              </a:rPr>
              <a:t>When Madison saw that Maxine wasn’t breathing, she knew what to do.</a:t>
            </a:r>
            <a:endParaRPr sz="1900">
              <a:solidFill>
                <a:schemeClr val="dk1"/>
              </a:solidFill>
              <a:latin typeface="Coming Soon"/>
              <a:ea typeface="Coming Soon"/>
              <a:cs typeface="Coming Soon"/>
              <a:sym typeface="Coming Soon"/>
            </a:endParaRPr>
          </a:p>
        </p:txBody>
      </p:sp>
      <p:sp>
        <p:nvSpPr>
          <p:cNvPr id="54" name="Google Shape;54;p5"/>
          <p:cNvSpPr txBox="1"/>
          <p:nvPr/>
        </p:nvSpPr>
        <p:spPr>
          <a:xfrm>
            <a:off x="4493425" y="660975"/>
            <a:ext cx="496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“‘I Saved a Life’”</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May 2024</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pic>
        <p:nvPicPr>
          <p:cNvPr id="55" name="Google Shape;55;p5"/>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CUSTOM_4">
    <p:bg>
      <p:bgPr>
        <a:solidFill>
          <a:srgbClr val="FF0000"/>
        </a:solidFill>
        <a:effectLst/>
      </p:bgPr>
    </p:bg>
    <p:spTree>
      <p:nvGrpSpPr>
        <p:cNvPr id="1" name="Shape 56"/>
        <p:cNvGrpSpPr/>
        <p:nvPr/>
      </p:nvGrpSpPr>
      <p:grpSpPr>
        <a:xfrm>
          <a:off x="0" y="0"/>
          <a:ext cx="0" cy="0"/>
          <a:chOff x="0" y="0"/>
          <a:chExt cx="0" cy="0"/>
        </a:xfrm>
      </p:grpSpPr>
      <p:sp>
        <p:nvSpPr>
          <p:cNvPr id="57" name="Google Shape;57;p6"/>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4 of 5</a:t>
            </a:r>
            <a:endParaRPr/>
          </a:p>
        </p:txBody>
      </p:sp>
      <p:sp>
        <p:nvSpPr>
          <p:cNvPr id="58" name="Google Shape;58;p6"/>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0" name="Google Shape;60;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graphicFrame>
        <p:nvGraphicFramePr>
          <p:cNvPr id="61" name="Google Shape;61;p6"/>
          <p:cNvGraphicFramePr/>
          <p:nvPr/>
        </p:nvGraphicFramePr>
        <p:xfrm>
          <a:off x="773525" y="1437925"/>
          <a:ext cx="8511350" cy="5155630"/>
        </p:xfrm>
        <a:graphic>
          <a:graphicData uri="http://schemas.openxmlformats.org/drawingml/2006/table">
            <a:tbl>
              <a:tblPr>
                <a:noFill/>
                <a:tableStyleId>{46BDFE54-15A3-4E9B-A708-9FD75B125A16}</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Why</a:t>
                      </a:r>
                      <a:r>
                        <a:rPr lang="en" sz="1600">
                          <a:solidFill>
                            <a:srgbClr val="FFFFFF"/>
                          </a:solidFill>
                          <a:latin typeface="Montserrat"/>
                          <a:ea typeface="Montserrat"/>
                          <a:cs typeface="Montserrat"/>
                          <a:sym typeface="Montserrat"/>
                        </a:rPr>
                        <a:t>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What</a:t>
                      </a:r>
                      <a:r>
                        <a:rPr lang="en" sz="1600">
                          <a:solidFill>
                            <a:srgbClr val="FFFFFF"/>
                          </a:solidFill>
                          <a:latin typeface="Montserrat"/>
                          <a:ea typeface="Montserrat"/>
                          <a:cs typeface="Montserrat"/>
                          <a:sym typeface="Montserrat"/>
                        </a:rPr>
                        <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62" name="Google Shape;62;p6"/>
          <p:cNvSpPr txBox="1">
            <a:spLocks noGrp="1"/>
          </p:cNvSpPr>
          <p:nvPr>
            <p:ph type="body" idx="1"/>
          </p:nvPr>
        </p:nvSpPr>
        <p:spPr>
          <a:xfrm>
            <a:off x="1298700" y="2397350"/>
            <a:ext cx="3430800" cy="34698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3" name="Google Shape;63;p6"/>
          <p:cNvSpPr txBox="1"/>
          <p:nvPr/>
        </p:nvSpPr>
        <p:spPr>
          <a:xfrm>
            <a:off x="936000" y="6131113"/>
            <a:ext cx="3978900" cy="342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350" b="1">
                <a:latin typeface="Montserrat"/>
                <a:ea typeface="Montserrat"/>
                <a:cs typeface="Montserrat"/>
                <a:sym typeface="Montserrat"/>
              </a:rPr>
              <a:t>Hint:</a:t>
            </a:r>
            <a:r>
              <a:rPr lang="en" sz="1350">
                <a:latin typeface="Montserrat Medium"/>
                <a:ea typeface="Montserrat Medium"/>
                <a:cs typeface="Montserrat Medium"/>
                <a:sym typeface="Montserrat Medium"/>
              </a:rPr>
              <a:t> How did Madison’s teachers feel about what Madison had done?</a:t>
            </a:r>
            <a:endParaRPr sz="1350">
              <a:latin typeface="Montserrat Medium"/>
              <a:ea typeface="Montserrat Medium"/>
              <a:cs typeface="Montserrat Medium"/>
              <a:sym typeface="Montserrat Medium"/>
            </a:endParaRPr>
          </a:p>
        </p:txBody>
      </p:sp>
      <p:sp>
        <p:nvSpPr>
          <p:cNvPr id="64" name="Google Shape;64;p6"/>
          <p:cNvSpPr txBox="1"/>
          <p:nvPr/>
        </p:nvSpPr>
        <p:spPr>
          <a:xfrm>
            <a:off x="894900" y="2319025"/>
            <a:ext cx="403800" cy="441000"/>
          </a:xfrm>
          <a:prstGeom prst="rect">
            <a:avLst/>
          </a:prstGeom>
          <a:noFill/>
          <a:ln>
            <a:noFill/>
          </a:ln>
        </p:spPr>
        <p:txBody>
          <a:bodyPr spcFirstLastPara="1" wrap="square" lIns="91425" tIns="91425" rIns="91425" bIns="91425" anchor="t" anchorCtr="0">
            <a:noAutofit/>
          </a:bodyPr>
          <a:lstStyle/>
          <a:p>
            <a:pPr marL="182880" lvl="0" indent="-182880" algn="l" rtl="0">
              <a:spcBef>
                <a:spcPts val="0"/>
              </a:spcBef>
              <a:spcAft>
                <a:spcPts val="0"/>
              </a:spcAft>
              <a:buNone/>
            </a:pPr>
            <a:r>
              <a:rPr lang="en" sz="2000" b="1">
                <a:solidFill>
                  <a:schemeClr val="dk1"/>
                </a:solidFill>
                <a:latin typeface="Montserrat"/>
                <a:ea typeface="Montserrat"/>
                <a:cs typeface="Montserrat"/>
                <a:sym typeface="Montserrat"/>
              </a:rPr>
              <a:t>3.</a:t>
            </a:r>
            <a:endParaRPr sz="1900">
              <a:latin typeface="Coming Soon"/>
              <a:ea typeface="Coming Soon"/>
              <a:cs typeface="Coming Soon"/>
              <a:sym typeface="Coming Soon"/>
            </a:endParaRPr>
          </a:p>
        </p:txBody>
      </p:sp>
      <p:sp>
        <p:nvSpPr>
          <p:cNvPr id="65" name="Google Shape;65;p6"/>
          <p:cNvSpPr txBox="1"/>
          <p:nvPr/>
        </p:nvSpPr>
        <p:spPr>
          <a:xfrm>
            <a:off x="5281725" y="2319025"/>
            <a:ext cx="3709200" cy="398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a:solidFill>
                  <a:schemeClr val="dk1"/>
                </a:solidFill>
                <a:latin typeface="Coming Soon"/>
                <a:ea typeface="Coming Soon"/>
                <a:cs typeface="Coming Soon"/>
                <a:sym typeface="Coming Soon"/>
              </a:rPr>
              <a:t>When Madison returned to school, her sports medicine teacher hugged her and cried.</a:t>
            </a:r>
            <a:endParaRPr sz="1900">
              <a:solidFill>
                <a:schemeClr val="dk1"/>
              </a:solidFill>
              <a:latin typeface="Coming Soon"/>
              <a:ea typeface="Coming Soon"/>
              <a:cs typeface="Coming Soon"/>
              <a:sym typeface="Coming Soon"/>
            </a:endParaRPr>
          </a:p>
        </p:txBody>
      </p:sp>
      <p:sp>
        <p:nvSpPr>
          <p:cNvPr id="66" name="Google Shape;66;p6"/>
          <p:cNvSpPr txBox="1"/>
          <p:nvPr/>
        </p:nvSpPr>
        <p:spPr>
          <a:xfrm>
            <a:off x="4493425" y="660975"/>
            <a:ext cx="496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“‘I Saved a Life’”</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May 2024</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pic>
        <p:nvPicPr>
          <p:cNvPr id="67" name="Google Shape;67;p6"/>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p:cSld name="CUSTOM_4_1">
    <p:bg>
      <p:bgPr>
        <a:solidFill>
          <a:srgbClr val="FF0000"/>
        </a:solidFill>
        <a:effectLst/>
      </p:bgPr>
    </p:bg>
    <p:spTree>
      <p:nvGrpSpPr>
        <p:cNvPr id="1" name="Shape 68"/>
        <p:cNvGrpSpPr/>
        <p:nvPr/>
      </p:nvGrpSpPr>
      <p:grpSpPr>
        <a:xfrm>
          <a:off x="0" y="0"/>
          <a:ext cx="0" cy="0"/>
          <a:chOff x="0" y="0"/>
          <a:chExt cx="0" cy="0"/>
        </a:xfrm>
      </p:grpSpPr>
      <p:sp>
        <p:nvSpPr>
          <p:cNvPr id="69" name="Google Shape;69;p7"/>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5 of 5</a:t>
            </a:r>
            <a:endParaRPr/>
          </a:p>
        </p:txBody>
      </p:sp>
      <p:sp>
        <p:nvSpPr>
          <p:cNvPr id="70" name="Google Shape;70;p7"/>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 name="Google Shape;71;p7"/>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72" name="Google Shape;72;p7"/>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graphicFrame>
        <p:nvGraphicFramePr>
          <p:cNvPr id="73" name="Google Shape;73;p7"/>
          <p:cNvGraphicFramePr/>
          <p:nvPr/>
        </p:nvGraphicFramePr>
        <p:xfrm>
          <a:off x="773525" y="1437925"/>
          <a:ext cx="3000000" cy="3000000"/>
        </p:xfrm>
        <a:graphic>
          <a:graphicData uri="http://schemas.openxmlformats.org/drawingml/2006/table">
            <a:tbl>
              <a:tblPr>
                <a:noFill/>
                <a:tableStyleId>{46BDFE54-15A3-4E9B-A708-9FD75B125A16}</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Why</a:t>
                      </a:r>
                      <a:r>
                        <a:rPr lang="en" sz="1600">
                          <a:solidFill>
                            <a:srgbClr val="FFFFFF"/>
                          </a:solidFill>
                          <a:latin typeface="Montserrat"/>
                          <a:ea typeface="Montserrat"/>
                          <a:cs typeface="Montserrat"/>
                          <a:sym typeface="Montserrat"/>
                        </a:rPr>
                        <a:t>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What</a:t>
                      </a:r>
                      <a:r>
                        <a:rPr lang="en" sz="1600">
                          <a:solidFill>
                            <a:srgbClr val="FFFFFF"/>
                          </a:solidFill>
                          <a:latin typeface="Montserrat"/>
                          <a:ea typeface="Montserrat"/>
                          <a:cs typeface="Montserrat"/>
                          <a:sym typeface="Montserrat"/>
                        </a:rPr>
                        <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74" name="Google Shape;74;p7"/>
          <p:cNvSpPr txBox="1">
            <a:spLocks noGrp="1"/>
          </p:cNvSpPr>
          <p:nvPr>
            <p:ph type="body" idx="1"/>
          </p:nvPr>
        </p:nvSpPr>
        <p:spPr>
          <a:xfrm>
            <a:off x="1298700" y="2397350"/>
            <a:ext cx="3430800" cy="34698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75" name="Google Shape;75;p7"/>
          <p:cNvSpPr txBox="1"/>
          <p:nvPr/>
        </p:nvSpPr>
        <p:spPr>
          <a:xfrm>
            <a:off x="936000" y="6032427"/>
            <a:ext cx="3978900" cy="4410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350" b="1">
                <a:latin typeface="Montserrat"/>
                <a:ea typeface="Montserrat"/>
                <a:cs typeface="Montserrat"/>
                <a:sym typeface="Montserrat"/>
              </a:rPr>
              <a:t>Hint:</a:t>
            </a:r>
            <a:r>
              <a:rPr lang="en" sz="1350">
                <a:latin typeface="Montserrat Medium"/>
                <a:ea typeface="Montserrat Medium"/>
                <a:cs typeface="Montserrat Medium"/>
                <a:sym typeface="Montserrat Medium"/>
              </a:rPr>
              <a:t> How did Madison behave in a stressful situation?</a:t>
            </a:r>
            <a:endParaRPr sz="1350">
              <a:latin typeface="Montserrat Medium"/>
              <a:ea typeface="Montserrat Medium"/>
              <a:cs typeface="Montserrat Medium"/>
              <a:sym typeface="Montserrat Medium"/>
            </a:endParaRPr>
          </a:p>
        </p:txBody>
      </p:sp>
      <p:sp>
        <p:nvSpPr>
          <p:cNvPr id="76" name="Google Shape;76;p7"/>
          <p:cNvSpPr txBox="1"/>
          <p:nvPr/>
        </p:nvSpPr>
        <p:spPr>
          <a:xfrm>
            <a:off x="894900" y="2319025"/>
            <a:ext cx="474900" cy="441000"/>
          </a:xfrm>
          <a:prstGeom prst="rect">
            <a:avLst/>
          </a:prstGeom>
          <a:noFill/>
          <a:ln>
            <a:noFill/>
          </a:ln>
        </p:spPr>
        <p:txBody>
          <a:bodyPr spcFirstLastPara="1" wrap="square" lIns="91425" tIns="91425" rIns="91425" bIns="91425" anchor="t" anchorCtr="0">
            <a:noAutofit/>
          </a:bodyPr>
          <a:lstStyle/>
          <a:p>
            <a:pPr marL="182880" lvl="0" indent="-182880" algn="l" rtl="0">
              <a:spcBef>
                <a:spcPts val="0"/>
              </a:spcBef>
              <a:spcAft>
                <a:spcPts val="0"/>
              </a:spcAft>
              <a:buNone/>
            </a:pPr>
            <a:r>
              <a:rPr lang="en" sz="2000" b="1">
                <a:solidFill>
                  <a:schemeClr val="dk1"/>
                </a:solidFill>
                <a:latin typeface="Montserrat"/>
                <a:ea typeface="Montserrat"/>
                <a:cs typeface="Montserrat"/>
                <a:sym typeface="Montserrat"/>
              </a:rPr>
              <a:t>4.</a:t>
            </a:r>
            <a:endParaRPr sz="1900">
              <a:latin typeface="Coming Soon"/>
              <a:ea typeface="Coming Soon"/>
              <a:cs typeface="Coming Soon"/>
              <a:sym typeface="Coming Soon"/>
            </a:endParaRPr>
          </a:p>
        </p:txBody>
      </p:sp>
      <p:sp>
        <p:nvSpPr>
          <p:cNvPr id="77" name="Google Shape;77;p7"/>
          <p:cNvSpPr txBox="1"/>
          <p:nvPr/>
        </p:nvSpPr>
        <p:spPr>
          <a:xfrm>
            <a:off x="5281725" y="2319025"/>
            <a:ext cx="3709200" cy="398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a:solidFill>
                  <a:schemeClr val="dk1"/>
                </a:solidFill>
                <a:latin typeface="Coming Soon"/>
                <a:ea typeface="Coming Soon"/>
                <a:cs typeface="Coming Soon"/>
                <a:sym typeface="Coming Soon"/>
              </a:rPr>
              <a:t>Saving Maxine taught Madison to trust herself.</a:t>
            </a:r>
            <a:endParaRPr sz="1900">
              <a:solidFill>
                <a:schemeClr val="dk1"/>
              </a:solidFill>
              <a:latin typeface="Coming Soon"/>
              <a:ea typeface="Coming Soon"/>
              <a:cs typeface="Coming Soon"/>
              <a:sym typeface="Coming Soon"/>
            </a:endParaRPr>
          </a:p>
        </p:txBody>
      </p:sp>
      <p:sp>
        <p:nvSpPr>
          <p:cNvPr id="78" name="Google Shape;78;p7"/>
          <p:cNvSpPr txBox="1"/>
          <p:nvPr/>
        </p:nvSpPr>
        <p:spPr>
          <a:xfrm>
            <a:off x="4493425" y="660975"/>
            <a:ext cx="496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“‘I Saved a Life’”</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May 2024</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pic>
        <p:nvPicPr>
          <p:cNvPr id="79" name="Google Shape;79;p7"/>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3-24/050124/i-saved-a-life.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9"/>
          <p:cNvSpPr txBox="1">
            <a:spLocks noGrp="1"/>
          </p:cNvSpPr>
          <p:nvPr>
            <p:ph type="body" idx="1"/>
          </p:nvPr>
        </p:nvSpPr>
        <p:spPr>
          <a:xfrm>
            <a:off x="3207500" y="712650"/>
            <a:ext cx="27471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0" name="Google Shape;90;p9">
            <a:hlinkClick r:id="rId3"/>
          </p:cNvPr>
          <p:cNvSpPr txBox="1"/>
          <p:nvPr/>
        </p:nvSpPr>
        <p:spPr>
          <a:xfrm>
            <a:off x="2435525" y="1979225"/>
            <a:ext cx="1386900" cy="2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9"/>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1 of 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0"/>
          <p:cNvSpPr txBox="1">
            <a:spLocks noGrp="1"/>
          </p:cNvSpPr>
          <p:nvPr>
            <p:ph type="body" idx="1"/>
          </p:nvPr>
        </p:nvSpPr>
        <p:spPr>
          <a:xfrm>
            <a:off x="5264700" y="2319025"/>
            <a:ext cx="3768000" cy="35544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7" name="Google Shape;97;p10"/>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2 of 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a:spLocks noGrp="1"/>
          </p:cNvSpPr>
          <p:nvPr>
            <p:ph type="body" idx="1"/>
          </p:nvPr>
        </p:nvSpPr>
        <p:spPr>
          <a:xfrm>
            <a:off x="1298700" y="2397350"/>
            <a:ext cx="3430800" cy="34698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03" name="Google Shape;103;p11"/>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3 of 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2"/>
          <p:cNvSpPr txBox="1">
            <a:spLocks noGrp="1"/>
          </p:cNvSpPr>
          <p:nvPr>
            <p:ph type="body" idx="1"/>
          </p:nvPr>
        </p:nvSpPr>
        <p:spPr>
          <a:xfrm>
            <a:off x="1298700" y="2397350"/>
            <a:ext cx="3430800" cy="34698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09" name="Google Shape;109;p12"/>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4 of 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3"/>
          <p:cNvSpPr txBox="1">
            <a:spLocks noGrp="1"/>
          </p:cNvSpPr>
          <p:nvPr>
            <p:ph type="body" idx="1"/>
          </p:nvPr>
        </p:nvSpPr>
        <p:spPr>
          <a:xfrm>
            <a:off x="1298700" y="2397350"/>
            <a:ext cx="3430800" cy="34698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15" name="Google Shape;115;p13"/>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5 of 5</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Words>
  <Application>Microsoft Macintosh PowerPoint</Application>
  <PresentationFormat>Custom</PresentationFormat>
  <Paragraphs>5</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Montserrat Medium</vt:lpstr>
      <vt:lpstr>Oswald Light</vt:lpstr>
      <vt:lpstr>Coming Soon</vt:lpstr>
      <vt:lpstr>Lato</vt:lpstr>
      <vt:lpstr>Montserrat</vt:lpstr>
      <vt:lpstr>Montserrat ExtraBold</vt:lpstr>
      <vt:lpstr>Arial</vt:lpstr>
      <vt:lpstr>Caveat</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2024-04-01T18:11:48Z</dcterms:modified>
</cp:coreProperties>
</file>