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6"/>
  </p:notesMasterIdLst>
  <p:sldIdLst>
    <p:sldId id="257" r:id="rId2"/>
    <p:sldId id="258" r:id="rId3"/>
    <p:sldId id="259" r:id="rId4"/>
    <p:sldId id="260" r:id="rId5"/>
  </p:sldIdLst>
  <p:sldSz cx="10058400" cy="7772400"/>
  <p:notesSz cx="6858000" cy="9144000"/>
  <p:embeddedFontLst>
    <p:embeddedFont>
      <p:font typeface="Caveat" pitchFamily="2" charset="0"/>
      <p:regular r:id="rId7"/>
      <p:bold r:id="rId8"/>
    </p:embeddedFont>
    <p:embeddedFont>
      <p:font typeface="Coming Soon" panose="02000000000000000000" pitchFamily="2" charset="0"/>
      <p:regular r:id="rId9"/>
    </p:embeddedFont>
    <p:embeddedFont>
      <p:font typeface="Montserrat" pitchFamily="2" charset="77"/>
      <p:regular r:id="rId10"/>
      <p:bold r:id="rId11"/>
      <p:italic r:id="rId12"/>
      <p:boldItalic r:id="rId13"/>
    </p:embeddedFont>
    <p:embeddedFont>
      <p:font typeface="Montserrat ExtraBold" panose="020F0502020204030204" pitchFamily="34" charset="0"/>
      <p:bold r:id="rId14"/>
      <p:italic r:id="rId15"/>
      <p:boldItalic r:id="rId16"/>
    </p:embeddedFont>
    <p:embeddedFont>
      <p:font typeface="Montserrat Medium" panose="020F0502020204030204" pitchFamily="34" charset="0"/>
      <p:regular r:id="rId17"/>
      <p:bold r:id="rId18"/>
      <p:italic r:id="rId19"/>
      <p:boldItalic r:id="rId20"/>
    </p:embeddedFont>
    <p:embeddedFont>
      <p:font typeface="Oswald Light" panose="020F0302020204030204" pitchFamily="34" charset="0"/>
      <p:regular r:id="rId21"/>
      <p:bold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1"/>
    <p:restoredTop sz="94694"/>
  </p:normalViewPr>
  <p:slideViewPr>
    <p:cSldViewPr snapToGrid="0">
      <p:cViewPr varScale="1">
        <p:scale>
          <a:sx n="114" d="100"/>
          <a:sy n="114" d="100"/>
        </p:scale>
        <p:origin x="1776"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presProps" Target="pres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b205396751_0_21: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b2053967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205396751_0_2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b20539675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b205396751_0_28: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b20539675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205396751_0_3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b2053967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00FF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4</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1200">
                <a:latin typeface="Montserrat"/>
                <a:ea typeface="Montserrat"/>
                <a:cs typeface="Montserrat"/>
                <a:sym typeface="Montserrat"/>
              </a:rPr>
              <a:t>“Vanished”</a:t>
            </a:r>
            <a:endParaRPr sz="1200">
              <a:latin typeface="Montserrat"/>
              <a:ea typeface="Montserrat"/>
              <a:cs typeface="Montserrat"/>
              <a:sym typeface="Montserrat"/>
            </a:endParaRPr>
          </a:p>
          <a:p>
            <a:pPr marL="0" lvl="0" indent="0" algn="r" rtl="0">
              <a:spcBef>
                <a:spcPts val="0"/>
              </a:spcBef>
              <a:spcAft>
                <a:spcPts val="0"/>
              </a:spcAft>
              <a:buNone/>
            </a:pPr>
            <a:r>
              <a:rPr lang="en" sz="1200">
                <a:latin typeface="Montserrat"/>
                <a:ea typeface="Montserrat"/>
                <a:cs typeface="Montserrat"/>
                <a:sym typeface="Montserrat"/>
              </a:rPr>
              <a:t>March 2024</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91"/>
            <a:ext cx="6107000" cy="1164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dirty="0">
                <a:solidFill>
                  <a:srgbClr val="C302B0"/>
                </a:solidFill>
                <a:latin typeface="Montserrat ExtraBold"/>
                <a:ea typeface="Montserrat ExtraBold"/>
                <a:cs typeface="Montserrat ExtraBold"/>
                <a:sym typeface="Montserrat ExtraBold"/>
              </a:rPr>
              <a:t>Finding Text Evidence</a:t>
            </a:r>
            <a:endParaRPr sz="3800" i="1" dirty="0">
              <a:solidFill>
                <a:srgbClr val="C302B0"/>
              </a:solidFill>
              <a:latin typeface="Montserrat ExtraBold"/>
              <a:ea typeface="Montserrat ExtraBold"/>
              <a:cs typeface="Montserrat ExtraBold"/>
              <a:sym typeface="Montserrat ExtraBold"/>
            </a:endParaRPr>
          </a:p>
        </p:txBody>
      </p:sp>
      <p:sp>
        <p:nvSpPr>
          <p:cNvPr id="21" name="Google Shape;21;p3"/>
          <p:cNvSpPr txBox="1"/>
          <p:nvPr/>
        </p:nvSpPr>
        <p:spPr>
          <a:xfrm>
            <a:off x="4517700" y="29135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2" name="Google Shape;22;p3"/>
          <p:cNvSpPr txBox="1"/>
          <p:nvPr/>
        </p:nvSpPr>
        <p:spPr>
          <a:xfrm>
            <a:off x="4202675" y="3482500"/>
            <a:ext cx="4964700" cy="15561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Use text evidence—or details from the article—to answer the questions on the following slides.  (We’ve already done the first one for you!)</a:t>
            </a:r>
            <a:br>
              <a:rPr lang="en">
                <a:latin typeface="Montserrat Medium"/>
                <a:ea typeface="Montserrat Medium"/>
                <a:cs typeface="Montserrat Medium"/>
                <a:sym typeface="Montserrat Medium"/>
              </a:rPr>
            </a:br>
            <a:endParaRPr>
              <a:latin typeface="Montserrat Medium"/>
              <a:ea typeface="Montserrat Medium"/>
              <a:cs typeface="Montserrat Medium"/>
              <a:sym typeface="Montserrat Medium"/>
            </a:endParaRPr>
          </a:p>
          <a:p>
            <a:pPr marL="457200" lvl="0" indent="-317500" algn="l" rtl="0">
              <a:lnSpc>
                <a:spcPct val="115000"/>
              </a:lnSpc>
              <a:spcBef>
                <a:spcPts val="0"/>
              </a:spcBef>
              <a:spcAft>
                <a:spcPts val="0"/>
              </a:spcAft>
              <a:buSzPts val="1400"/>
              <a:buFont typeface="Montserrat Medium"/>
              <a:buAutoNum type="arabicPeriod"/>
            </a:pPr>
            <a:r>
              <a:rPr lang="en">
                <a:latin typeface="Montserrat Medium"/>
                <a:ea typeface="Montserrat Medium"/>
                <a:cs typeface="Montserrat Medium"/>
                <a:sym typeface="Montserrat Medium"/>
              </a:rPr>
              <a:t>When you’ve finished, review your answers. They’ll be the evidence you need to respond to the </a:t>
            </a:r>
            <a:r>
              <a:rPr lang="en" b="1">
                <a:latin typeface="Montserrat"/>
                <a:ea typeface="Montserrat"/>
                <a:cs typeface="Montserrat"/>
                <a:sym typeface="Montserrat"/>
              </a:rPr>
              <a:t>Think About It </a:t>
            </a:r>
            <a:r>
              <a:rPr lang="en">
                <a:latin typeface="Montserrat Medium"/>
                <a:ea typeface="Montserrat Medium"/>
                <a:cs typeface="Montserrat Medium"/>
                <a:sym typeface="Montserrat Medium"/>
              </a:rPr>
              <a:t>question on the final slide. </a:t>
            </a:r>
            <a:endParaRPr>
              <a:latin typeface="Montserrat Medium"/>
              <a:ea typeface="Montserrat Medium"/>
              <a:cs typeface="Montserrat Medium"/>
              <a:sym typeface="Montserrat Medium"/>
            </a:endParaRPr>
          </a:p>
          <a:p>
            <a:pPr marL="228600" lvl="0" indent="-228600" algn="l" rtl="0">
              <a:lnSpc>
                <a:spcPct val="115000"/>
              </a:lnSpc>
              <a:spcBef>
                <a:spcPts val="0"/>
              </a:spcBef>
              <a:spcAft>
                <a:spcPts val="0"/>
              </a:spcAft>
              <a:buNone/>
            </a:pPr>
            <a:endParaRPr>
              <a:latin typeface="Montserrat Medium"/>
              <a:ea typeface="Montserrat Medium"/>
              <a:cs typeface="Montserrat Medium"/>
              <a:sym typeface="Montserrat Medium"/>
            </a:endParaRPr>
          </a:p>
        </p:txBody>
      </p:sp>
      <p:sp>
        <p:nvSpPr>
          <p:cNvPr id="23" name="Google Shape;23;p3"/>
          <p:cNvSpPr/>
          <p:nvPr/>
        </p:nvSpPr>
        <p:spPr>
          <a:xfrm>
            <a:off x="912000" y="3733800"/>
            <a:ext cx="2784900" cy="2685900"/>
          </a:xfrm>
          <a:prstGeom prst="ellipse">
            <a:avLst/>
          </a:prstGeom>
          <a:solidFill>
            <a:srgbClr val="C302B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C302B0"/>
              </a:solidFill>
            </a:endParaRPr>
          </a:p>
        </p:txBody>
      </p:sp>
      <p:sp>
        <p:nvSpPr>
          <p:cNvPr id="24" name="Google Shape;24;p3"/>
          <p:cNvSpPr txBox="1"/>
          <p:nvPr/>
        </p:nvSpPr>
        <p:spPr>
          <a:xfrm>
            <a:off x="1029875" y="3863500"/>
            <a:ext cx="2511300" cy="2370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000">
                <a:solidFill>
                  <a:srgbClr val="FFFF00"/>
                </a:solidFill>
                <a:latin typeface="Montserrat Medium"/>
                <a:ea typeface="Montserrat Medium"/>
                <a:cs typeface="Montserrat Medium"/>
                <a:sym typeface="Montserrat Medium"/>
              </a:rPr>
              <a:t>Text Evidence</a:t>
            </a:r>
            <a:r>
              <a:rPr lang="en" sz="2000">
                <a:solidFill>
                  <a:srgbClr val="FFFFFF"/>
                </a:solidFill>
                <a:latin typeface="Montserrat Medium"/>
                <a:ea typeface="Montserrat Medium"/>
                <a:cs typeface="Montserrat Medium"/>
                <a:sym typeface="Montserrat Medium"/>
              </a:rPr>
              <a:t> </a:t>
            </a:r>
            <a:br>
              <a:rPr lang="en" sz="2000">
                <a:solidFill>
                  <a:srgbClr val="FFFFFF"/>
                </a:solidFill>
                <a:latin typeface="Montserrat Medium"/>
                <a:ea typeface="Montserrat Medium"/>
                <a:cs typeface="Montserrat Medium"/>
                <a:sym typeface="Montserrat Medium"/>
              </a:rPr>
            </a:br>
            <a:r>
              <a:rPr lang="en" sz="2000">
                <a:solidFill>
                  <a:srgbClr val="FFFFFF"/>
                </a:solidFill>
                <a:latin typeface="Montserrat Medium"/>
                <a:ea typeface="Montserrat Medium"/>
                <a:cs typeface="Montserrat Medium"/>
                <a:sym typeface="Montserrat Medium"/>
              </a:rPr>
              <a:t>means details in a  story that support an answer or show that it is true.</a:t>
            </a:r>
            <a:endParaRPr sz="1600">
              <a:latin typeface="Montserrat Medium"/>
              <a:ea typeface="Montserrat Medium"/>
              <a:cs typeface="Montserrat Medium"/>
              <a:sym typeface="Montserrat Medium"/>
            </a:endParaRPr>
          </a:p>
        </p:txBody>
      </p:sp>
      <p:sp>
        <p:nvSpPr>
          <p:cNvPr id="25" name="Google Shape;25;p3"/>
          <p:cNvSpPr txBox="1"/>
          <p:nvPr/>
        </p:nvSpPr>
        <p:spPr>
          <a:xfrm>
            <a:off x="1070300" y="29135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246751"/>
            <a:ext cx="1082656" cy="641698"/>
          </a:xfrm>
          <a:prstGeom prst="rect">
            <a:avLst/>
          </a:prstGeom>
          <a:noFill/>
          <a:ln>
            <a:noFill/>
          </a:ln>
        </p:spPr>
      </p:pic>
      <p:sp>
        <p:nvSpPr>
          <p:cNvPr id="27" name="Google Shape;27;p3"/>
          <p:cNvSpPr txBox="1"/>
          <p:nvPr/>
        </p:nvSpPr>
        <p:spPr>
          <a:xfrm>
            <a:off x="1079150" y="2017849"/>
            <a:ext cx="5929800" cy="4608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b="1">
                <a:solidFill>
                  <a:srgbClr val="0000FF"/>
                </a:solidFill>
                <a:latin typeface="Montserrat"/>
                <a:ea typeface="Montserrat"/>
                <a:cs typeface="Montserrat"/>
                <a:sym typeface="Montserrat"/>
              </a:rPr>
              <a:t>Vanished</a:t>
            </a:r>
            <a:r>
              <a:rPr lang="en" sz="1350">
                <a:latin typeface="Montserrat Medium"/>
                <a:ea typeface="Montserrat Medium"/>
                <a:cs typeface="Montserrat Medium"/>
                <a:sym typeface="Montserrat Medium"/>
              </a:rPr>
              <a:t>.” Now it’s time to try an activity that will help you better understand the article. </a:t>
            </a:r>
            <a:endParaRPr sz="1350">
              <a:latin typeface="Montserrat Medium"/>
              <a:ea typeface="Montserrat Medium"/>
              <a:cs typeface="Montserrat Medium"/>
              <a:sym typeface="Montserrat Medium"/>
            </a:endParaRPr>
          </a:p>
        </p:txBody>
      </p:sp>
      <p:sp>
        <p:nvSpPr>
          <p:cNvPr id="28" name="Google Shape;28;p3"/>
          <p:cNvSpPr txBox="1">
            <a:spLocks noGrp="1"/>
          </p:cNvSpPr>
          <p:nvPr>
            <p:ph type="body" idx="1"/>
          </p:nvPr>
        </p:nvSpPr>
        <p:spPr>
          <a:xfrm>
            <a:off x="3207500" y="712650"/>
            <a:ext cx="2546400" cy="403200"/>
          </a:xfrm>
          <a:prstGeom prst="rect">
            <a:avLst/>
          </a:prstGeom>
          <a:solidFill>
            <a:srgbClr val="FFF2CC"/>
          </a:solidFill>
          <a:ln w="9525" cap="flat" cmpd="sng">
            <a:solidFill>
              <a:srgbClr val="EEEEEE"/>
            </a:solidFill>
            <a:prstDash val="solid"/>
            <a:round/>
            <a:headEnd type="none" w="sm" len="sm"/>
            <a:tailEnd type="none" w="sm" len="sm"/>
          </a:ln>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a:spcBef>
                <a:spcPts val="2000"/>
              </a:spcBef>
              <a:spcAft>
                <a:spcPts val="2000"/>
              </a:spcAft>
              <a:buSzPts val="1400"/>
              <a:buChar char="■"/>
              <a:defRPr/>
            </a:lvl9pPr>
          </a:lstStyle>
          <a:p>
            <a:endParaRPr/>
          </a:p>
        </p:txBody>
      </p:sp>
      <p:pic>
        <p:nvPicPr>
          <p:cNvPr id="29" name="Google Shape;29;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0" name="Google Shape;30;p3"/>
          <p:cNvPicPr preferRelativeResize="0"/>
          <p:nvPr/>
        </p:nvPicPr>
        <p:blipFill rotWithShape="1">
          <a:blip r:embed="rId5">
            <a:alphaModFix/>
          </a:blip>
          <a:srcRect l="1709" r="1709"/>
          <a:stretch/>
        </p:blipFill>
        <p:spPr>
          <a:xfrm>
            <a:off x="7177300" y="1073775"/>
            <a:ext cx="2283377" cy="1584030"/>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00FF00"/>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4</a:t>
            </a:r>
            <a:endParaRPr/>
          </a:p>
        </p:txBody>
      </p:sp>
      <p:sp>
        <p:nvSpPr>
          <p:cNvPr id="33" name="Google Shape;33;p4"/>
          <p:cNvSpPr/>
          <p:nvPr/>
        </p:nvSpPr>
        <p:spPr>
          <a:xfrm>
            <a:off x="454950" y="46525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 name="Google Shape;34;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5" name="Google Shape;35;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6" name="Google Shape;36;p4"/>
          <p:cNvSpPr txBox="1"/>
          <p:nvPr/>
        </p:nvSpPr>
        <p:spPr>
          <a:xfrm>
            <a:off x="5926725" y="660975"/>
            <a:ext cx="35340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“Vanished”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2024</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37" name="Google Shape;37;p4"/>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38" name="Google Shape;38;p4"/>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39" name="Google Shape;39;p4"/>
          <p:cNvCxnSpPr/>
          <p:nvPr/>
        </p:nvCxnSpPr>
        <p:spPr>
          <a:xfrm>
            <a:off x="1186050" y="3561588"/>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40" name="Google Shape;40;p4"/>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41" name="Google Shape;41;p4"/>
          <p:cNvSpPr txBox="1"/>
          <p:nvPr/>
        </p:nvSpPr>
        <p:spPr>
          <a:xfrm>
            <a:off x="3874375" y="2426125"/>
            <a:ext cx="5033700" cy="10143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700">
                <a:latin typeface="Coming Soon"/>
                <a:ea typeface="Coming Soon"/>
                <a:cs typeface="Coming Soon"/>
                <a:sym typeface="Coming Soon"/>
              </a:rPr>
              <a:t>Flight was new at the time, and many people thought women couldn’t be pilots.</a:t>
            </a:r>
            <a:endParaRPr sz="1700">
              <a:latin typeface="Coming Soon"/>
              <a:ea typeface="Coming Soon"/>
              <a:cs typeface="Coming Soon"/>
              <a:sym typeface="Coming Soon"/>
            </a:endParaRPr>
          </a:p>
        </p:txBody>
      </p:sp>
      <p:sp>
        <p:nvSpPr>
          <p:cNvPr id="42" name="Google Shape;42;p4"/>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Risks.”</a:t>
            </a:r>
            <a:endParaRPr sz="1250">
              <a:latin typeface="Montserrat Medium"/>
              <a:ea typeface="Montserrat Medium"/>
              <a:cs typeface="Montserrat Medium"/>
              <a:sym typeface="Montserrat Medium"/>
            </a:endParaRPr>
          </a:p>
        </p:txBody>
      </p:sp>
      <p:sp>
        <p:nvSpPr>
          <p:cNvPr id="43" name="Google Shape;43;p4"/>
          <p:cNvSpPr txBox="1">
            <a:spLocks noGrp="1"/>
          </p:cNvSpPr>
          <p:nvPr>
            <p:ph type="body" idx="1"/>
          </p:nvPr>
        </p:nvSpPr>
        <p:spPr>
          <a:xfrm>
            <a:off x="3929325" y="4200876"/>
            <a:ext cx="4935600" cy="23511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44" name="Google Shape;44;p4"/>
          <p:cNvSpPr txBox="1"/>
          <p:nvPr/>
        </p:nvSpPr>
        <p:spPr>
          <a:xfrm>
            <a:off x="1228025" y="2021275"/>
            <a:ext cx="2403900" cy="128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1.</a:t>
            </a:r>
            <a:r>
              <a:rPr lang="en">
                <a:latin typeface="Montserrat Medium"/>
                <a:ea typeface="Montserrat Medium"/>
                <a:cs typeface="Montserrat Medium"/>
                <a:sym typeface="Montserrat Medium"/>
              </a:rPr>
              <a:t> What was unusual about Earhart getting her pilot’s license in the early 1900s?</a:t>
            </a:r>
            <a:endParaRPr>
              <a:latin typeface="Montserrat Medium"/>
              <a:ea typeface="Montserrat Medium"/>
              <a:cs typeface="Montserrat Medium"/>
              <a:sym typeface="Montserrat Medium"/>
            </a:endParaRPr>
          </a:p>
        </p:txBody>
      </p:sp>
      <p:sp>
        <p:nvSpPr>
          <p:cNvPr id="45" name="Google Shape;45;p4"/>
          <p:cNvSpPr txBox="1"/>
          <p:nvPr/>
        </p:nvSpPr>
        <p:spPr>
          <a:xfrm>
            <a:off x="1226775" y="3820663"/>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2.</a:t>
            </a:r>
            <a:r>
              <a:rPr lang="en">
                <a:latin typeface="Montserrat Medium"/>
                <a:ea typeface="Montserrat Medium"/>
                <a:cs typeface="Montserrat Medium"/>
                <a:sym typeface="Montserrat Medium"/>
              </a:rPr>
              <a:t> What did Earhart do in 1932?</a:t>
            </a:r>
            <a:endParaRPr>
              <a:latin typeface="Montserrat Medium"/>
              <a:ea typeface="Montserrat Medium"/>
              <a:cs typeface="Montserrat Medium"/>
              <a:sym typeface="Montserrat Medium"/>
            </a:endParaRPr>
          </a:p>
        </p:txBody>
      </p:sp>
      <p:pic>
        <p:nvPicPr>
          <p:cNvPr id="46" name="Google Shape;46;p4"/>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47" name="Google Shape;47;p4"/>
          <p:cNvSpPr txBox="1"/>
          <p:nvPr/>
        </p:nvSpPr>
        <p:spPr>
          <a:xfrm>
            <a:off x="3850350" y="371848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None/>
            </a:pPr>
            <a:r>
              <a:rPr lang="en" sz="1250" b="1">
                <a:latin typeface="Montserrat"/>
                <a:ea typeface="Montserrat"/>
                <a:cs typeface="Montserrat"/>
                <a:sym typeface="Montserrat"/>
              </a:rPr>
              <a:t>Hint:</a:t>
            </a:r>
            <a:r>
              <a:rPr lang="en" sz="1250">
                <a:latin typeface="Montserrat Medium"/>
                <a:ea typeface="Montserrat Medium"/>
                <a:cs typeface="Montserrat Medium"/>
                <a:sym typeface="Montserrat Medium"/>
              </a:rPr>
              <a:t> Look for the answer in the section “The Risks.”</a:t>
            </a:r>
            <a:endParaRPr sz="1250">
              <a:latin typeface="Montserrat Medium"/>
              <a:ea typeface="Montserrat Medium"/>
              <a:cs typeface="Montserrat Medium"/>
              <a:sym typeface="Montserra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00FF00"/>
        </a:solidFill>
        <a:effectLst/>
      </p:bgPr>
    </p:bg>
    <p:spTree>
      <p:nvGrpSpPr>
        <p:cNvPr id="1" name="Shape 48"/>
        <p:cNvGrpSpPr/>
        <p:nvPr/>
      </p:nvGrpSpPr>
      <p:grpSpPr>
        <a:xfrm>
          <a:off x="0" y="0"/>
          <a:ext cx="0" cy="0"/>
          <a:chOff x="0" y="0"/>
          <a:chExt cx="0" cy="0"/>
        </a:xfrm>
      </p:grpSpPr>
      <p:sp>
        <p:nvSpPr>
          <p:cNvPr id="49" name="Google Shape;49;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4</a:t>
            </a:r>
            <a:endParaRPr/>
          </a:p>
        </p:txBody>
      </p:sp>
      <p:sp>
        <p:nvSpPr>
          <p:cNvPr id="50" name="Google Shape;50;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 name="Google Shape;51;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52" name="Google Shape;52;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53" name="Google Shape;53;p5"/>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“Vanished”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54" name="Google Shape;54;p5"/>
          <p:cNvSpPr txBox="1"/>
          <p:nvPr/>
        </p:nvSpPr>
        <p:spPr>
          <a:xfrm>
            <a:off x="1174325" y="1495075"/>
            <a:ext cx="25113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Question</a:t>
            </a:r>
            <a:endParaRPr sz="1900">
              <a:solidFill>
                <a:srgbClr val="FFFFFF"/>
              </a:solidFill>
              <a:latin typeface="Montserrat ExtraBold"/>
              <a:ea typeface="Montserrat ExtraBold"/>
              <a:cs typeface="Montserrat ExtraBold"/>
              <a:sym typeface="Montserrat ExtraBold"/>
            </a:endParaRPr>
          </a:p>
        </p:txBody>
      </p:sp>
      <p:sp>
        <p:nvSpPr>
          <p:cNvPr id="55" name="Google Shape;55;p5"/>
          <p:cNvSpPr txBox="1"/>
          <p:nvPr/>
        </p:nvSpPr>
        <p:spPr>
          <a:xfrm>
            <a:off x="3850350" y="1495075"/>
            <a:ext cx="50337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Answer Using Text Evidence</a:t>
            </a:r>
            <a:endParaRPr sz="1900">
              <a:solidFill>
                <a:srgbClr val="FFFFFF"/>
              </a:solidFill>
              <a:latin typeface="Montserrat ExtraBold"/>
              <a:ea typeface="Montserrat ExtraBold"/>
              <a:cs typeface="Montserrat ExtraBold"/>
              <a:sym typeface="Montserrat ExtraBold"/>
            </a:endParaRPr>
          </a:p>
        </p:txBody>
      </p:sp>
      <p:cxnSp>
        <p:nvCxnSpPr>
          <p:cNvPr id="56" name="Google Shape;56;p5"/>
          <p:cNvCxnSpPr/>
          <p:nvPr/>
        </p:nvCxnSpPr>
        <p:spPr>
          <a:xfrm>
            <a:off x="1190250" y="4264675"/>
            <a:ext cx="76863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5"/>
          <p:cNvCxnSpPr/>
          <p:nvPr/>
        </p:nvCxnSpPr>
        <p:spPr>
          <a:xfrm>
            <a:off x="3774150" y="1495075"/>
            <a:ext cx="11700" cy="5056800"/>
          </a:xfrm>
          <a:prstGeom prst="straightConnector1">
            <a:avLst/>
          </a:prstGeom>
          <a:noFill/>
          <a:ln w="9525" cap="flat" cmpd="sng">
            <a:solidFill>
              <a:schemeClr val="dk2"/>
            </a:solidFill>
            <a:prstDash val="solid"/>
            <a:round/>
            <a:headEnd type="none" w="med" len="med"/>
            <a:tailEnd type="none" w="med" len="med"/>
          </a:ln>
        </p:spPr>
      </p:cxnSp>
      <p:sp>
        <p:nvSpPr>
          <p:cNvPr id="58" name="Google Shape;58;p5"/>
          <p:cNvSpPr txBox="1"/>
          <p:nvPr/>
        </p:nvSpPr>
        <p:spPr>
          <a:xfrm>
            <a:off x="3880275" y="4457778"/>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opening section.</a:t>
            </a:r>
            <a:endParaRPr sz="1250">
              <a:solidFill>
                <a:schemeClr val="dk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Clr>
                <a:schemeClr val="dk1"/>
              </a:buClr>
              <a:buSzPts val="1100"/>
              <a:buFont typeface="Arial"/>
              <a:buNone/>
            </a:pPr>
            <a:endParaRPr sz="1250" b="1">
              <a:solidFill>
                <a:schemeClr val="dk1"/>
              </a:solidFill>
              <a:latin typeface="Montserrat"/>
              <a:ea typeface="Montserrat"/>
              <a:cs typeface="Montserrat"/>
              <a:sym typeface="Montserrat"/>
            </a:endParaRPr>
          </a:p>
        </p:txBody>
      </p:sp>
      <p:sp>
        <p:nvSpPr>
          <p:cNvPr id="59" name="Google Shape;59;p5"/>
          <p:cNvSpPr txBox="1">
            <a:spLocks noGrp="1"/>
          </p:cNvSpPr>
          <p:nvPr>
            <p:ph type="body" idx="1"/>
          </p:nvPr>
        </p:nvSpPr>
        <p:spPr>
          <a:xfrm>
            <a:off x="4018200" y="4970775"/>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0" name="Google Shape;60;p5"/>
          <p:cNvSpPr txBox="1">
            <a:spLocks noGrp="1"/>
          </p:cNvSpPr>
          <p:nvPr>
            <p:ph type="body" idx="2"/>
          </p:nvPr>
        </p:nvSpPr>
        <p:spPr>
          <a:xfrm>
            <a:off x="4018200" y="2507023"/>
            <a:ext cx="4935600" cy="15648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1" name="Google Shape;61;p5"/>
          <p:cNvSpPr txBox="1"/>
          <p:nvPr/>
        </p:nvSpPr>
        <p:spPr>
          <a:xfrm>
            <a:off x="1174325" y="4446200"/>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4.</a:t>
            </a:r>
            <a:r>
              <a:rPr lang="en">
                <a:latin typeface="Montserrat Medium"/>
                <a:ea typeface="Montserrat Medium"/>
                <a:cs typeface="Montserrat Medium"/>
                <a:sym typeface="Montserrat Medium"/>
              </a:rPr>
              <a:t> What was Earhart trying to do when she disappeared?</a:t>
            </a:r>
            <a:endParaRPr>
              <a:latin typeface="Montserrat Medium"/>
              <a:ea typeface="Montserrat Medium"/>
              <a:cs typeface="Montserrat Medium"/>
              <a:sym typeface="Montserrat Medium"/>
            </a:endParaRPr>
          </a:p>
        </p:txBody>
      </p:sp>
      <p:sp>
        <p:nvSpPr>
          <p:cNvPr id="62" name="Google Shape;62;p5"/>
          <p:cNvSpPr txBox="1"/>
          <p:nvPr/>
        </p:nvSpPr>
        <p:spPr>
          <a:xfrm>
            <a:off x="1174325" y="2046225"/>
            <a:ext cx="2403900" cy="1014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l" rtl="0">
              <a:spcBef>
                <a:spcPts val="0"/>
              </a:spcBef>
              <a:spcAft>
                <a:spcPts val="0"/>
              </a:spcAft>
              <a:buNone/>
            </a:pPr>
            <a:r>
              <a:rPr lang="en">
                <a:solidFill>
                  <a:srgbClr val="C302B0"/>
                </a:solidFill>
                <a:latin typeface="Montserrat ExtraBold"/>
                <a:ea typeface="Montserrat ExtraBold"/>
                <a:cs typeface="Montserrat ExtraBold"/>
                <a:sym typeface="Montserrat ExtraBold"/>
              </a:rPr>
              <a:t>3.</a:t>
            </a:r>
            <a:r>
              <a:rPr lang="en">
                <a:latin typeface="Montserrat Medium"/>
                <a:ea typeface="Montserrat Medium"/>
                <a:cs typeface="Montserrat Medium"/>
                <a:sym typeface="Montserrat Medium"/>
              </a:rPr>
              <a:t> What did Earhart do in 1935?</a:t>
            </a:r>
            <a:endParaRPr>
              <a:latin typeface="Montserrat Medium"/>
              <a:ea typeface="Montserrat Medium"/>
              <a:cs typeface="Montserrat Medium"/>
              <a:sym typeface="Montserrat Medium"/>
            </a:endParaRPr>
          </a:p>
        </p:txBody>
      </p:sp>
      <p:pic>
        <p:nvPicPr>
          <p:cNvPr id="63" name="Google Shape;63;p5"/>
          <p:cNvPicPr preferRelativeResize="0"/>
          <p:nvPr/>
        </p:nvPicPr>
        <p:blipFill>
          <a:blip r:embed="rId3">
            <a:alphaModFix/>
          </a:blip>
          <a:stretch>
            <a:fillRect/>
          </a:stretch>
        </p:blipFill>
        <p:spPr>
          <a:xfrm>
            <a:off x="759600" y="654975"/>
            <a:ext cx="1354631" cy="460800"/>
          </a:xfrm>
          <a:prstGeom prst="rect">
            <a:avLst/>
          </a:prstGeom>
          <a:noFill/>
          <a:ln>
            <a:noFill/>
          </a:ln>
        </p:spPr>
      </p:pic>
      <p:sp>
        <p:nvSpPr>
          <p:cNvPr id="64" name="Google Shape;64;p5"/>
          <p:cNvSpPr txBox="1"/>
          <p:nvPr/>
        </p:nvSpPr>
        <p:spPr>
          <a:xfrm>
            <a:off x="3850350" y="2021275"/>
            <a:ext cx="5033700" cy="325500"/>
          </a:xfrm>
          <a:prstGeom prst="rect">
            <a:avLst/>
          </a:prstGeom>
          <a:noFill/>
          <a:ln>
            <a:noFill/>
          </a:ln>
        </p:spPr>
        <p:txBody>
          <a:bodyPr spcFirstLastPara="1" wrap="square" lIns="0" tIns="0" rIns="0" bIns="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50" b="1">
                <a:solidFill>
                  <a:schemeClr val="dk1"/>
                </a:solidFill>
                <a:latin typeface="Montserrat"/>
                <a:ea typeface="Montserrat"/>
                <a:cs typeface="Montserrat"/>
                <a:sym typeface="Montserrat"/>
              </a:rPr>
              <a:t>Hint:</a:t>
            </a:r>
            <a:r>
              <a:rPr lang="en" sz="1250">
                <a:solidFill>
                  <a:schemeClr val="dk1"/>
                </a:solidFill>
                <a:latin typeface="Montserrat Medium"/>
                <a:ea typeface="Montserrat Medium"/>
                <a:cs typeface="Montserrat Medium"/>
                <a:sym typeface="Montserrat Medium"/>
              </a:rPr>
              <a:t> Look for the answer in the section “The Risks.”</a:t>
            </a:r>
            <a:endParaRPr sz="1250" b="1">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00FF00"/>
        </a:solidFill>
        <a:effectLst/>
      </p:bgPr>
    </p:bg>
    <p:spTree>
      <p:nvGrpSpPr>
        <p:cNvPr id="1" name="Shape 65"/>
        <p:cNvGrpSpPr/>
        <p:nvPr/>
      </p:nvGrpSpPr>
      <p:grpSpPr>
        <a:xfrm>
          <a:off x="0" y="0"/>
          <a:ext cx="0" cy="0"/>
          <a:chOff x="0" y="0"/>
          <a:chExt cx="0" cy="0"/>
        </a:xfrm>
      </p:grpSpPr>
      <p:sp>
        <p:nvSpPr>
          <p:cNvPr id="66" name="Google Shape;66;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4</a:t>
            </a:r>
            <a:endParaRPr/>
          </a:p>
        </p:txBody>
      </p:sp>
      <p:sp>
        <p:nvSpPr>
          <p:cNvPr id="67" name="Google Shape;67;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8" name="Google Shape;68;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9" name="Google Shape;69;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Oswald Light"/>
                <a:ea typeface="Oswald Light"/>
                <a:cs typeface="Oswald Light"/>
                <a:sym typeface="Oswald Light"/>
              </a:rPr>
              <a:t>©2024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70" name="Google Shape;70;p6"/>
          <p:cNvSpPr txBox="1"/>
          <p:nvPr/>
        </p:nvSpPr>
        <p:spPr>
          <a:xfrm>
            <a:off x="6364075" y="660963"/>
            <a:ext cx="30966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“Vanished”</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March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sp>
        <p:nvSpPr>
          <p:cNvPr id="71" name="Google Shape;71;p6"/>
          <p:cNvSpPr txBox="1"/>
          <p:nvPr/>
        </p:nvSpPr>
        <p:spPr>
          <a:xfrm>
            <a:off x="1174325" y="2021125"/>
            <a:ext cx="7690500" cy="3894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228600" lvl="0" indent="-228600" algn="ctr" rtl="0">
              <a:spcBef>
                <a:spcPts val="0"/>
              </a:spcBef>
              <a:spcAft>
                <a:spcPts val="0"/>
              </a:spcAft>
              <a:buNone/>
            </a:pPr>
            <a:r>
              <a:rPr lang="en">
                <a:latin typeface="Montserrat Medium"/>
                <a:ea typeface="Montserrat Medium"/>
                <a:cs typeface="Montserrat Medium"/>
                <a:sym typeface="Montserrat Medium"/>
              </a:rPr>
              <a:t>What do your answers tell you about Earhart’s personality?</a:t>
            </a:r>
            <a:endParaRPr>
              <a:latin typeface="Montserrat Medium"/>
              <a:ea typeface="Montserrat Medium"/>
              <a:cs typeface="Montserrat Medium"/>
              <a:sym typeface="Montserrat Medium"/>
            </a:endParaRPr>
          </a:p>
        </p:txBody>
      </p:sp>
      <p:sp>
        <p:nvSpPr>
          <p:cNvPr id="72" name="Google Shape;72;p6"/>
          <p:cNvSpPr txBox="1"/>
          <p:nvPr/>
        </p:nvSpPr>
        <p:spPr>
          <a:xfrm>
            <a:off x="1174325" y="1495075"/>
            <a:ext cx="7690500" cy="403200"/>
          </a:xfrm>
          <a:prstGeom prst="rect">
            <a:avLst/>
          </a:prstGeom>
          <a:solidFill>
            <a:srgbClr val="C302B0"/>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1900">
                <a:solidFill>
                  <a:srgbClr val="FFFFFF"/>
                </a:solidFill>
                <a:latin typeface="Montserrat ExtraBold"/>
                <a:ea typeface="Montserrat ExtraBold"/>
                <a:cs typeface="Montserrat ExtraBold"/>
                <a:sym typeface="Montserrat ExtraBold"/>
              </a:rPr>
              <a:t>Think About It!</a:t>
            </a:r>
            <a:endParaRPr sz="1900">
              <a:solidFill>
                <a:srgbClr val="FFFFFF"/>
              </a:solidFill>
              <a:latin typeface="Montserrat ExtraBold"/>
              <a:ea typeface="Montserrat ExtraBold"/>
              <a:cs typeface="Montserrat ExtraBold"/>
              <a:sym typeface="Montserrat ExtraBold"/>
            </a:endParaRPr>
          </a:p>
        </p:txBody>
      </p:sp>
      <p:sp>
        <p:nvSpPr>
          <p:cNvPr id="73" name="Google Shape;73;p6"/>
          <p:cNvSpPr txBox="1">
            <a:spLocks noGrp="1"/>
          </p:cNvSpPr>
          <p:nvPr>
            <p:ph type="body" idx="1"/>
          </p:nvPr>
        </p:nvSpPr>
        <p:spPr>
          <a:xfrm>
            <a:off x="1183950" y="2631100"/>
            <a:ext cx="7690500" cy="3920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pic>
        <p:nvPicPr>
          <p:cNvPr id="74" name="Google Shape;74;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030124/vanished.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8"/>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4</a:t>
            </a:r>
            <a:endParaRPr/>
          </a:p>
        </p:txBody>
      </p:sp>
      <p:sp>
        <p:nvSpPr>
          <p:cNvPr id="85" name="Google Shape;85;p8">
            <a:hlinkClick r:id="rId3"/>
          </p:cNvPr>
          <p:cNvSpPr txBox="1"/>
          <p:nvPr/>
        </p:nvSpPr>
        <p:spPr>
          <a:xfrm>
            <a:off x="2519550" y="1901100"/>
            <a:ext cx="93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8"/>
          <p:cNvSpPr txBox="1">
            <a:spLocks noGrp="1"/>
          </p:cNvSpPr>
          <p:nvPr>
            <p:ph type="body" idx="1"/>
          </p:nvPr>
        </p:nvSpPr>
        <p:spPr>
          <a:xfrm>
            <a:off x="3207500" y="712650"/>
            <a:ext cx="2546400" cy="4032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9"/>
          <p:cNvSpPr txBox="1">
            <a:spLocks noGrp="1"/>
          </p:cNvSpPr>
          <p:nvPr>
            <p:ph type="body" idx="1"/>
          </p:nvPr>
        </p:nvSpPr>
        <p:spPr>
          <a:xfrm>
            <a:off x="3929325" y="4093700"/>
            <a:ext cx="4935600" cy="24585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2" name="Google Shape;92;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4</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0"/>
          <p:cNvSpPr txBox="1">
            <a:spLocks noGrp="1"/>
          </p:cNvSpPr>
          <p:nvPr>
            <p:ph type="body" idx="1"/>
          </p:nvPr>
        </p:nvSpPr>
        <p:spPr>
          <a:xfrm>
            <a:off x="4018200" y="4755400"/>
            <a:ext cx="4935600" cy="1777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8" name="Google Shape;98;p10"/>
          <p:cNvSpPr txBox="1">
            <a:spLocks noGrp="1"/>
          </p:cNvSpPr>
          <p:nvPr>
            <p:ph type="body" idx="2"/>
          </p:nvPr>
        </p:nvSpPr>
        <p:spPr>
          <a:xfrm>
            <a:off x="4018200" y="2352075"/>
            <a:ext cx="4935600" cy="1720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9" name="Google Shape;99;p10"/>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1"/>
          <p:cNvSpPr txBox="1">
            <a:spLocks noGrp="1"/>
          </p:cNvSpPr>
          <p:nvPr>
            <p:ph type="body" idx="1"/>
          </p:nvPr>
        </p:nvSpPr>
        <p:spPr>
          <a:xfrm>
            <a:off x="1183950" y="2570150"/>
            <a:ext cx="7690500" cy="39360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5" name="Google Shape;105;p11"/>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Words>
  <Application>Microsoft Macintosh PowerPoint</Application>
  <PresentationFormat>Custom</PresentationFormat>
  <Paragraphs>4</Paragraphs>
  <Slides>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Caveat</vt:lpstr>
      <vt:lpstr>Oswald Light</vt:lpstr>
      <vt:lpstr>Montserrat ExtraBold</vt:lpstr>
      <vt:lpstr>Arial</vt:lpstr>
      <vt:lpstr>Coming Soon</vt:lpstr>
      <vt:lpstr>Montserrat Medium</vt:lpstr>
      <vt:lpstr>Montserrat</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2024-01-16T19:59:03Z</dcterms:modified>
</cp:coreProperties>
</file>