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ad25b7d41_0_10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ad25b7d4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7a70a0be3_0_9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7a70a0be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7a70a0be3_0_9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7a70a0be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67a70a0be3_0_1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67a70a0be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7a70a0be3_0_10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7a70a0be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action.scholastic.com/pages/text-sets/skills-videos.html?lmode=1&amp;share-video=5810376722001"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ction.scholastic.com/issues/2020-21/020121/the-curse-of-winter.html?share-brightcove=5810376722001"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93F4EF"/>
        </a:solidFill>
        <a:effectLst/>
      </p:bgPr>
    </p:bg>
    <p:spTree>
      <p:nvGrpSpPr>
        <p:cNvPr id="1" name="Shape 13"/>
        <p:cNvGrpSpPr/>
        <p:nvPr/>
      </p:nvGrpSpPr>
      <p:grpSpPr>
        <a:xfrm>
          <a:off x="0" y="0"/>
          <a:ext cx="0" cy="0"/>
          <a:chOff x="0" y="0"/>
          <a:chExt cx="0" cy="0"/>
        </a:xfrm>
      </p:grpSpPr>
      <p:sp>
        <p:nvSpPr>
          <p:cNvPr id="14" name="Google Shape;14;p3"/>
          <p:cNvSpPr txBox="1"/>
          <p:nvPr/>
        </p:nvSpPr>
        <p:spPr>
          <a:xfrm>
            <a:off x="8743172" y="7046650"/>
            <a:ext cx="11802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5</a:t>
            </a:r>
            <a:endParaRPr sz="1200">
              <a:solidFill>
                <a:srgbClr val="595959"/>
              </a:solidFill>
            </a:endParaRPr>
          </a:p>
        </p:txBody>
      </p:sp>
      <p:sp>
        <p:nvSpPr>
          <p:cNvPr id="15" name="Google Shape;15;p3"/>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“War of the Worlds”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rgbClr val="595959"/>
              </a:solidFill>
              <a:prstDash val="solid"/>
              <a:round/>
              <a:headEnd type="none" w="med" len="med"/>
              <a:tailEnd type="none" w="med" len="med"/>
            </a:ln>
          </p:spPr>
        </p:cxnSp>
      </p:grpSp>
      <p:sp>
        <p:nvSpPr>
          <p:cNvPr id="22" name="Google Shape;22;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Making Inferences</a:t>
            </a:r>
            <a:endParaRPr sz="3800" i="1">
              <a:solidFill>
                <a:srgbClr val="1155CC"/>
              </a:solidFill>
              <a:latin typeface="Montserrat ExtraBold"/>
              <a:ea typeface="Montserrat ExtraBold"/>
              <a:cs typeface="Montserrat ExtraBold"/>
              <a:sym typeface="Montserrat ExtraBold"/>
            </a:endParaRPr>
          </a:p>
        </p:txBody>
      </p:sp>
      <p:sp>
        <p:nvSpPr>
          <p:cNvPr id="23" name="Google Shape;23;p3"/>
          <p:cNvSpPr txBox="1"/>
          <p:nvPr/>
        </p:nvSpPr>
        <p:spPr>
          <a:xfrm>
            <a:off x="1079150" y="2017848"/>
            <a:ext cx="5929800" cy="785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War of the Worlds</a:t>
            </a:r>
            <a:r>
              <a:rPr lang="en" sz="1350">
                <a:latin typeface="Montserrat Medium"/>
                <a:ea typeface="Montserrat Medium"/>
                <a:cs typeface="Montserrat Medium"/>
                <a:sym typeface="Montserrat Medium"/>
              </a:rPr>
              <a:t>.” Now it’s time to try an activity that will help you make inferences—or educated guesses. These inferences will help you better understand the text. </a:t>
            </a:r>
            <a:endParaRPr sz="1350">
              <a:latin typeface="Montserrat Medium"/>
              <a:ea typeface="Montserrat Medium"/>
              <a:cs typeface="Montserrat Medium"/>
              <a:sym typeface="Montserrat Medium"/>
            </a:endParaRPr>
          </a:p>
        </p:txBody>
      </p:sp>
      <p:sp>
        <p:nvSpPr>
          <p:cNvPr id="24" name="Google Shape;24;p3"/>
          <p:cNvSpPr txBox="1"/>
          <p:nvPr/>
        </p:nvSpPr>
        <p:spPr>
          <a:xfrm>
            <a:off x="3960600" y="2872188"/>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3973625" y="3329675"/>
            <a:ext cx="5487000" cy="2289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1.</a:t>
            </a:r>
            <a:r>
              <a:rPr lang="en">
                <a:solidFill>
                  <a:srgbClr val="FF0000"/>
                </a:solidFill>
                <a:latin typeface="Montserrat ExtraBold"/>
                <a:ea typeface="Montserrat ExtraBold"/>
                <a:cs typeface="Montserrat ExtraBold"/>
                <a:sym typeface="Montserrat ExtraBold"/>
              </a:rPr>
              <a:t>  </a:t>
            </a:r>
            <a:r>
              <a:rPr lang="en">
                <a:latin typeface="Montserrat Medium"/>
                <a:ea typeface="Montserrat Medium"/>
                <a:cs typeface="Montserrat Medium"/>
                <a:sym typeface="Montserrat Medium"/>
              </a:rPr>
              <a:t>Imagine that you are Henry the day after you and Clara meet again. You’re telling Clara about everything that happened while you were apart, and she has some questions.</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r>
              <a:rPr lang="en">
                <a:solidFill>
                  <a:srgbClr val="1155CC"/>
                </a:solidFill>
                <a:latin typeface="Montserrat ExtraBold"/>
                <a:ea typeface="Montserrat ExtraBold"/>
                <a:cs typeface="Montserrat ExtraBold"/>
                <a:sym typeface="Montserrat ExtraBold"/>
              </a:rPr>
              <a:t>2.</a:t>
            </a:r>
            <a:r>
              <a:rPr lang="en">
                <a:solidFill>
                  <a:srgbClr val="FF0000"/>
                </a:solidFill>
                <a:latin typeface="Montserrat ExtraBold"/>
                <a:ea typeface="Montserrat ExtraBold"/>
                <a:cs typeface="Montserrat ExtraBold"/>
                <a:sym typeface="Montserrat ExtraBold"/>
              </a:rPr>
              <a:t> </a:t>
            </a:r>
            <a:r>
              <a:rPr lang="en">
                <a:solidFill>
                  <a:srgbClr val="000000"/>
                </a:solidFill>
                <a:latin typeface="Montserrat Medium"/>
                <a:ea typeface="Montserrat Medium"/>
                <a:cs typeface="Montserrat Medium"/>
                <a:sym typeface="Montserrat Medium"/>
              </a:rPr>
              <a:t>Make inferences to </a:t>
            </a:r>
            <a:r>
              <a:rPr lang="en">
                <a:latin typeface="Montserrat Medium"/>
                <a:ea typeface="Montserrat Medium"/>
                <a:cs typeface="Montserrat Medium"/>
                <a:sym typeface="Montserrat Medium"/>
              </a:rPr>
              <a:t>complete each sentence on </a:t>
            </a:r>
            <a:r>
              <a:rPr lang="en">
                <a:solidFill>
                  <a:schemeClr val="dk1"/>
                </a:solidFill>
                <a:latin typeface="Montserrat Medium"/>
                <a:ea typeface="Montserrat Medium"/>
                <a:cs typeface="Montserrat Medium"/>
                <a:sym typeface="Montserrat Medium"/>
              </a:rPr>
              <a:t>the following slides. </a:t>
            </a:r>
            <a:r>
              <a:rPr lang="en">
                <a:solidFill>
                  <a:srgbClr val="000000"/>
                </a:solidFill>
                <a:latin typeface="Montserrat Medium"/>
                <a:ea typeface="Montserrat Medium"/>
                <a:cs typeface="Montserrat Medium"/>
                <a:sym typeface="Montserrat Medium"/>
              </a:rPr>
              <a:t> </a:t>
            </a:r>
            <a:r>
              <a:rPr lang="en">
                <a:solidFill>
                  <a:schemeClr val="dk1"/>
                </a:solidFill>
                <a:latin typeface="Montserrat Medium"/>
                <a:ea typeface="Montserrat Medium"/>
                <a:cs typeface="Montserrat Medium"/>
                <a:sym typeface="Montserrat Medium"/>
              </a:rPr>
              <a:t>For each answer, use at least one complete </a:t>
            </a:r>
            <a:r>
              <a:rPr lang="en">
                <a:solidFill>
                  <a:srgbClr val="000000"/>
                </a:solidFill>
                <a:latin typeface="Montserrat Medium"/>
                <a:ea typeface="Montserrat Medium"/>
                <a:cs typeface="Montserrat Medium"/>
                <a:sym typeface="Montserrat Medium"/>
              </a:rPr>
              <a:t>sentence. For clues, go back and look at the play.</a:t>
            </a:r>
            <a:endParaRPr>
              <a:latin typeface="Montserrat Medium"/>
              <a:ea typeface="Montserrat Medium"/>
              <a:cs typeface="Montserrat Medium"/>
              <a:sym typeface="Montserrat Medium"/>
            </a:endParaRPr>
          </a:p>
        </p:txBody>
      </p:sp>
      <p:sp>
        <p:nvSpPr>
          <p:cNvPr id="26" name="Google Shape;26;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7" name="Google Shape;27;p3"/>
          <p:cNvSpPr txBox="1"/>
          <p:nvPr/>
        </p:nvSpPr>
        <p:spPr>
          <a:xfrm>
            <a:off x="990450" y="3914050"/>
            <a:ext cx="2415000" cy="2015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An </a:t>
            </a:r>
            <a:r>
              <a:rPr lang="en" sz="2000">
                <a:solidFill>
                  <a:srgbClr val="FFFF00"/>
                </a:solidFill>
                <a:latin typeface="Montserrat Medium"/>
                <a:ea typeface="Montserrat Medium"/>
                <a:cs typeface="Montserrat Medium"/>
                <a:sym typeface="Montserrat Medium"/>
              </a:rPr>
              <a:t>inference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something that is not stated but can be figured out from clues in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the text.</a:t>
            </a:r>
            <a:endParaRPr sz="1600">
              <a:latin typeface="Montserrat Medium"/>
              <a:ea typeface="Montserrat Medium"/>
              <a:cs typeface="Montserrat Medium"/>
              <a:sym typeface="Montserrat Medium"/>
            </a:endParaRPr>
          </a:p>
        </p:txBody>
      </p:sp>
      <p:sp>
        <p:nvSpPr>
          <p:cNvPr id="28" name="Google Shape;28;p3"/>
          <p:cNvSpPr txBox="1"/>
          <p:nvPr/>
        </p:nvSpPr>
        <p:spPr>
          <a:xfrm>
            <a:off x="1129350" y="2872200"/>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sp>
        <p:nvSpPr>
          <p:cNvPr id="29" name="Google Shape;29;p3"/>
          <p:cNvSpPr/>
          <p:nvPr/>
        </p:nvSpPr>
        <p:spPr>
          <a:xfrm>
            <a:off x="4125000" y="5726200"/>
            <a:ext cx="5194800" cy="852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txBox="1"/>
          <p:nvPr/>
        </p:nvSpPr>
        <p:spPr>
          <a:xfrm>
            <a:off x="4274300" y="5840375"/>
            <a:ext cx="2325900" cy="641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Need some more help before you start? </a:t>
            </a:r>
            <a:r>
              <a:rPr lang="en" b="1" u="sng">
                <a:solidFill>
                  <a:schemeClr val="hlink"/>
                </a:solidFill>
                <a:latin typeface="Montserrat"/>
                <a:ea typeface="Montserrat"/>
                <a:cs typeface="Montserrat"/>
                <a:sym typeface="Montserrat"/>
                <a:hlinkClick r:id="rId3"/>
              </a:rPr>
              <a:t>Click here to watch our video</a:t>
            </a:r>
            <a:r>
              <a:rPr lang="en" b="1">
                <a:solidFill>
                  <a:srgbClr val="1155CC"/>
                </a:solidFill>
                <a:latin typeface="Montserrat"/>
                <a:ea typeface="Montserrat"/>
                <a:cs typeface="Montserrat"/>
                <a:sym typeface="Montserrat"/>
              </a:rPr>
              <a:t>!</a:t>
            </a:r>
            <a:endParaRPr b="1">
              <a:solidFill>
                <a:srgbClr val="1155CC"/>
              </a:solidFill>
              <a:latin typeface="Montserrat"/>
              <a:ea typeface="Montserrat"/>
              <a:cs typeface="Montserrat"/>
              <a:sym typeface="Montserrat"/>
            </a:endParaRPr>
          </a:p>
        </p:txBody>
      </p:sp>
      <p:pic>
        <p:nvPicPr>
          <p:cNvPr id="31" name="Google Shape;31;p3">
            <a:hlinkClick r:id="rId4"/>
          </p:cNvPr>
          <p:cNvPicPr preferRelativeResize="0"/>
          <p:nvPr/>
        </p:nvPicPr>
        <p:blipFill>
          <a:blip r:embed="rId5">
            <a:alphaModFix/>
          </a:blip>
          <a:stretch>
            <a:fillRect/>
          </a:stretch>
        </p:blipFill>
        <p:spPr>
          <a:xfrm rot="20">
            <a:off x="6932750" y="5427056"/>
            <a:ext cx="2060499" cy="1291014"/>
          </a:xfrm>
          <a:prstGeom prst="rect">
            <a:avLst/>
          </a:prstGeom>
          <a:noFill/>
          <a:ln>
            <a:noFill/>
          </a:ln>
        </p:spPr>
      </p:pic>
      <p:pic>
        <p:nvPicPr>
          <p:cNvPr id="32" name="Google Shape;32;p3"/>
          <p:cNvPicPr preferRelativeResize="0"/>
          <p:nvPr/>
        </p:nvPicPr>
        <p:blipFill>
          <a:blip r:embed="rId6">
            <a:alphaModFix/>
          </a:blip>
          <a:stretch>
            <a:fillRect/>
          </a:stretch>
        </p:blipFill>
        <p:spPr>
          <a:xfrm rot="4109499">
            <a:off x="2935310" y="3322951"/>
            <a:ext cx="1082656" cy="641698"/>
          </a:xfrm>
          <a:prstGeom prst="rect">
            <a:avLst/>
          </a:prstGeom>
          <a:noFill/>
          <a:ln>
            <a:noFill/>
          </a:ln>
        </p:spPr>
      </p:pic>
      <p:sp>
        <p:nvSpPr>
          <p:cNvPr id="33" name="Google Shape;33;p3"/>
          <p:cNvSpPr txBox="1">
            <a:spLocks noGrp="1"/>
          </p:cNvSpPr>
          <p:nvPr>
            <p:ph type="body" idx="1"/>
          </p:nvPr>
        </p:nvSpPr>
        <p:spPr>
          <a:xfrm>
            <a:off x="3266550" y="661000"/>
            <a:ext cx="3203100" cy="4032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34" name="Google Shape;34;p3"/>
          <p:cNvPicPr preferRelativeResize="0"/>
          <p:nvPr/>
        </p:nvPicPr>
        <p:blipFill>
          <a:blip r:embed="rId7">
            <a:alphaModFix/>
          </a:blip>
          <a:stretch>
            <a:fillRect/>
          </a:stretch>
        </p:blipFill>
        <p:spPr>
          <a:xfrm>
            <a:off x="759600" y="654975"/>
            <a:ext cx="1354631" cy="460800"/>
          </a:xfrm>
          <a:prstGeom prst="rect">
            <a:avLst/>
          </a:prstGeom>
          <a:noFill/>
          <a:ln>
            <a:noFill/>
          </a:ln>
        </p:spPr>
      </p:pic>
      <p:pic>
        <p:nvPicPr>
          <p:cNvPr id="35" name="Google Shape;35;p3"/>
          <p:cNvPicPr preferRelativeResize="0"/>
          <p:nvPr/>
        </p:nvPicPr>
        <p:blipFill rotWithShape="1">
          <a:blip r:embed="rId8">
            <a:alphaModFix/>
          </a:blip>
          <a:srcRect l="1190" r="1190"/>
          <a:stretch/>
        </p:blipFill>
        <p:spPr>
          <a:xfrm>
            <a:off x="7355825" y="1115775"/>
            <a:ext cx="2060501" cy="141428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93F4EF"/>
        </a:solidFill>
        <a:effectLst/>
      </p:bgPr>
    </p:bg>
    <p:spTree>
      <p:nvGrpSpPr>
        <p:cNvPr id="1" name="Shape 36"/>
        <p:cNvGrpSpPr/>
        <p:nvPr/>
      </p:nvGrpSpPr>
      <p:grpSpPr>
        <a:xfrm>
          <a:off x="0" y="0"/>
          <a:ext cx="0" cy="0"/>
          <a:chOff x="0" y="0"/>
          <a:chExt cx="0" cy="0"/>
        </a:xfrm>
      </p:grpSpPr>
      <p:sp>
        <p:nvSpPr>
          <p:cNvPr id="37" name="Google Shape;37;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5</a:t>
            </a:r>
            <a:endParaRPr sz="1200">
              <a:solidFill>
                <a:srgbClr val="595959"/>
              </a:solidFill>
            </a:endParaRPr>
          </a:p>
        </p:txBody>
      </p:sp>
      <p:sp>
        <p:nvSpPr>
          <p:cNvPr id="38" name="Google Shape;38;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0" name="Google Shape;40;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41" name="Google Shape;41;p4"/>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“War of the Worlds”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42" name="Google Shape;42;p4"/>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43" name="Google Shape;43;p4"/>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Henry:</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44" name="Google Shape;44;p4"/>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Clara: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chemeClr val="lt1"/>
                </a:solidFill>
                <a:latin typeface="Montserrat Medium"/>
                <a:ea typeface="Montserrat Medium"/>
                <a:cs typeface="Montserrat Medium"/>
                <a:sym typeface="Montserrat Medium"/>
              </a:rPr>
              <a:t>Why did so many people ignore you when you tried to </a:t>
            </a:r>
            <a:endParaRPr sz="1550">
              <a:solidFill>
                <a:schemeClr val="lt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1550">
                <a:solidFill>
                  <a:schemeClr val="lt1"/>
                </a:solidFill>
                <a:latin typeface="Montserrat Medium"/>
                <a:ea typeface="Montserrat Medium"/>
                <a:cs typeface="Montserrat Medium"/>
                <a:sym typeface="Montserrat Medium"/>
              </a:rPr>
              <a:t>warn them about the Martians?</a:t>
            </a:r>
            <a:endParaRPr sz="1550">
              <a:solidFill>
                <a:srgbClr val="FFFFFF"/>
              </a:solidFill>
              <a:latin typeface="Montserrat Medium"/>
              <a:ea typeface="Montserrat Medium"/>
              <a:cs typeface="Montserrat Medium"/>
              <a:sym typeface="Montserrat Medium"/>
            </a:endParaRPr>
          </a:p>
        </p:txBody>
      </p:sp>
      <p:pic>
        <p:nvPicPr>
          <p:cNvPr id="45" name="Google Shape;45;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6" name="Google Shape;46;p4"/>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2_1_1">
    <p:bg>
      <p:bgPr>
        <a:solidFill>
          <a:srgbClr val="93F4EF"/>
        </a:solidFill>
        <a:effectLst/>
      </p:bgPr>
    </p:bg>
    <p:spTree>
      <p:nvGrpSpPr>
        <p:cNvPr id="1" name="Shape 47"/>
        <p:cNvGrpSpPr/>
        <p:nvPr/>
      </p:nvGrpSpPr>
      <p:grpSpPr>
        <a:xfrm>
          <a:off x="0" y="0"/>
          <a:ext cx="0" cy="0"/>
          <a:chOff x="0" y="0"/>
          <a:chExt cx="0" cy="0"/>
        </a:xfrm>
      </p:grpSpPr>
      <p:sp>
        <p:nvSpPr>
          <p:cNvPr id="48" name="Google Shape;48;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5</a:t>
            </a:r>
            <a:endParaRPr sz="1200">
              <a:solidFill>
                <a:srgbClr val="595959"/>
              </a:solidFill>
            </a:endParaRPr>
          </a:p>
        </p:txBody>
      </p:sp>
      <p:sp>
        <p:nvSpPr>
          <p:cNvPr id="49" name="Google Shape;49;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Google Shape;50;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1" name="Google Shape;51;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52" name="Google Shape;52;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“War of the Worlds”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53" name="Google Shape;53;p5"/>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54" name="Google Shape;54;p5"/>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Henry:</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5" name="Google Shape;55;p5"/>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Clara: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Why did you and Joe stay in the abandoned house for so long?</a:t>
            </a:r>
            <a:endParaRPr sz="1550">
              <a:solidFill>
                <a:srgbClr val="FFFFFF"/>
              </a:solidFill>
              <a:latin typeface="Montserrat Medium"/>
              <a:ea typeface="Montserrat Medium"/>
              <a:cs typeface="Montserrat Medium"/>
              <a:sym typeface="Montserrat Medium"/>
            </a:endParaRPr>
          </a:p>
        </p:txBody>
      </p:sp>
      <p:pic>
        <p:nvPicPr>
          <p:cNvPr id="56" name="Google Shape;56;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57" name="Google Shape;57;p5"/>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2_1_1_1">
    <p:bg>
      <p:bgPr>
        <a:solidFill>
          <a:srgbClr val="93F4EF"/>
        </a:solidFill>
        <a:effectLst/>
      </p:bgPr>
    </p:bg>
    <p:spTree>
      <p:nvGrpSpPr>
        <p:cNvPr id="1" name="Shape 58"/>
        <p:cNvGrpSpPr/>
        <p:nvPr/>
      </p:nvGrpSpPr>
      <p:grpSpPr>
        <a:xfrm>
          <a:off x="0" y="0"/>
          <a:ext cx="0" cy="0"/>
          <a:chOff x="0" y="0"/>
          <a:chExt cx="0" cy="0"/>
        </a:xfrm>
      </p:grpSpPr>
      <p:sp>
        <p:nvSpPr>
          <p:cNvPr id="59" name="Google Shape;59;p6"/>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4 of 5</a:t>
            </a:r>
            <a:endParaRPr sz="1200">
              <a:solidFill>
                <a:srgbClr val="595959"/>
              </a:solidFill>
            </a:endParaRPr>
          </a:p>
        </p:txBody>
      </p:sp>
      <p:sp>
        <p:nvSpPr>
          <p:cNvPr id="60" name="Google Shape;60;p6"/>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 name="Google Shape;61;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2" name="Google Shape;62;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solidFill>
                <a:schemeClr val="dk1"/>
              </a:solidFill>
              <a:latin typeface="Oswald Light"/>
              <a:ea typeface="Oswald Light"/>
              <a:cs typeface="Oswald Light"/>
              <a:sym typeface="Oswald Light"/>
            </a:endParaRPr>
          </a:p>
          <a:p>
            <a:pPr marL="0" lvl="0" indent="0" algn="l" rtl="0">
              <a:spcBef>
                <a:spcPts val="0"/>
              </a:spcBef>
              <a:spcAft>
                <a:spcPts val="0"/>
              </a:spcAft>
              <a:buNone/>
            </a:pPr>
            <a:endParaRPr sz="700">
              <a:latin typeface="Oswald Light"/>
              <a:ea typeface="Oswald Light"/>
              <a:cs typeface="Oswald Light"/>
              <a:sym typeface="Oswald Light"/>
            </a:endParaRPr>
          </a:p>
        </p:txBody>
      </p:sp>
      <p:sp>
        <p:nvSpPr>
          <p:cNvPr id="63" name="Google Shape;63;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“War of the Worlds”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4" name="Google Shape;64;p6"/>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65" name="Google Shape;65;p6"/>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Henry:</a:t>
            </a:r>
            <a:endParaRPr sz="1550">
              <a:solidFill>
                <a:srgbClr val="000000"/>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6" name="Google Shape;66;p6"/>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Clara: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made Joe run out of the house when he did?</a:t>
            </a:r>
            <a:endParaRPr sz="1550">
              <a:solidFill>
                <a:srgbClr val="FFFFFF"/>
              </a:solidFill>
              <a:latin typeface="Montserrat Medium"/>
              <a:ea typeface="Montserrat Medium"/>
              <a:cs typeface="Montserrat Medium"/>
              <a:sym typeface="Montserrat Medium"/>
            </a:endParaRPr>
          </a:p>
        </p:txBody>
      </p:sp>
      <p:pic>
        <p:nvPicPr>
          <p:cNvPr id="67" name="Google Shape;67;p6"/>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8" name="Google Shape;68;p6"/>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TITLE_AND_BODY_2_1_1_1_1">
    <p:bg>
      <p:bgPr>
        <a:solidFill>
          <a:srgbClr val="93F4EF"/>
        </a:solidFill>
        <a:effectLst/>
      </p:bgPr>
    </p:bg>
    <p:spTree>
      <p:nvGrpSpPr>
        <p:cNvPr id="1" name="Shape 69"/>
        <p:cNvGrpSpPr/>
        <p:nvPr/>
      </p:nvGrpSpPr>
      <p:grpSpPr>
        <a:xfrm>
          <a:off x="0" y="0"/>
          <a:ext cx="0" cy="0"/>
          <a:chOff x="0" y="0"/>
          <a:chExt cx="0" cy="0"/>
        </a:xfrm>
      </p:grpSpPr>
      <p:sp>
        <p:nvSpPr>
          <p:cNvPr id="70" name="Google Shape;70;p7"/>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5 of 5</a:t>
            </a:r>
            <a:endParaRPr sz="1200">
              <a:solidFill>
                <a:srgbClr val="595959"/>
              </a:solidFill>
            </a:endParaRPr>
          </a:p>
        </p:txBody>
      </p:sp>
      <p:sp>
        <p:nvSpPr>
          <p:cNvPr id="71" name="Google Shape;71;p7"/>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 name="Google Shape;72;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3" name="Google Shape;73;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4" name="Google Shape;74;p7"/>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“War of the Worlds”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February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75" name="Google Shape;75;p7"/>
          <p:cNvSpPr txBox="1"/>
          <p:nvPr/>
        </p:nvSpPr>
        <p:spPr>
          <a:xfrm>
            <a:off x="1174325" y="1545978"/>
            <a:ext cx="7709700" cy="7851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Bilal:</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What parts of having a little brother have surprised you?</a:t>
            </a:r>
            <a:endParaRPr sz="1550">
              <a:solidFill>
                <a:srgbClr val="FFFFFF"/>
              </a:solidFill>
              <a:latin typeface="Montserrat Medium"/>
              <a:ea typeface="Montserrat Medium"/>
              <a:cs typeface="Montserrat Medium"/>
              <a:sym typeface="Montserrat Medium"/>
            </a:endParaRPr>
          </a:p>
        </p:txBody>
      </p:sp>
      <p:sp>
        <p:nvSpPr>
          <p:cNvPr id="76" name="Google Shape;76;p7"/>
          <p:cNvSpPr txBox="1"/>
          <p:nvPr/>
        </p:nvSpPr>
        <p:spPr>
          <a:xfrm>
            <a:off x="1174350" y="2511676"/>
            <a:ext cx="7709700" cy="403200"/>
          </a:xfrm>
          <a:prstGeom prst="rect">
            <a:avLst/>
          </a:prstGeom>
          <a:noFill/>
          <a:ln>
            <a:noFill/>
          </a:ln>
        </p:spPr>
        <p:txBody>
          <a:bodyPr spcFirstLastPara="1" wrap="square" lIns="0" tIns="91425" rIns="0" bIns="0" anchor="t" anchorCtr="0">
            <a:noAutofit/>
          </a:bodyPr>
          <a:lstStyle/>
          <a:p>
            <a:pPr marL="0" lvl="0" indent="0" algn="ctr" rtl="0">
              <a:lnSpc>
                <a:spcPct val="115000"/>
              </a:lnSpc>
              <a:spcBef>
                <a:spcPts val="0"/>
              </a:spcBef>
              <a:spcAft>
                <a:spcPts val="0"/>
              </a:spcAft>
              <a:buNone/>
            </a:pPr>
            <a:r>
              <a:rPr lang="en" sz="1550" b="1">
                <a:latin typeface="Montserrat"/>
                <a:ea typeface="Montserrat"/>
                <a:cs typeface="Montserrat"/>
                <a:sym typeface="Montserrat"/>
              </a:rPr>
              <a:t>Henry:</a:t>
            </a: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77" name="Google Shape;77;p7"/>
          <p:cNvSpPr txBox="1"/>
          <p:nvPr/>
        </p:nvSpPr>
        <p:spPr>
          <a:xfrm>
            <a:off x="1178850" y="1545975"/>
            <a:ext cx="7700700" cy="965700"/>
          </a:xfrm>
          <a:prstGeom prst="rect">
            <a:avLst/>
          </a:prstGeom>
          <a:solidFill>
            <a:srgbClr val="E69138"/>
          </a:solid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550" b="1">
                <a:solidFill>
                  <a:srgbClr val="FFFFFF"/>
                </a:solidFill>
                <a:latin typeface="Montserrat"/>
                <a:ea typeface="Montserrat"/>
                <a:cs typeface="Montserrat"/>
                <a:sym typeface="Montserrat"/>
              </a:rPr>
              <a:t>Clara:</a:t>
            </a:r>
            <a:endParaRPr sz="1550" b="1">
              <a:solidFill>
                <a:srgbClr val="FFFFF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sz="1550">
                <a:solidFill>
                  <a:srgbClr val="FFFFFF"/>
                </a:solidFill>
                <a:latin typeface="Montserrat Medium"/>
                <a:ea typeface="Montserrat Medium"/>
                <a:cs typeface="Montserrat Medium"/>
                <a:sym typeface="Montserrat Medium"/>
              </a:rPr>
              <a:t>How did you know it was safe to leave the house?</a:t>
            </a:r>
            <a:endParaRPr sz="1550">
              <a:solidFill>
                <a:srgbClr val="FFFFFF"/>
              </a:solidFill>
              <a:latin typeface="Montserrat Medium"/>
              <a:ea typeface="Montserrat Medium"/>
              <a:cs typeface="Montserrat Medium"/>
              <a:sym typeface="Montserrat Medium"/>
            </a:endParaRPr>
          </a:p>
        </p:txBody>
      </p:sp>
      <p:pic>
        <p:nvPicPr>
          <p:cNvPr id="78" name="Google Shape;78;p7"/>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79" name="Google Shape;79;p7"/>
          <p:cNvSpPr txBox="1">
            <a:spLocks noGrp="1"/>
          </p:cNvSpPr>
          <p:nvPr>
            <p:ph type="body" idx="1"/>
          </p:nvPr>
        </p:nvSpPr>
        <p:spPr>
          <a:xfrm>
            <a:off x="1237800" y="3152188"/>
            <a:ext cx="7582800" cy="3329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pages/text-sets/skills-videos.html?lmode=1&amp;share-video=581037672200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ction.scholastic.com/issues/2023-24/020124/war-of-the-world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9">
            <a:hlinkClick r:id="rId3"/>
          </p:cNvPr>
          <p:cNvSpPr txBox="1"/>
          <p:nvPr/>
        </p:nvSpPr>
        <p:spPr>
          <a:xfrm>
            <a:off x="4300350" y="5861025"/>
            <a:ext cx="2417700" cy="6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a:hlinkClick r:id="rId3"/>
          </p:cNvPr>
          <p:cNvSpPr txBox="1"/>
          <p:nvPr/>
        </p:nvSpPr>
        <p:spPr>
          <a:xfrm>
            <a:off x="6916125" y="5450300"/>
            <a:ext cx="2417700" cy="13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9">
            <a:hlinkClick r:id="rId4"/>
          </p:cNvPr>
          <p:cNvSpPr txBox="1"/>
          <p:nvPr/>
        </p:nvSpPr>
        <p:spPr>
          <a:xfrm>
            <a:off x="2441525" y="1964775"/>
            <a:ext cx="17787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9"/>
          <p:cNvSpPr txBox="1">
            <a:spLocks noGrp="1"/>
          </p:cNvSpPr>
          <p:nvPr>
            <p:ph type="body" idx="1"/>
          </p:nvPr>
        </p:nvSpPr>
        <p:spPr>
          <a:xfrm>
            <a:off x="3266550" y="661000"/>
            <a:ext cx="3203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1237800" y="2994651"/>
            <a:ext cx="7582800" cy="3487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37800" y="3017526"/>
            <a:ext cx="7582800" cy="346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2"/>
          <p:cNvSpPr txBox="1">
            <a:spLocks noGrp="1"/>
          </p:cNvSpPr>
          <p:nvPr>
            <p:ph type="body" idx="1"/>
          </p:nvPr>
        </p:nvSpPr>
        <p:spPr>
          <a:xfrm>
            <a:off x="1237800" y="3017526"/>
            <a:ext cx="7582800" cy="346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3"/>
          <p:cNvSpPr txBox="1">
            <a:spLocks noGrp="1"/>
          </p:cNvSpPr>
          <p:nvPr>
            <p:ph type="body" idx="1"/>
          </p:nvPr>
        </p:nvSpPr>
        <p:spPr>
          <a:xfrm>
            <a:off x="1237800" y="3028950"/>
            <a:ext cx="7582800" cy="34530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Montserrat ExtraBold</vt:lpstr>
      <vt:lpstr>Montserrat</vt:lpstr>
      <vt:lpstr>Caveat</vt:lpstr>
      <vt:lpstr>Oswald Light</vt:lpstr>
      <vt:lpstr>Montserrat Medium</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2023-11-27T20:56:17Z</dcterms:modified>
</cp:coreProperties>
</file>