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0"/>
      <p:regular r:id="rId5"/>
      <p:bold r:id="rId6"/>
    </p:embeddedFont>
    <p:embeddedFont>
      <p:font typeface="Montserrat" pitchFamily="2" charset="77"/>
      <p:regular r:id="rId7"/>
      <p:bold r:id="rId8"/>
      <p:italic r:id="rId9"/>
      <p:boldItalic r:id="rId10"/>
    </p:embeddedFont>
    <p:embeddedFont>
      <p:font typeface="Montserrat ExtraBold" panose="020F0502020204030204" pitchFamily="34" charset="0"/>
      <p:bold r:id="rId11"/>
      <p:italic r:id="rId12"/>
      <p:boldItalic r:id="rId13"/>
    </p:embeddedFont>
    <p:embeddedFont>
      <p:font typeface="Montserrat Medium" panose="020F0502020204030204" pitchFamily="34" charset="0"/>
      <p:regular r:id="rId14"/>
      <p:bold r:id="rId15"/>
      <p:italic r:id="rId16"/>
      <p:boldItalic r:id="rId17"/>
    </p:embeddedFont>
    <p:embeddedFont>
      <p:font typeface="Oswald Light" panose="020F0302020204030204" pitchFamily="3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f5b74caf69_0_1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f5b74caf6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f5b74caf69_0_2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f5b74caf6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FF00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2</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      “‘My Family is Homeschooled’”</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                    December 2022/January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19" name="Google Shape;19;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Cause and Effect</a:t>
            </a:r>
            <a:endParaRPr sz="3800" i="1">
              <a:solidFill>
                <a:srgbClr val="1155CC"/>
              </a:solidFill>
              <a:latin typeface="Montserrat ExtraBold"/>
              <a:ea typeface="Montserrat ExtraBold"/>
              <a:cs typeface="Montserrat ExtraBold"/>
              <a:sym typeface="Montserrat ExtraBold"/>
            </a:endParaRPr>
          </a:p>
        </p:txBody>
      </p:sp>
      <p:sp>
        <p:nvSpPr>
          <p:cNvPr id="20" name="Google Shape;20;p3"/>
          <p:cNvSpPr txBox="1"/>
          <p:nvPr/>
        </p:nvSpPr>
        <p:spPr>
          <a:xfrm>
            <a:off x="1079150" y="2017850"/>
            <a:ext cx="4773300" cy="594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a:solidFill>
                  <a:schemeClr val="dk1"/>
                </a:solidFill>
                <a:latin typeface="Montserrat Medium"/>
                <a:ea typeface="Montserrat Medium"/>
                <a:cs typeface="Montserrat Medium"/>
                <a:sym typeface="Montserrat Medium"/>
              </a:rPr>
              <a:t>“‘</a:t>
            </a:r>
            <a:r>
              <a:rPr lang="en" sz="1350" b="1">
                <a:solidFill>
                  <a:srgbClr val="0000FF"/>
                </a:solidFill>
                <a:latin typeface="Montserrat"/>
                <a:ea typeface="Montserrat"/>
                <a:cs typeface="Montserrat"/>
                <a:sym typeface="Montserrat"/>
              </a:rPr>
              <a:t>My Family is Homeschooled</a:t>
            </a:r>
            <a:r>
              <a:rPr lang="en" sz="1350">
                <a:solidFill>
                  <a:schemeClr val="dk1"/>
                </a:solidFill>
                <a:latin typeface="Montserrat Medium"/>
                <a:ea typeface="Montserrat Medium"/>
                <a:cs typeface="Montserrat Medium"/>
                <a:sym typeface="Montserrat Medium"/>
              </a:rPr>
              <a:t>.’” </a:t>
            </a:r>
            <a:r>
              <a:rPr lang="en" sz="1350">
                <a:latin typeface="Montserrat Medium"/>
                <a:ea typeface="Montserrat Medium"/>
                <a:cs typeface="Montserrat Medium"/>
                <a:sym typeface="Montserrat Medium"/>
              </a:rPr>
              <a:t>Now it’s time to do this activity.</a:t>
            </a:r>
            <a:endParaRPr sz="1350">
              <a:latin typeface="Montserrat Medium"/>
              <a:ea typeface="Montserrat Medium"/>
              <a:cs typeface="Montserrat Medium"/>
              <a:sym typeface="Montserrat Medium"/>
            </a:endParaRPr>
          </a:p>
        </p:txBody>
      </p:sp>
      <p:sp>
        <p:nvSpPr>
          <p:cNvPr id="21" name="Google Shape;21;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3" name="Google Shape;23;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4" name="Google Shape;24;p3"/>
          <p:cNvSpPr txBox="1">
            <a:spLocks noGrp="1"/>
          </p:cNvSpPr>
          <p:nvPr>
            <p:ph type="body" idx="1"/>
          </p:nvPr>
        </p:nvSpPr>
        <p:spPr>
          <a:xfrm>
            <a:off x="3279025" y="661000"/>
            <a:ext cx="2850000" cy="4032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25" name="Google Shape;25;p3"/>
          <p:cNvSpPr txBox="1"/>
          <p:nvPr/>
        </p:nvSpPr>
        <p:spPr>
          <a:xfrm>
            <a:off x="4125000" y="3558700"/>
            <a:ext cx="5194800" cy="8925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Montserrat Medium"/>
                <a:ea typeface="Montserrat Medium"/>
                <a:cs typeface="Montserrat Medium"/>
                <a:sym typeface="Montserrat Medium"/>
              </a:rPr>
              <a:t>In the chart on the following slides, fill in the missing effects. This will help you understand how one cause can have many effects. </a:t>
            </a:r>
            <a:endParaRPr>
              <a:latin typeface="Montserrat Medium"/>
              <a:ea typeface="Montserrat Medium"/>
              <a:cs typeface="Montserrat Medium"/>
              <a:sym typeface="Montserrat Medium"/>
            </a:endParaRPr>
          </a:p>
        </p:txBody>
      </p:sp>
      <p:sp>
        <p:nvSpPr>
          <p:cNvPr id="26" name="Google Shape;26;p3"/>
          <p:cNvSpPr txBox="1"/>
          <p:nvPr/>
        </p:nvSpPr>
        <p:spPr>
          <a:xfrm>
            <a:off x="4125000" y="4567225"/>
            <a:ext cx="4844700" cy="984000"/>
          </a:xfrm>
          <a:prstGeom prst="rect">
            <a:avLst/>
          </a:prstGeom>
          <a:solidFill>
            <a:srgbClr val="FFFF00"/>
          </a:solidFill>
          <a:ln>
            <a:noFill/>
          </a:ln>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r>
              <a:rPr lang="en" sz="1800">
                <a:solidFill>
                  <a:srgbClr val="0000FF"/>
                </a:solidFill>
                <a:latin typeface="Montserrat ExtraBold"/>
                <a:ea typeface="Montserrat ExtraBold"/>
                <a:cs typeface="Montserrat ExtraBold"/>
                <a:sym typeface="Montserrat ExtraBold"/>
              </a:rPr>
              <a:t>TIP:</a:t>
            </a:r>
            <a:r>
              <a:rPr lang="en">
                <a:solidFill>
                  <a:srgbClr val="000000"/>
                </a:solidFill>
                <a:latin typeface="Montserrat Medium"/>
                <a:ea typeface="Montserrat Medium"/>
                <a:cs typeface="Montserrat Medium"/>
                <a:sym typeface="Montserrat Medium"/>
              </a:rPr>
              <a:t> We’ve included hints at the bottom of each blank </a:t>
            </a:r>
            <a:r>
              <a:rPr lang="en">
                <a:latin typeface="Montserrat Medium"/>
                <a:ea typeface="Montserrat Medium"/>
                <a:cs typeface="Montserrat Medium"/>
                <a:sym typeface="Montserrat Medium"/>
              </a:rPr>
              <a:t>box</a:t>
            </a:r>
            <a:r>
              <a:rPr lang="en">
                <a:solidFill>
                  <a:srgbClr val="000000"/>
                </a:solidFill>
                <a:latin typeface="Montserrat Medium"/>
                <a:ea typeface="Montserrat Medium"/>
                <a:cs typeface="Montserrat Medium"/>
                <a:sym typeface="Montserrat Medium"/>
              </a:rPr>
              <a:t>! Think about them before you enter your answers.</a:t>
            </a:r>
            <a:endParaRPr>
              <a:solidFill>
                <a:srgbClr val="000000"/>
              </a:solidFill>
              <a:latin typeface="Montserrat Medium"/>
              <a:ea typeface="Montserrat Medium"/>
              <a:cs typeface="Montserrat Medium"/>
              <a:sym typeface="Montserrat Medium"/>
            </a:endParaRPr>
          </a:p>
        </p:txBody>
      </p:sp>
      <p:sp>
        <p:nvSpPr>
          <p:cNvPr id="27" name="Google Shape;27;p3"/>
          <p:cNvSpPr/>
          <p:nvPr/>
        </p:nvSpPr>
        <p:spPr>
          <a:xfrm>
            <a:off x="4167175" y="4567225"/>
            <a:ext cx="869700" cy="869700"/>
          </a:xfrm>
          <a:prstGeom prst="star5">
            <a:avLst>
              <a:gd name="adj" fmla="val 19098"/>
              <a:gd name="hf" fmla="val 105146"/>
              <a:gd name="vf" fmla="val 110557"/>
            </a:avLst>
          </a:prstGeom>
          <a:solidFill>
            <a:srgbClr val="EEEEEE"/>
          </a:solidFill>
          <a:ln>
            <a:noFill/>
          </a:ln>
          <a:effectLst>
            <a:outerShdw blurRad="85725"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 name="Google Shape;28;p3"/>
          <p:cNvPicPr preferRelativeResize="0"/>
          <p:nvPr/>
        </p:nvPicPr>
        <p:blipFill rotWithShape="1">
          <a:blip r:embed="rId4">
            <a:alphaModFix/>
          </a:blip>
          <a:srcRect l="1737" r="1746"/>
          <a:stretch/>
        </p:blipFill>
        <p:spPr>
          <a:xfrm>
            <a:off x="7177300" y="1121775"/>
            <a:ext cx="2283375" cy="1583534"/>
          </a:xfrm>
          <a:prstGeom prst="rect">
            <a:avLst/>
          </a:prstGeom>
          <a:noFill/>
          <a:ln>
            <a:noFill/>
          </a:ln>
          <a:effectLst>
            <a:outerShdw blurRad="57150" dist="19050" dir="5400000" algn="bl" rotWithShape="0">
              <a:srgbClr val="000000">
                <a:alpha val="50000"/>
              </a:srgbClr>
            </a:outerShdw>
          </a:effectLst>
        </p:spPr>
      </p:pic>
      <p:sp>
        <p:nvSpPr>
          <p:cNvPr id="29" name="Google Shape;29;p3"/>
          <p:cNvSpPr/>
          <p:nvPr/>
        </p:nvSpPr>
        <p:spPr>
          <a:xfrm>
            <a:off x="759600" y="3473800"/>
            <a:ext cx="2876700" cy="2876700"/>
          </a:xfrm>
          <a:prstGeom prst="ellipse">
            <a:avLst/>
          </a:prstGeom>
          <a:solidFill>
            <a:srgbClr val="1155C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30" name="Google Shape;30;p3"/>
          <p:cNvSpPr txBox="1"/>
          <p:nvPr/>
        </p:nvSpPr>
        <p:spPr>
          <a:xfrm>
            <a:off x="863225" y="3636275"/>
            <a:ext cx="2646000" cy="2528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500">
                <a:solidFill>
                  <a:srgbClr val="FFFFFF"/>
                </a:solidFill>
                <a:latin typeface="Montserrat Medium"/>
                <a:ea typeface="Montserrat Medium"/>
                <a:cs typeface="Montserrat Medium"/>
                <a:sym typeface="Montserrat Medium"/>
              </a:rPr>
              <a:t>A </a:t>
            </a:r>
            <a:r>
              <a:rPr lang="en" sz="1500">
                <a:solidFill>
                  <a:srgbClr val="FFFF00"/>
                </a:solidFill>
                <a:latin typeface="Montserrat Medium"/>
                <a:ea typeface="Montserrat Medium"/>
                <a:cs typeface="Montserrat Medium"/>
                <a:sym typeface="Montserrat Medium"/>
              </a:rPr>
              <a:t>cause</a:t>
            </a:r>
            <a:r>
              <a:rPr lang="en" sz="1500">
                <a:solidFill>
                  <a:srgbClr val="FFFFFF"/>
                </a:solidFill>
                <a:latin typeface="Montserrat Medium"/>
                <a:ea typeface="Montserrat Medium"/>
                <a:cs typeface="Montserrat Medium"/>
                <a:sym typeface="Montserrat Medium"/>
              </a:rPr>
              <a: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is what makes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something happen.</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0"/>
              </a:spcAft>
              <a:buNone/>
            </a:pPr>
            <a:r>
              <a:rPr lang="en" sz="1500">
                <a:solidFill>
                  <a:srgbClr val="FFFFFF"/>
                </a:solidFill>
                <a:latin typeface="Montserrat Medium"/>
                <a:ea typeface="Montserrat Medium"/>
                <a:cs typeface="Montserrat Medium"/>
                <a:sym typeface="Montserrat Medium"/>
              </a:rPr>
              <a:t>An </a:t>
            </a:r>
            <a:r>
              <a:rPr lang="en" sz="1500">
                <a:solidFill>
                  <a:srgbClr val="FFFF00"/>
                </a:solidFill>
                <a:latin typeface="Montserrat Medium"/>
                <a:ea typeface="Montserrat Medium"/>
                <a:cs typeface="Montserrat Medium"/>
                <a:sym typeface="Montserrat Medium"/>
              </a:rPr>
              <a:t>effect</a:t>
            </a:r>
            <a:r>
              <a:rPr lang="en" sz="1500">
                <a:solidFill>
                  <a:srgbClr val="FFFFFF"/>
                </a:solidFill>
                <a:latin typeface="Montserrat Medium"/>
                <a:ea typeface="Montserrat Medium"/>
                <a:cs typeface="Montserrat Medium"/>
                <a:sym typeface="Montserrat Medium"/>
              </a:rPr>
              <a:t> is what happens as a result.</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1000"/>
              </a:spcAft>
              <a:buNone/>
            </a:pPr>
            <a:r>
              <a:rPr lang="en" sz="1500">
                <a:solidFill>
                  <a:srgbClr val="FFFFFF"/>
                </a:solidFill>
                <a:latin typeface="Montserrat Medium"/>
                <a:ea typeface="Montserrat Medium"/>
                <a:cs typeface="Montserrat Medium"/>
                <a:sym typeface="Montserrat Medium"/>
              </a:rPr>
              <a:t>Understanding </a:t>
            </a:r>
            <a:r>
              <a:rPr lang="en" sz="1500">
                <a:solidFill>
                  <a:srgbClr val="FFFF00"/>
                </a:solidFill>
                <a:latin typeface="Montserrat Medium"/>
                <a:ea typeface="Montserrat Medium"/>
                <a:cs typeface="Montserrat Medium"/>
                <a:sym typeface="Montserrat Medium"/>
              </a:rPr>
              <a:t>cause and effect</a:t>
            </a:r>
            <a:r>
              <a:rPr lang="en" sz="1500">
                <a:solidFill>
                  <a:srgbClr val="FFFFFF"/>
                </a:solidFill>
                <a:latin typeface="Montserrat Medium"/>
                <a:ea typeface="Montserrat Medium"/>
                <a:cs typeface="Montserrat Medium"/>
                <a:sym typeface="Montserrat Medium"/>
              </a:rPr>
              <a:t> is an important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part of understanding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a story.</a:t>
            </a:r>
            <a:endParaRPr sz="1500">
              <a:solidFill>
                <a:srgbClr val="FFFFFF"/>
              </a:solidFill>
              <a:latin typeface="Montserrat Medium"/>
              <a:ea typeface="Montserrat Medium"/>
              <a:cs typeface="Montserrat Medium"/>
              <a:sym typeface="Montserrat Medium"/>
            </a:endParaRPr>
          </a:p>
        </p:txBody>
      </p:sp>
      <p:pic>
        <p:nvPicPr>
          <p:cNvPr id="31" name="Google Shape;31;p3"/>
          <p:cNvPicPr preferRelativeResize="0"/>
          <p:nvPr/>
        </p:nvPicPr>
        <p:blipFill>
          <a:blip r:embed="rId5">
            <a:alphaModFix/>
          </a:blip>
          <a:stretch>
            <a:fillRect/>
          </a:stretch>
        </p:blipFill>
        <p:spPr>
          <a:xfrm>
            <a:off x="759600" y="654975"/>
            <a:ext cx="1354631" cy="460800"/>
          </a:xfrm>
          <a:prstGeom prst="rect">
            <a:avLst/>
          </a:prstGeom>
          <a:noFill/>
          <a:ln>
            <a:noFill/>
          </a:ln>
        </p:spPr>
      </p:pic>
      <p:sp>
        <p:nvSpPr>
          <p:cNvPr id="32" name="Google Shape;32;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CUSTOM_1">
    <p:bg>
      <p:bgPr>
        <a:solidFill>
          <a:srgbClr val="FF0000"/>
        </a:solidFill>
        <a:effectLst/>
      </p:bgPr>
    </p:bg>
    <p:spTree>
      <p:nvGrpSpPr>
        <p:cNvPr id="1" name="Shape 33"/>
        <p:cNvGrpSpPr/>
        <p:nvPr/>
      </p:nvGrpSpPr>
      <p:grpSpPr>
        <a:xfrm>
          <a:off x="0" y="0"/>
          <a:ext cx="0" cy="0"/>
          <a:chOff x="0" y="0"/>
          <a:chExt cx="0" cy="0"/>
        </a:xfrm>
      </p:grpSpPr>
      <p:sp>
        <p:nvSpPr>
          <p:cNvPr id="34" name="Google Shape;34;p4"/>
          <p:cNvSpPr txBox="1"/>
          <p:nvPr/>
        </p:nvSpPr>
        <p:spPr>
          <a:xfrm>
            <a:off x="8698346" y="7046650"/>
            <a:ext cx="12249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35" name="Google Shape;35;p4"/>
          <p:cNvSpPr/>
          <p:nvPr/>
        </p:nvSpPr>
        <p:spPr>
          <a:xfrm>
            <a:off x="454950" y="457200"/>
            <a:ext cx="9148500" cy="6581400"/>
          </a:xfrm>
          <a:prstGeom prst="rect">
            <a:avLst/>
          </a:prstGeom>
          <a:solidFill>
            <a:srgbClr val="EEEEEE"/>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7" name="Google Shape;37;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8" name="Google Shape;38;p4"/>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  “‘My Family is Homeschooled’”</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                                                                   December 2022/January 2023</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l" rtl="0">
              <a:spcBef>
                <a:spcPts val="0"/>
              </a:spcBef>
              <a:spcAft>
                <a:spcPts val="0"/>
              </a:spcAft>
              <a:buClr>
                <a:srgbClr val="000000"/>
              </a:buClr>
              <a:buSzPts val="1100"/>
              <a:buFont typeface="Arial"/>
              <a:buNone/>
            </a:pPr>
            <a:endParaRPr sz="1200">
              <a:solidFill>
                <a:schemeClr val="dk1"/>
              </a:solidFill>
              <a:latin typeface="Montserrat"/>
              <a:ea typeface="Montserrat"/>
              <a:cs typeface="Montserrat"/>
              <a:sym typeface="Montserrat"/>
            </a:endParaRPr>
          </a:p>
        </p:txBody>
      </p:sp>
      <p:sp>
        <p:nvSpPr>
          <p:cNvPr id="39" name="Google Shape;39;p4"/>
          <p:cNvSpPr txBox="1"/>
          <p:nvPr/>
        </p:nvSpPr>
        <p:spPr>
          <a:xfrm>
            <a:off x="870375" y="1204450"/>
            <a:ext cx="8338200" cy="921600"/>
          </a:xfrm>
          <a:prstGeom prst="rect">
            <a:avLst/>
          </a:prstGeom>
          <a:solidFill>
            <a:srgbClr val="0B539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lt1"/>
                </a:solidFill>
                <a:latin typeface="Montserrat"/>
                <a:ea typeface="Montserrat"/>
                <a:cs typeface="Montserrat"/>
                <a:sym typeface="Montserrat"/>
              </a:rPr>
              <a:t>CAUSE</a:t>
            </a:r>
            <a:endParaRPr sz="1800">
              <a:solidFill>
                <a:schemeClr val="lt1"/>
              </a:solidFill>
              <a:latin typeface="Montserrat"/>
              <a:ea typeface="Montserrat"/>
              <a:cs typeface="Montserrat"/>
              <a:sym typeface="Montserrat"/>
            </a:endParaRPr>
          </a:p>
          <a:p>
            <a:pPr marL="0" lvl="0" indent="0" algn="ctr" rtl="0">
              <a:spcBef>
                <a:spcPts val="0"/>
              </a:spcBef>
              <a:spcAft>
                <a:spcPts val="0"/>
              </a:spcAft>
              <a:buNone/>
            </a:pPr>
            <a:r>
              <a:rPr lang="en" sz="1600">
                <a:solidFill>
                  <a:schemeClr val="lt1"/>
                </a:solidFill>
                <a:latin typeface="Montserrat"/>
                <a:ea typeface="Montserrat"/>
                <a:cs typeface="Montserrat"/>
                <a:sym typeface="Montserrat"/>
              </a:rPr>
              <a:t>Cadence and her siblings are homeschooled.</a:t>
            </a:r>
            <a:endParaRPr sz="1600"/>
          </a:p>
        </p:txBody>
      </p:sp>
      <p:sp>
        <p:nvSpPr>
          <p:cNvPr id="40" name="Google Shape;40;p4"/>
          <p:cNvSpPr txBox="1"/>
          <p:nvPr/>
        </p:nvSpPr>
        <p:spPr>
          <a:xfrm>
            <a:off x="870375" y="2268850"/>
            <a:ext cx="1956000" cy="434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chemeClr val="dk1"/>
                </a:solidFill>
                <a:latin typeface="Montserrat"/>
                <a:ea typeface="Montserrat"/>
                <a:cs typeface="Montserrat"/>
                <a:sym typeface="Montserrat"/>
              </a:rPr>
              <a:t>EFFECT 1</a:t>
            </a:r>
            <a:endParaRPr sz="1700">
              <a:solidFill>
                <a:schemeClr val="dk1"/>
              </a:solidFill>
              <a:latin typeface="Montserrat"/>
              <a:ea typeface="Montserrat"/>
              <a:cs typeface="Montserrat"/>
              <a:sym typeface="Montserrat"/>
            </a:endParaRPr>
          </a:p>
          <a:p>
            <a:pPr marL="0" lvl="0" indent="0" algn="ctr" rtl="0">
              <a:spcBef>
                <a:spcPts val="0"/>
              </a:spcBef>
              <a:spcAft>
                <a:spcPts val="0"/>
              </a:spcAft>
              <a:buNone/>
            </a:pPr>
            <a:endParaRPr sz="1600"/>
          </a:p>
        </p:txBody>
      </p:sp>
      <p:sp>
        <p:nvSpPr>
          <p:cNvPr id="41" name="Google Shape;41;p4"/>
          <p:cNvSpPr txBox="1"/>
          <p:nvPr/>
        </p:nvSpPr>
        <p:spPr>
          <a:xfrm>
            <a:off x="2959275" y="2268825"/>
            <a:ext cx="1956000" cy="434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chemeClr val="dk1"/>
                </a:solidFill>
                <a:latin typeface="Montserrat"/>
                <a:ea typeface="Montserrat"/>
                <a:cs typeface="Montserrat"/>
                <a:sym typeface="Montserrat"/>
              </a:rPr>
              <a:t>EFFECT 2</a:t>
            </a:r>
            <a:endParaRPr sz="1700">
              <a:solidFill>
                <a:schemeClr val="dk1"/>
              </a:solidFill>
              <a:latin typeface="Montserrat"/>
              <a:ea typeface="Montserrat"/>
              <a:cs typeface="Montserrat"/>
              <a:sym typeface="Montserrat"/>
            </a:endParaRPr>
          </a:p>
          <a:p>
            <a:pPr marL="0" lvl="0" indent="0" algn="ctr" rtl="0">
              <a:spcBef>
                <a:spcPts val="0"/>
              </a:spcBef>
              <a:spcAft>
                <a:spcPts val="0"/>
              </a:spcAft>
              <a:buNone/>
            </a:pPr>
            <a:endParaRPr sz="1600"/>
          </a:p>
        </p:txBody>
      </p:sp>
      <p:sp>
        <p:nvSpPr>
          <p:cNvPr id="42" name="Google Shape;42;p4"/>
          <p:cNvSpPr txBox="1"/>
          <p:nvPr/>
        </p:nvSpPr>
        <p:spPr>
          <a:xfrm>
            <a:off x="5186700" y="2268825"/>
            <a:ext cx="1956000" cy="434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chemeClr val="dk1"/>
                </a:solidFill>
                <a:latin typeface="Montserrat"/>
                <a:ea typeface="Montserrat"/>
                <a:cs typeface="Montserrat"/>
                <a:sym typeface="Montserrat"/>
              </a:rPr>
              <a:t>EFFECT</a:t>
            </a:r>
            <a:r>
              <a:rPr lang="en" sz="1800" b="1">
                <a:solidFill>
                  <a:schemeClr val="dk1"/>
                </a:solidFill>
                <a:latin typeface="Montserrat"/>
                <a:ea typeface="Montserrat"/>
                <a:cs typeface="Montserrat"/>
                <a:sym typeface="Montserrat"/>
              </a:rPr>
              <a:t> 3</a:t>
            </a:r>
            <a:endParaRPr sz="1800">
              <a:solidFill>
                <a:schemeClr val="dk1"/>
              </a:solidFill>
              <a:latin typeface="Montserrat"/>
              <a:ea typeface="Montserrat"/>
              <a:cs typeface="Montserrat"/>
              <a:sym typeface="Montserrat"/>
            </a:endParaRPr>
          </a:p>
          <a:p>
            <a:pPr marL="0" lvl="0" indent="0" algn="ctr" rtl="0">
              <a:spcBef>
                <a:spcPts val="0"/>
              </a:spcBef>
              <a:spcAft>
                <a:spcPts val="0"/>
              </a:spcAft>
              <a:buNone/>
            </a:pPr>
            <a:endParaRPr sz="1600"/>
          </a:p>
        </p:txBody>
      </p:sp>
      <p:sp>
        <p:nvSpPr>
          <p:cNvPr id="43" name="Google Shape;43;p4"/>
          <p:cNvSpPr txBox="1"/>
          <p:nvPr/>
        </p:nvSpPr>
        <p:spPr>
          <a:xfrm>
            <a:off x="7275600" y="2268825"/>
            <a:ext cx="1956000" cy="43464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chemeClr val="dk1"/>
                </a:solidFill>
                <a:latin typeface="Montserrat"/>
                <a:ea typeface="Montserrat"/>
                <a:cs typeface="Montserrat"/>
                <a:sym typeface="Montserrat"/>
              </a:rPr>
              <a:t>EFFECT</a:t>
            </a:r>
            <a:r>
              <a:rPr lang="en" sz="1800" b="1">
                <a:solidFill>
                  <a:schemeClr val="dk1"/>
                </a:solidFill>
                <a:latin typeface="Montserrat"/>
                <a:ea typeface="Montserrat"/>
                <a:cs typeface="Montserrat"/>
                <a:sym typeface="Montserrat"/>
              </a:rPr>
              <a:t> 4</a:t>
            </a:r>
            <a:endParaRPr sz="1800">
              <a:solidFill>
                <a:schemeClr val="dk1"/>
              </a:solidFill>
              <a:latin typeface="Montserrat"/>
              <a:ea typeface="Montserrat"/>
              <a:cs typeface="Montserrat"/>
              <a:sym typeface="Montserrat"/>
            </a:endParaRPr>
          </a:p>
          <a:p>
            <a:pPr marL="0" lvl="0" indent="0" algn="ctr" rtl="0">
              <a:spcBef>
                <a:spcPts val="0"/>
              </a:spcBef>
              <a:spcAft>
                <a:spcPts val="0"/>
              </a:spcAft>
              <a:buNone/>
            </a:pPr>
            <a:endParaRPr sz="1600"/>
          </a:p>
        </p:txBody>
      </p:sp>
      <p:sp>
        <p:nvSpPr>
          <p:cNvPr id="44" name="Google Shape;44;p4"/>
          <p:cNvSpPr txBox="1"/>
          <p:nvPr/>
        </p:nvSpPr>
        <p:spPr>
          <a:xfrm>
            <a:off x="870375" y="5413500"/>
            <a:ext cx="1956000" cy="122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Montserrat"/>
                <a:ea typeface="Montserrat"/>
                <a:cs typeface="Montserrat"/>
                <a:sym typeface="Montserrat"/>
              </a:rPr>
              <a:t>Hint:</a:t>
            </a:r>
            <a:r>
              <a:rPr lang="en" sz="1200">
                <a:solidFill>
                  <a:schemeClr val="dk1"/>
                </a:solidFill>
                <a:latin typeface="Montserrat Medium"/>
                <a:ea typeface="Montserrat Medium"/>
                <a:cs typeface="Montserrat Medium"/>
                <a:sym typeface="Montserrat Medium"/>
              </a:rPr>
              <a:t> What’s one big difference between school breaks for Cadence and breaks from traditional schools?</a:t>
            </a:r>
            <a:endParaRPr sz="1200"/>
          </a:p>
        </p:txBody>
      </p:sp>
      <p:sp>
        <p:nvSpPr>
          <p:cNvPr id="45" name="Google Shape;45;p4"/>
          <p:cNvSpPr txBox="1"/>
          <p:nvPr/>
        </p:nvSpPr>
        <p:spPr>
          <a:xfrm>
            <a:off x="2959275" y="5640150"/>
            <a:ext cx="1956000" cy="99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Montserrat"/>
                <a:ea typeface="Montserrat"/>
                <a:cs typeface="Montserrat"/>
                <a:sym typeface="Montserrat"/>
              </a:rPr>
              <a:t>Hint:</a:t>
            </a:r>
            <a:r>
              <a:rPr lang="en" sz="1200">
                <a:solidFill>
                  <a:schemeClr val="dk1"/>
                </a:solidFill>
                <a:latin typeface="Montserrat Medium"/>
                <a:ea typeface="Montserrat Medium"/>
                <a:cs typeface="Montserrat Medium"/>
                <a:sym typeface="Montserrat Medium"/>
              </a:rPr>
              <a:t> How much control does Cadence have over what she studies?</a:t>
            </a:r>
            <a:endParaRPr sz="1200"/>
          </a:p>
        </p:txBody>
      </p:sp>
      <p:sp>
        <p:nvSpPr>
          <p:cNvPr id="46" name="Google Shape;46;p4"/>
          <p:cNvSpPr txBox="1"/>
          <p:nvPr/>
        </p:nvSpPr>
        <p:spPr>
          <a:xfrm>
            <a:off x="7275600" y="5714100"/>
            <a:ext cx="1956000" cy="92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Montserrat"/>
                <a:ea typeface="Montserrat"/>
                <a:cs typeface="Montserrat"/>
                <a:sym typeface="Montserrat"/>
              </a:rPr>
              <a:t>Hint:</a:t>
            </a:r>
            <a:r>
              <a:rPr lang="en" sz="1200">
                <a:solidFill>
                  <a:schemeClr val="dk1"/>
                </a:solidFill>
                <a:latin typeface="Montserrat Medium"/>
                <a:ea typeface="Montserrat Medium"/>
                <a:cs typeface="Montserrat Medium"/>
                <a:sym typeface="Montserrat Medium"/>
              </a:rPr>
              <a:t> What skills has Cadence developed that help her get her work done?</a:t>
            </a:r>
            <a:endParaRPr sz="1200"/>
          </a:p>
        </p:txBody>
      </p:sp>
      <p:sp>
        <p:nvSpPr>
          <p:cNvPr id="47" name="Google Shape;47;p4"/>
          <p:cNvSpPr txBox="1">
            <a:spLocks noGrp="1"/>
          </p:cNvSpPr>
          <p:nvPr>
            <p:ph type="body" idx="1"/>
          </p:nvPr>
        </p:nvSpPr>
        <p:spPr>
          <a:xfrm>
            <a:off x="893475" y="2739425"/>
            <a:ext cx="1932900" cy="26742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cxnSp>
        <p:nvCxnSpPr>
          <p:cNvPr id="48" name="Google Shape;48;p4"/>
          <p:cNvCxnSpPr/>
          <p:nvPr/>
        </p:nvCxnSpPr>
        <p:spPr>
          <a:xfrm>
            <a:off x="1847625" y="2126050"/>
            <a:ext cx="1500" cy="142800"/>
          </a:xfrm>
          <a:prstGeom prst="straightConnector1">
            <a:avLst/>
          </a:prstGeom>
          <a:noFill/>
          <a:ln w="28575" cap="flat" cmpd="sng">
            <a:solidFill>
              <a:schemeClr val="dk1"/>
            </a:solidFill>
            <a:prstDash val="solid"/>
            <a:round/>
            <a:headEnd type="none" w="med" len="med"/>
            <a:tailEnd type="none" w="med" len="med"/>
          </a:ln>
        </p:spPr>
      </p:cxnSp>
      <p:sp>
        <p:nvSpPr>
          <p:cNvPr id="49" name="Google Shape;49;p4"/>
          <p:cNvSpPr txBox="1"/>
          <p:nvPr/>
        </p:nvSpPr>
        <p:spPr>
          <a:xfrm>
            <a:off x="5128988" y="5640150"/>
            <a:ext cx="1956000" cy="99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dk1"/>
                </a:solidFill>
                <a:latin typeface="Montserrat"/>
                <a:ea typeface="Montserrat"/>
                <a:cs typeface="Montserrat"/>
                <a:sym typeface="Montserrat"/>
              </a:rPr>
              <a:t>Hint:</a:t>
            </a:r>
            <a:r>
              <a:rPr lang="en" sz="1200">
                <a:solidFill>
                  <a:schemeClr val="dk1"/>
                </a:solidFill>
                <a:latin typeface="Montserrat Medium"/>
                <a:ea typeface="Montserrat Medium"/>
                <a:cs typeface="Montserrat Medium"/>
                <a:sym typeface="Montserrat Medium"/>
              </a:rPr>
              <a:t> How much time do Cadence and her siblings spend together?</a:t>
            </a:r>
            <a:endParaRPr sz="1200"/>
          </a:p>
        </p:txBody>
      </p:sp>
      <p:sp>
        <p:nvSpPr>
          <p:cNvPr id="50" name="Google Shape;50;p4"/>
          <p:cNvSpPr txBox="1">
            <a:spLocks noGrp="1"/>
          </p:cNvSpPr>
          <p:nvPr>
            <p:ph type="body" idx="2"/>
          </p:nvPr>
        </p:nvSpPr>
        <p:spPr>
          <a:xfrm>
            <a:off x="2970825" y="2739425"/>
            <a:ext cx="1932900" cy="26742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51" name="Google Shape;51;p4"/>
          <p:cNvSpPr txBox="1">
            <a:spLocks noGrp="1"/>
          </p:cNvSpPr>
          <p:nvPr>
            <p:ph type="body" idx="3"/>
          </p:nvPr>
        </p:nvSpPr>
        <p:spPr>
          <a:xfrm>
            <a:off x="5198250" y="2739425"/>
            <a:ext cx="1932900" cy="26742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52" name="Google Shape;52;p4"/>
          <p:cNvSpPr txBox="1">
            <a:spLocks noGrp="1"/>
          </p:cNvSpPr>
          <p:nvPr>
            <p:ph type="body" idx="4"/>
          </p:nvPr>
        </p:nvSpPr>
        <p:spPr>
          <a:xfrm>
            <a:off x="7287150" y="2747113"/>
            <a:ext cx="1932900" cy="26742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53" name="Google Shape;53;p4"/>
          <p:cNvPicPr preferRelativeResize="0"/>
          <p:nvPr/>
        </p:nvPicPr>
        <p:blipFill>
          <a:blip r:embed="rId3">
            <a:alphaModFix/>
          </a:blip>
          <a:stretch>
            <a:fillRect/>
          </a:stretch>
        </p:blipFill>
        <p:spPr>
          <a:xfrm>
            <a:off x="759600" y="654975"/>
            <a:ext cx="1354631" cy="460800"/>
          </a:xfrm>
          <a:prstGeom prst="rect">
            <a:avLst/>
          </a:prstGeom>
          <a:noFill/>
          <a:ln>
            <a:noFill/>
          </a:ln>
        </p:spPr>
      </p:pic>
      <p:cxnSp>
        <p:nvCxnSpPr>
          <p:cNvPr id="54" name="Google Shape;54;p4"/>
          <p:cNvCxnSpPr/>
          <p:nvPr/>
        </p:nvCxnSpPr>
        <p:spPr>
          <a:xfrm>
            <a:off x="3936525" y="2126050"/>
            <a:ext cx="1500" cy="142800"/>
          </a:xfrm>
          <a:prstGeom prst="straightConnector1">
            <a:avLst/>
          </a:prstGeom>
          <a:noFill/>
          <a:ln w="28575" cap="flat" cmpd="sng">
            <a:solidFill>
              <a:schemeClr val="dk1"/>
            </a:solidFill>
            <a:prstDash val="solid"/>
            <a:round/>
            <a:headEnd type="none" w="med" len="med"/>
            <a:tailEnd type="none" w="med" len="med"/>
          </a:ln>
        </p:spPr>
      </p:cxnSp>
      <p:cxnSp>
        <p:nvCxnSpPr>
          <p:cNvPr id="55" name="Google Shape;55;p4"/>
          <p:cNvCxnSpPr/>
          <p:nvPr/>
        </p:nvCxnSpPr>
        <p:spPr>
          <a:xfrm>
            <a:off x="6129050" y="2126050"/>
            <a:ext cx="1500" cy="142800"/>
          </a:xfrm>
          <a:prstGeom prst="straightConnector1">
            <a:avLst/>
          </a:prstGeom>
          <a:noFill/>
          <a:ln w="28575" cap="flat" cmpd="sng">
            <a:solidFill>
              <a:schemeClr val="dk1"/>
            </a:solidFill>
            <a:prstDash val="solid"/>
            <a:round/>
            <a:headEnd type="none" w="med" len="med"/>
            <a:tailEnd type="none" w="med" len="med"/>
          </a:ln>
        </p:spPr>
      </p:cxnSp>
      <p:cxnSp>
        <p:nvCxnSpPr>
          <p:cNvPr id="56" name="Google Shape;56;p4"/>
          <p:cNvCxnSpPr/>
          <p:nvPr/>
        </p:nvCxnSpPr>
        <p:spPr>
          <a:xfrm>
            <a:off x="8252850" y="2126050"/>
            <a:ext cx="1500" cy="14280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orient="horz" pos="2448">
          <p15:clr>
            <a:srgbClr val="FA7B17"/>
          </p15:clr>
        </p15:guide>
        <p15:guide id="2" pos="3168">
          <p15:clr>
            <a:srgbClr val="FA7B17"/>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2-23/120122/my-family-is-homeschooled.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6"/>
          <p:cNvSpPr txBox="1">
            <a:spLocks noGrp="1"/>
          </p:cNvSpPr>
          <p:nvPr>
            <p:ph type="body" idx="1"/>
          </p:nvPr>
        </p:nvSpPr>
        <p:spPr>
          <a:xfrm>
            <a:off x="3279025" y="661000"/>
            <a:ext cx="28500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67" name="Google Shape;67;p6"/>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2</a:t>
            </a:r>
            <a:endParaRPr/>
          </a:p>
        </p:txBody>
      </p:sp>
      <p:sp>
        <p:nvSpPr>
          <p:cNvPr id="68" name="Google Shape;68;p6">
            <a:hlinkClick r:id="rId3"/>
          </p:cNvPr>
          <p:cNvSpPr txBox="1"/>
          <p:nvPr/>
        </p:nvSpPr>
        <p:spPr>
          <a:xfrm>
            <a:off x="2454450" y="2001550"/>
            <a:ext cx="2684100" cy="26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7"/>
          <p:cNvSpPr txBox="1">
            <a:spLocks noGrp="1"/>
          </p:cNvSpPr>
          <p:nvPr>
            <p:ph type="body" idx="1"/>
          </p:nvPr>
        </p:nvSpPr>
        <p:spPr>
          <a:xfrm>
            <a:off x="893475" y="2739425"/>
            <a:ext cx="1932900" cy="2674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74" name="Google Shape;74;p7"/>
          <p:cNvSpPr txBox="1">
            <a:spLocks noGrp="1"/>
          </p:cNvSpPr>
          <p:nvPr>
            <p:ph type="body" idx="2"/>
          </p:nvPr>
        </p:nvSpPr>
        <p:spPr>
          <a:xfrm>
            <a:off x="2970825" y="2739425"/>
            <a:ext cx="1932900" cy="2674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75" name="Google Shape;75;p7"/>
          <p:cNvSpPr txBox="1">
            <a:spLocks noGrp="1"/>
          </p:cNvSpPr>
          <p:nvPr>
            <p:ph type="body" idx="3"/>
          </p:nvPr>
        </p:nvSpPr>
        <p:spPr>
          <a:xfrm>
            <a:off x="5198250" y="2739425"/>
            <a:ext cx="1932900" cy="2674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76" name="Google Shape;76;p7"/>
          <p:cNvSpPr txBox="1">
            <a:spLocks noGrp="1"/>
          </p:cNvSpPr>
          <p:nvPr>
            <p:ph type="body" idx="4"/>
          </p:nvPr>
        </p:nvSpPr>
        <p:spPr>
          <a:xfrm>
            <a:off x="7287150" y="2747113"/>
            <a:ext cx="1932900" cy="2674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Montserrat</vt:lpstr>
      <vt:lpstr>Arial</vt:lpstr>
      <vt:lpstr>Montserrat ExtraBold</vt:lpstr>
      <vt:lpstr>Oswald Light</vt:lpstr>
      <vt:lpstr>Caveat</vt:lpstr>
      <vt:lpstr>Montserrat Medium</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2022-10-12T14:56:36Z</dcterms:modified>
</cp:coreProperties>
</file>