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4"/>
  </p:notesMasterIdLst>
  <p:sldIdLst>
    <p:sldId id="257" r:id="rId2"/>
    <p:sldId id="258" r:id="rId3"/>
  </p:sldIdLst>
  <p:sldSz cx="10058400" cy="7772400"/>
  <p:notesSz cx="6858000" cy="9144000"/>
  <p:embeddedFontLst>
    <p:embeddedFont>
      <p:font typeface="Caveat" pitchFamily="2" charset="0"/>
      <p:regular r:id="rId5"/>
      <p:bold r:id="rId6"/>
    </p:embeddedFont>
    <p:embeddedFont>
      <p:font typeface="Montserrat" pitchFamily="2" charset="77"/>
      <p:regular r:id="rId7"/>
      <p:bold r:id="rId8"/>
      <p:italic r:id="rId9"/>
      <p:boldItalic r:id="rId10"/>
    </p:embeddedFont>
    <p:embeddedFont>
      <p:font typeface="Montserrat Black" panose="020F0502020204030204" pitchFamily="34" charset="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pitchFamily="2" charset="77"/>
      <p:regular r:id="rId21"/>
      <p:bold r:id="rId22"/>
    </p:embeddedFont>
    <p:embeddedFont>
      <p:font typeface="Oswald Light" panose="020F030202020403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705feaf0d_0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705feaf0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d15241b19_0_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d15241b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E69138"/>
        </a:solidFill>
        <a:effectLst/>
      </p:bgPr>
    </p:bg>
    <p:spTree>
      <p:nvGrpSpPr>
        <p:cNvPr id="1" name="Shape 13"/>
        <p:cNvGrpSpPr/>
        <p:nvPr/>
      </p:nvGrpSpPr>
      <p:grpSpPr>
        <a:xfrm>
          <a:off x="0" y="0"/>
          <a:ext cx="0" cy="0"/>
          <a:chOff x="0" y="0"/>
          <a:chExt cx="0" cy="0"/>
        </a:xfrm>
      </p:grpSpPr>
      <p:sp>
        <p:nvSpPr>
          <p:cNvPr id="14" name="Google Shape;14;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6" name="Google Shape;16;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7" name="Google Shape;17;p3"/>
          <p:cNvSpPr txBox="1"/>
          <p:nvPr/>
        </p:nvSpPr>
        <p:spPr>
          <a:xfrm>
            <a:off x="6128850" y="660975"/>
            <a:ext cx="3331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“Can You Spot a Scam?”</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October 2022</a:t>
            </a:r>
            <a:endParaRPr sz="1200">
              <a:latin typeface="Montserrat"/>
              <a:ea typeface="Montserrat"/>
              <a:cs typeface="Montserrat"/>
              <a:sym typeface="Montserrat"/>
            </a:endParaRPr>
          </a:p>
        </p:txBody>
      </p:sp>
      <p:sp>
        <p:nvSpPr>
          <p:cNvPr id="18" name="Google Shape;18;p3"/>
          <p:cNvSpPr txBox="1"/>
          <p:nvPr/>
        </p:nvSpPr>
        <p:spPr>
          <a:xfrm>
            <a:off x="1857175" y="1240650"/>
            <a:ext cx="4900200" cy="116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Questions About </a:t>
            </a:r>
            <a:endParaRPr sz="3100">
              <a:solidFill>
                <a:srgbClr val="6AA84F"/>
              </a:solidFill>
              <a:latin typeface="Montserrat ExtraBold"/>
              <a:ea typeface="Montserrat ExtraBold"/>
              <a:cs typeface="Montserrat ExtraBold"/>
              <a:sym typeface="Montserrat ExtraBold"/>
            </a:endParaRPr>
          </a:p>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Online Scams</a:t>
            </a:r>
            <a:endParaRPr sz="3100" i="1">
              <a:solidFill>
                <a:srgbClr val="6AA84F"/>
              </a:solidFill>
              <a:latin typeface="Montserrat ExtraBold"/>
              <a:ea typeface="Montserrat ExtraBold"/>
              <a:cs typeface="Montserrat ExtraBold"/>
              <a:sym typeface="Montserrat ExtraBold"/>
            </a:endParaRPr>
          </a:p>
        </p:txBody>
      </p:sp>
      <p:sp>
        <p:nvSpPr>
          <p:cNvPr id="19" name="Google Shape;19;p3"/>
          <p:cNvSpPr txBox="1"/>
          <p:nvPr/>
        </p:nvSpPr>
        <p:spPr>
          <a:xfrm>
            <a:off x="1079150" y="2303150"/>
            <a:ext cx="5625300" cy="641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Can You Spot a Scam?</a:t>
            </a:r>
            <a:r>
              <a:rPr lang="en" sz="1350">
                <a:latin typeface="Montserrat Medium"/>
                <a:ea typeface="Montserrat Medium"/>
                <a:cs typeface="Montserrat Medium"/>
                <a:sym typeface="Montserrat Medium"/>
              </a:rPr>
              <a:t>” How well can you sum up what you’ve just read?</a:t>
            </a:r>
            <a:endParaRPr sz="1350">
              <a:latin typeface="Montserrat Medium"/>
              <a:ea typeface="Montserrat Medium"/>
              <a:cs typeface="Montserrat Medium"/>
              <a:sym typeface="Montserrat Medium"/>
            </a:endParaRPr>
          </a:p>
        </p:txBody>
      </p:sp>
      <p:sp>
        <p:nvSpPr>
          <p:cNvPr id="20" name="Google Shape;20;p3"/>
          <p:cNvSpPr txBox="1"/>
          <p:nvPr/>
        </p:nvSpPr>
        <p:spPr>
          <a:xfrm>
            <a:off x="2446653" y="712650"/>
            <a:ext cx="36822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1" name="Google Shape;21;p3"/>
          <p:cNvSpPr txBox="1"/>
          <p:nvPr/>
        </p:nvSpPr>
        <p:spPr>
          <a:xfrm>
            <a:off x="45177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txBox="1"/>
          <p:nvPr/>
        </p:nvSpPr>
        <p:spPr>
          <a:xfrm>
            <a:off x="4202675" y="3558700"/>
            <a:ext cx="4439400" cy="201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0" algn="l" rtl="0">
              <a:lnSpc>
                <a:spcPct val="115000"/>
              </a:lnSpc>
              <a:spcBef>
                <a:spcPts val="0"/>
              </a:spcBef>
              <a:spcAft>
                <a:spcPts val="0"/>
              </a:spcAft>
              <a:buNone/>
            </a:pPr>
            <a:r>
              <a:rPr lang="en">
                <a:latin typeface="Montserrat Medium"/>
                <a:ea typeface="Montserrat Medium"/>
                <a:cs typeface="Montserrat Medium"/>
                <a:sym typeface="Montserrat Medium"/>
              </a:rPr>
              <a:t>Imagine that your friend Aaron missed school today and didn’t get to read “Can You Spot a Scam?” He wants to know what the article says, but he only has one minute before dinner. Answer the questions on the following slides, which will help you sum up the article for Aaron.</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3" name="Google Shape;23;p3"/>
          <p:cNvSpPr/>
          <p:nvPr/>
        </p:nvSpPr>
        <p:spPr>
          <a:xfrm>
            <a:off x="759600" y="3558700"/>
            <a:ext cx="3096600" cy="3096600"/>
          </a:xfrm>
          <a:prstGeom prst="ellipse">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4" name="Google Shape;24;p3"/>
          <p:cNvSpPr txBox="1"/>
          <p:nvPr/>
        </p:nvSpPr>
        <p:spPr>
          <a:xfrm>
            <a:off x="953675" y="3939700"/>
            <a:ext cx="25908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 </a:t>
            </a:r>
            <a:r>
              <a:rPr lang="en" sz="2000">
                <a:solidFill>
                  <a:srgbClr val="FFFF00"/>
                </a:solidFill>
                <a:latin typeface="Montserrat Medium"/>
                <a:ea typeface="Montserrat Medium"/>
                <a:cs typeface="Montserrat Medium"/>
                <a:sym typeface="Montserrat Medium"/>
              </a:rPr>
              <a:t>summary</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a short retelling of an article. It can help you remember the most important information—</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and share it with others!</a:t>
            </a:r>
            <a:endParaRPr sz="1600">
              <a:latin typeface="Montserrat Medium"/>
              <a:ea typeface="Montserrat Medium"/>
              <a:cs typeface="Montserrat Medium"/>
              <a:sym typeface="Montserrat Medium"/>
            </a:endParaRPr>
          </a:p>
        </p:txBody>
      </p:sp>
      <p:sp>
        <p:nvSpPr>
          <p:cNvPr id="25" name="Google Shape;25;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7" name="Google Shape;27;p3"/>
          <p:cNvSpPr txBox="1"/>
          <p:nvPr/>
        </p:nvSpPr>
        <p:spPr>
          <a:xfrm>
            <a:off x="888650" y="792650"/>
            <a:ext cx="1181100" cy="15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600">
                <a:solidFill>
                  <a:srgbClr val="CC0000"/>
                </a:solidFill>
                <a:latin typeface="Montserrat ExtraBold"/>
                <a:ea typeface="Montserrat ExtraBold"/>
                <a:cs typeface="Montserrat ExtraBold"/>
                <a:sym typeface="Montserrat ExtraBold"/>
              </a:rPr>
              <a:t>5</a:t>
            </a:r>
            <a:endParaRPr sz="10600">
              <a:solidFill>
                <a:srgbClr val="CC0000"/>
              </a:solidFill>
            </a:endParaRPr>
          </a:p>
        </p:txBody>
      </p:sp>
      <p:sp>
        <p:nvSpPr>
          <p:cNvPr id="28" name="Google Shape;28;p3"/>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2</a:t>
            </a:r>
            <a:endParaRPr sz="1200">
              <a:solidFill>
                <a:srgbClr val="595959"/>
              </a:solidFill>
            </a:endParaRPr>
          </a:p>
        </p:txBody>
      </p:sp>
      <p:sp>
        <p:nvSpPr>
          <p:cNvPr id="29" name="Google Shape;29;p3"/>
          <p:cNvSpPr txBox="1">
            <a:spLocks noGrp="1"/>
          </p:cNvSpPr>
          <p:nvPr>
            <p:ph type="body" idx="1"/>
          </p:nvPr>
        </p:nvSpPr>
        <p:spPr>
          <a:xfrm>
            <a:off x="3207500" y="712650"/>
            <a:ext cx="2515500" cy="403200"/>
          </a:xfrm>
          <a:prstGeom prst="rect">
            <a:avLst/>
          </a:prstGeom>
          <a:solidFill>
            <a:srgbClr val="FFF2CC"/>
          </a:solidFill>
          <a:ln w="9525" cap="flat" cmpd="sng">
            <a:solidFill>
              <a:schemeClr val="lt2"/>
            </a:solidFill>
            <a:prstDash val="solid"/>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30" name="Google Shape;30;p3"/>
          <p:cNvPicPr preferRelativeResize="0"/>
          <p:nvPr/>
        </p:nvPicPr>
        <p:blipFill rotWithShape="1">
          <a:blip r:embed="rId4">
            <a:alphaModFix/>
          </a:blip>
          <a:srcRect t="29" b="19"/>
          <a:stretch/>
        </p:blipFill>
        <p:spPr>
          <a:xfrm>
            <a:off x="7134750" y="1121775"/>
            <a:ext cx="2325900" cy="1555999"/>
          </a:xfrm>
          <a:prstGeom prst="rect">
            <a:avLst/>
          </a:prstGeom>
          <a:noFill/>
          <a:ln>
            <a:noFill/>
          </a:ln>
          <a:effectLst>
            <a:outerShdw blurRad="57150" dist="19050" dir="5400000" algn="bl" rotWithShape="0">
              <a:srgbClr val="000000">
                <a:alpha val="50000"/>
              </a:srgbClr>
            </a:outerShdw>
          </a:effectLst>
        </p:spPr>
      </p:pic>
      <p:pic>
        <p:nvPicPr>
          <p:cNvPr id="31" name="Google Shape;31;p3"/>
          <p:cNvPicPr preferRelativeResize="0"/>
          <p:nvPr/>
        </p:nvPicPr>
        <p:blipFill>
          <a:blip r:embed="rId5">
            <a:alphaModFix/>
          </a:blip>
          <a:stretch>
            <a:fillRect/>
          </a:stretch>
        </p:blipFill>
        <p:spPr>
          <a:xfrm>
            <a:off x="759600" y="654975"/>
            <a:ext cx="1354631" cy="460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E69138"/>
        </a:solidFill>
        <a:effectLst/>
      </p:bgPr>
    </p:bg>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2 of 2</a:t>
            </a:r>
            <a:endParaRPr/>
          </a:p>
        </p:txBody>
      </p:sp>
      <p:sp>
        <p:nvSpPr>
          <p:cNvPr id="34" name="Google Shape;34;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6" name="Google Shape;36;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7" name="Google Shape;37;p4"/>
          <p:cNvSpPr txBox="1"/>
          <p:nvPr/>
        </p:nvSpPr>
        <p:spPr>
          <a:xfrm>
            <a:off x="5591975" y="660975"/>
            <a:ext cx="3868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“Can You Spot a Scam?”</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2022</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38" name="Google Shape;38;p4"/>
          <p:cNvSpPr/>
          <p:nvPr/>
        </p:nvSpPr>
        <p:spPr>
          <a:xfrm>
            <a:off x="668050" y="138625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txBox="1"/>
          <p:nvPr/>
        </p:nvSpPr>
        <p:spPr>
          <a:xfrm>
            <a:off x="838600" y="124525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0" name="Google Shape;40;p4"/>
          <p:cNvSpPr txBox="1"/>
          <p:nvPr/>
        </p:nvSpPr>
        <p:spPr>
          <a:xfrm>
            <a:off x="685750" y="167050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WHO</a:t>
            </a:r>
            <a:endParaRPr sz="2200" b="1">
              <a:solidFill>
                <a:srgbClr val="FFFF00"/>
              </a:solidFill>
              <a:latin typeface="Oswald"/>
              <a:ea typeface="Oswald"/>
              <a:cs typeface="Oswald"/>
              <a:sym typeface="Oswald"/>
            </a:endParaRPr>
          </a:p>
        </p:txBody>
      </p:sp>
      <p:grpSp>
        <p:nvGrpSpPr>
          <p:cNvPr id="41" name="Google Shape;41;p4"/>
          <p:cNvGrpSpPr/>
          <p:nvPr/>
        </p:nvGrpSpPr>
        <p:grpSpPr>
          <a:xfrm>
            <a:off x="668050" y="2329300"/>
            <a:ext cx="986550" cy="1112700"/>
            <a:chOff x="668050" y="2329300"/>
            <a:chExt cx="986550" cy="1112700"/>
          </a:xfrm>
        </p:grpSpPr>
        <p:sp>
          <p:nvSpPr>
            <p:cNvPr id="42" name="Google Shape;42;p4"/>
            <p:cNvSpPr/>
            <p:nvPr/>
          </p:nvSpPr>
          <p:spPr>
            <a:xfrm>
              <a:off x="668050" y="24703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txBox="1"/>
            <p:nvPr/>
          </p:nvSpPr>
          <p:spPr>
            <a:xfrm>
              <a:off x="838600" y="23293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4" name="Google Shape;44;p4"/>
            <p:cNvSpPr txBox="1"/>
            <p:nvPr/>
          </p:nvSpPr>
          <p:spPr>
            <a:xfrm>
              <a:off x="685750" y="27545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WHAT</a:t>
              </a:r>
              <a:endParaRPr sz="2200" b="1">
                <a:solidFill>
                  <a:srgbClr val="FFFF00"/>
                </a:solidFill>
                <a:latin typeface="Oswald"/>
                <a:ea typeface="Oswald"/>
                <a:cs typeface="Oswald"/>
                <a:sym typeface="Oswald"/>
              </a:endParaRPr>
            </a:p>
          </p:txBody>
        </p:sp>
      </p:grpSp>
      <p:grpSp>
        <p:nvGrpSpPr>
          <p:cNvPr id="45" name="Google Shape;45;p4"/>
          <p:cNvGrpSpPr/>
          <p:nvPr/>
        </p:nvGrpSpPr>
        <p:grpSpPr>
          <a:xfrm>
            <a:off x="668050" y="3379863"/>
            <a:ext cx="986550" cy="1112700"/>
            <a:chOff x="668050" y="3433800"/>
            <a:chExt cx="986550" cy="1112700"/>
          </a:xfrm>
        </p:grpSpPr>
        <p:sp>
          <p:nvSpPr>
            <p:cNvPr id="46" name="Google Shape;46;p4"/>
            <p:cNvSpPr/>
            <p:nvPr/>
          </p:nvSpPr>
          <p:spPr>
            <a:xfrm>
              <a:off x="668050" y="35748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txBox="1"/>
            <p:nvPr/>
          </p:nvSpPr>
          <p:spPr>
            <a:xfrm>
              <a:off x="838600" y="34338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8" name="Google Shape;48;p4"/>
            <p:cNvSpPr txBox="1"/>
            <p:nvPr/>
          </p:nvSpPr>
          <p:spPr>
            <a:xfrm>
              <a:off x="685750" y="38590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WHY</a:t>
              </a:r>
              <a:endParaRPr sz="2200" b="1">
                <a:solidFill>
                  <a:srgbClr val="FFFF00"/>
                </a:solidFill>
                <a:latin typeface="Oswald"/>
                <a:ea typeface="Oswald"/>
                <a:cs typeface="Oswald"/>
                <a:sym typeface="Oswald"/>
              </a:endParaRPr>
            </a:p>
          </p:txBody>
        </p:sp>
      </p:grpSp>
      <p:sp>
        <p:nvSpPr>
          <p:cNvPr id="49" name="Google Shape;49;p4"/>
          <p:cNvSpPr/>
          <p:nvPr/>
        </p:nvSpPr>
        <p:spPr>
          <a:xfrm>
            <a:off x="668050" y="4623325"/>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txBox="1"/>
          <p:nvPr/>
        </p:nvSpPr>
        <p:spPr>
          <a:xfrm>
            <a:off x="838600" y="4502325"/>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1" name="Google Shape;51;p4"/>
          <p:cNvSpPr txBox="1"/>
          <p:nvPr/>
        </p:nvSpPr>
        <p:spPr>
          <a:xfrm>
            <a:off x="685750" y="4907575"/>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HOW</a:t>
            </a:r>
            <a:endParaRPr sz="2200" b="1">
              <a:solidFill>
                <a:srgbClr val="FFFF00"/>
              </a:solidFill>
              <a:latin typeface="Oswald"/>
              <a:ea typeface="Oswald"/>
              <a:cs typeface="Oswald"/>
              <a:sym typeface="Oswald"/>
            </a:endParaRPr>
          </a:p>
        </p:txBody>
      </p:sp>
      <p:sp>
        <p:nvSpPr>
          <p:cNvPr id="52" name="Google Shape;52;p4"/>
          <p:cNvSpPr/>
          <p:nvPr/>
        </p:nvSpPr>
        <p:spPr>
          <a:xfrm>
            <a:off x="668050" y="56555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p:nvPr/>
        </p:nvSpPr>
        <p:spPr>
          <a:xfrm>
            <a:off x="838600" y="55145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4" name="Google Shape;54;p4"/>
          <p:cNvSpPr txBox="1"/>
          <p:nvPr/>
        </p:nvSpPr>
        <p:spPr>
          <a:xfrm>
            <a:off x="685750" y="59397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WHERE</a:t>
            </a:r>
            <a:endParaRPr sz="2200" b="1">
              <a:solidFill>
                <a:srgbClr val="FFFF00"/>
              </a:solidFill>
              <a:latin typeface="Oswald"/>
              <a:ea typeface="Oswald"/>
              <a:cs typeface="Oswald"/>
              <a:sym typeface="Oswald"/>
            </a:endParaRPr>
          </a:p>
        </p:txBody>
      </p:sp>
      <p:sp>
        <p:nvSpPr>
          <p:cNvPr id="55" name="Google Shape;55;p4"/>
          <p:cNvSpPr txBox="1">
            <a:spLocks noGrp="1"/>
          </p:cNvSpPr>
          <p:nvPr>
            <p:ph type="body" idx="1"/>
          </p:nvPr>
        </p:nvSpPr>
        <p:spPr>
          <a:xfrm>
            <a:off x="1892800" y="1644275"/>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6" name="Google Shape;56;p4"/>
          <p:cNvSpPr txBox="1">
            <a:spLocks noGrp="1"/>
          </p:cNvSpPr>
          <p:nvPr>
            <p:ph type="body" idx="2"/>
          </p:nvPr>
        </p:nvSpPr>
        <p:spPr>
          <a:xfrm>
            <a:off x="1892800" y="26954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7" name="Google Shape;57;p4"/>
          <p:cNvSpPr txBox="1">
            <a:spLocks noGrp="1"/>
          </p:cNvSpPr>
          <p:nvPr>
            <p:ph type="body" idx="3"/>
          </p:nvPr>
        </p:nvSpPr>
        <p:spPr>
          <a:xfrm>
            <a:off x="1892800" y="37466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8" name="Google Shape;58;p4"/>
          <p:cNvSpPr txBox="1">
            <a:spLocks noGrp="1"/>
          </p:cNvSpPr>
          <p:nvPr>
            <p:ph type="body" idx="4"/>
          </p:nvPr>
        </p:nvSpPr>
        <p:spPr>
          <a:xfrm>
            <a:off x="1892800" y="4822350"/>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9" name="Google Shape;59;p4"/>
          <p:cNvSpPr txBox="1">
            <a:spLocks noGrp="1"/>
          </p:cNvSpPr>
          <p:nvPr>
            <p:ph type="body" idx="5"/>
          </p:nvPr>
        </p:nvSpPr>
        <p:spPr>
          <a:xfrm>
            <a:off x="1892800" y="5876075"/>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60" name="Google Shape;60;p4"/>
          <p:cNvSpPr txBox="1"/>
          <p:nvPr/>
        </p:nvSpPr>
        <p:spPr>
          <a:xfrm>
            <a:off x="1892800" y="1386250"/>
            <a:ext cx="72678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en">
                <a:solidFill>
                  <a:schemeClr val="dk1"/>
                </a:solidFill>
                <a:latin typeface="Montserrat ExtraBold"/>
                <a:ea typeface="Montserrat ExtraBold"/>
                <a:cs typeface="Montserrat ExtraBold"/>
                <a:sym typeface="Montserrat ExtraBold"/>
              </a:rPr>
              <a:t>1.</a:t>
            </a:r>
            <a:r>
              <a:rPr lang="en">
                <a:solidFill>
                  <a:schemeClr val="dk1"/>
                </a:solidFill>
                <a:latin typeface="Montserrat Medium"/>
                <a:ea typeface="Montserrat Medium"/>
                <a:cs typeface="Montserrat Medium"/>
                <a:sym typeface="Montserrat Medium"/>
              </a:rPr>
              <a:t> Who stole more than $100 million from people under 20 last year?</a:t>
            </a:r>
            <a:endParaRPr>
              <a:solidFill>
                <a:schemeClr val="dk1"/>
              </a:solidFill>
              <a:latin typeface="Montserrat Medium"/>
              <a:ea typeface="Montserrat Medium"/>
              <a:cs typeface="Montserrat Medium"/>
              <a:sym typeface="Montserrat Medium"/>
            </a:endParaRPr>
          </a:p>
          <a:p>
            <a:pPr marL="0" lvl="0" indent="0" algn="l" rtl="0">
              <a:lnSpc>
                <a:spcPct val="150000"/>
              </a:lnSpc>
              <a:spcBef>
                <a:spcPts val="0"/>
              </a:spcBef>
              <a:spcAft>
                <a:spcPts val="0"/>
              </a:spcAft>
              <a:buNone/>
            </a:pPr>
            <a:endParaRPr sz="1550">
              <a:solidFill>
                <a:schemeClr val="dk1"/>
              </a:solidFill>
              <a:latin typeface="Montserrat ExtraBold"/>
              <a:ea typeface="Montserrat ExtraBold"/>
              <a:cs typeface="Montserrat ExtraBold"/>
              <a:sym typeface="Montserrat ExtraBold"/>
            </a:endParaRPr>
          </a:p>
          <a:p>
            <a:pPr marL="0" lvl="0" indent="0" algn="l" rtl="0">
              <a:lnSpc>
                <a:spcPct val="150000"/>
              </a:lnSpc>
              <a:spcBef>
                <a:spcPts val="0"/>
              </a:spcBef>
              <a:spcAft>
                <a:spcPts val="0"/>
              </a:spcAft>
              <a:buNone/>
            </a:pP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61" name="Google Shape;61;p4"/>
          <p:cNvSpPr txBox="1"/>
          <p:nvPr/>
        </p:nvSpPr>
        <p:spPr>
          <a:xfrm>
            <a:off x="1892800" y="2448448"/>
            <a:ext cx="6991200" cy="1566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2.</a:t>
            </a:r>
            <a:r>
              <a:rPr lang="en">
                <a:solidFill>
                  <a:schemeClr val="dk1"/>
                </a:solidFill>
                <a:latin typeface="Montserrat Medium"/>
                <a:ea typeface="Montserrat Medium"/>
                <a:cs typeface="Montserrat Medium"/>
                <a:sym typeface="Montserrat Medium"/>
              </a:rPr>
              <a:t> What is a scam?</a:t>
            </a: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62" name="Google Shape;62;p4"/>
          <p:cNvSpPr txBox="1"/>
          <p:nvPr/>
        </p:nvSpPr>
        <p:spPr>
          <a:xfrm>
            <a:off x="1892800" y="3499575"/>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3.</a:t>
            </a:r>
            <a:r>
              <a:rPr lang="en">
                <a:solidFill>
                  <a:schemeClr val="dk1"/>
                </a:solidFill>
                <a:latin typeface="Montserrat Medium"/>
                <a:ea typeface="Montserrat Medium"/>
                <a:cs typeface="Montserrat Medium"/>
                <a:sym typeface="Montserrat Medium"/>
              </a:rPr>
              <a:t> Why do scammers want your address and other personal information?</a:t>
            </a:r>
            <a:endParaRPr sz="1550">
              <a:solidFill>
                <a:srgbClr val="FFFFFF"/>
              </a:solidFill>
              <a:latin typeface="Montserrat Medium"/>
              <a:ea typeface="Montserrat Medium"/>
              <a:cs typeface="Montserrat Medium"/>
              <a:sym typeface="Montserrat Medium"/>
            </a:endParaRPr>
          </a:p>
        </p:txBody>
      </p:sp>
      <p:sp>
        <p:nvSpPr>
          <p:cNvPr id="63" name="Google Shape;63;p4"/>
          <p:cNvSpPr txBox="1"/>
          <p:nvPr/>
        </p:nvSpPr>
        <p:spPr>
          <a:xfrm>
            <a:off x="1892800" y="4524000"/>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4.</a:t>
            </a:r>
            <a:r>
              <a:rPr lang="en">
                <a:solidFill>
                  <a:schemeClr val="dk1"/>
                </a:solidFill>
                <a:latin typeface="Montserrat Medium"/>
                <a:ea typeface="Montserrat Medium"/>
                <a:cs typeface="Montserrat Medium"/>
                <a:sym typeface="Montserrat Medium"/>
              </a:rPr>
              <a:t> How do online shopping scammers try to get your attention?</a:t>
            </a:r>
            <a:endParaRPr sz="1550">
              <a:solidFill>
                <a:srgbClr val="FFFFFF"/>
              </a:solidFill>
              <a:latin typeface="Montserrat Medium"/>
              <a:ea typeface="Montserrat Medium"/>
              <a:cs typeface="Montserrat Medium"/>
              <a:sym typeface="Montserrat Medium"/>
            </a:endParaRPr>
          </a:p>
        </p:txBody>
      </p:sp>
      <p:sp>
        <p:nvSpPr>
          <p:cNvPr id="64" name="Google Shape;64;p4"/>
          <p:cNvSpPr txBox="1"/>
          <p:nvPr/>
        </p:nvSpPr>
        <p:spPr>
          <a:xfrm>
            <a:off x="1892800" y="5635025"/>
            <a:ext cx="6991200" cy="2712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5.</a:t>
            </a:r>
            <a:r>
              <a:rPr lang="en">
                <a:solidFill>
                  <a:schemeClr val="dk1"/>
                </a:solidFill>
                <a:latin typeface="Montserrat Medium"/>
                <a:ea typeface="Montserrat Medium"/>
                <a:cs typeface="Montserrat Medium"/>
                <a:sym typeface="Montserrat Medium"/>
              </a:rPr>
              <a:t> Where should you always log into video games from?</a:t>
            </a:r>
            <a:endParaRPr sz="1550">
              <a:solidFill>
                <a:srgbClr val="FFFFFF"/>
              </a:solidFill>
              <a:latin typeface="Montserrat Medium"/>
              <a:ea typeface="Montserrat Medium"/>
              <a:cs typeface="Montserrat Medium"/>
              <a:sym typeface="Montserrat Medium"/>
            </a:endParaRPr>
          </a:p>
        </p:txBody>
      </p:sp>
      <p:pic>
        <p:nvPicPr>
          <p:cNvPr id="65" name="Google Shape;65;p4"/>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2-23/100122/can-you-spot-a-scam.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6">
            <a:hlinkClick r:id="rId3"/>
          </p:cNvPr>
          <p:cNvSpPr txBox="1"/>
          <p:nvPr/>
        </p:nvSpPr>
        <p:spPr>
          <a:xfrm>
            <a:off x="2510950" y="2277375"/>
            <a:ext cx="19707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6"/>
          <p:cNvSpPr txBox="1">
            <a:spLocks noGrp="1"/>
          </p:cNvSpPr>
          <p:nvPr>
            <p:ph type="body" idx="1"/>
          </p:nvPr>
        </p:nvSpPr>
        <p:spPr>
          <a:xfrm>
            <a:off x="3207500" y="712650"/>
            <a:ext cx="25155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80"/>
        <p:cNvGrpSpPr/>
        <p:nvPr/>
      </p:nvGrpSpPr>
      <p:grpSpPr>
        <a:xfrm>
          <a:off x="0" y="0"/>
          <a:ext cx="0" cy="0"/>
          <a:chOff x="0" y="0"/>
          <a:chExt cx="0" cy="0"/>
        </a:xfrm>
      </p:grpSpPr>
      <p:sp>
        <p:nvSpPr>
          <p:cNvPr id="81" name="Google Shape;81;p7"/>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2</a:t>
            </a:r>
            <a:endParaRPr sz="1200">
              <a:solidFill>
                <a:srgbClr val="595959"/>
              </a:solidFill>
            </a:endParaRPr>
          </a:p>
        </p:txBody>
      </p:sp>
      <p:sp>
        <p:nvSpPr>
          <p:cNvPr id="82" name="Google Shape;82;p7"/>
          <p:cNvSpPr txBox="1">
            <a:spLocks noGrp="1"/>
          </p:cNvSpPr>
          <p:nvPr>
            <p:ph type="body" idx="1"/>
          </p:nvPr>
        </p:nvSpPr>
        <p:spPr>
          <a:xfrm>
            <a:off x="1892800" y="1644275"/>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3" name="Google Shape;83;p7"/>
          <p:cNvSpPr txBox="1">
            <a:spLocks noGrp="1"/>
          </p:cNvSpPr>
          <p:nvPr>
            <p:ph type="body" idx="2"/>
          </p:nvPr>
        </p:nvSpPr>
        <p:spPr>
          <a:xfrm>
            <a:off x="1892800" y="26954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4" name="Google Shape;84;p7"/>
          <p:cNvSpPr txBox="1">
            <a:spLocks noGrp="1"/>
          </p:cNvSpPr>
          <p:nvPr>
            <p:ph type="body" idx="3"/>
          </p:nvPr>
        </p:nvSpPr>
        <p:spPr>
          <a:xfrm>
            <a:off x="1892800" y="37466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5" name="Google Shape;85;p7"/>
          <p:cNvSpPr txBox="1">
            <a:spLocks noGrp="1"/>
          </p:cNvSpPr>
          <p:nvPr>
            <p:ph type="body" idx="4"/>
          </p:nvPr>
        </p:nvSpPr>
        <p:spPr>
          <a:xfrm>
            <a:off x="1892800" y="4822350"/>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6" name="Google Shape;86;p7"/>
          <p:cNvSpPr txBox="1">
            <a:spLocks noGrp="1"/>
          </p:cNvSpPr>
          <p:nvPr>
            <p:ph type="body" idx="5"/>
          </p:nvPr>
        </p:nvSpPr>
        <p:spPr>
          <a:xfrm>
            <a:off x="1892800" y="5876075"/>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Words>
  <Application>Microsoft Macintosh PowerPoint</Application>
  <PresentationFormat>Custom</PresentationFormat>
  <Paragraphs>1</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Montserrat Medium</vt:lpstr>
      <vt:lpstr>Arial</vt:lpstr>
      <vt:lpstr>Caveat</vt:lpstr>
      <vt:lpstr>Montserrat ExtraBold</vt:lpstr>
      <vt:lpstr>Montserrat</vt:lpstr>
      <vt:lpstr>Montserrat Black</vt:lpstr>
      <vt:lpstr>Oswald</vt:lpstr>
      <vt:lpstr>Oswald Light</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2022-08-03T20:22:21Z</dcterms:modified>
</cp:coreProperties>
</file>