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0"/>
      <p:regular r:id="rId8"/>
      <p:bold r:id="rId9"/>
    </p:embeddedFont>
    <p:embeddedFont>
      <p:font typeface="Coming Soon" panose="02000000000000000000" pitchFamily="2" charset="0"/>
      <p:regular r:id="rId10"/>
    </p:embeddedFont>
    <p:embeddedFont>
      <p:font typeface="Lato" panose="020F0502020204030203" pitchFamily="34" charset="0"/>
      <p:regular r:id="rId11"/>
      <p:bold r:id="rId12"/>
      <p:italic r:id="rId13"/>
      <p:boldItalic r:id="rId14"/>
    </p:embeddedFont>
    <p:embeddedFont>
      <p:font typeface="Montserrat" pitchFamily="2" charset="77"/>
      <p:regular r:id="rId15"/>
      <p:bold r:id="rId16"/>
      <p:italic r:id="rId17"/>
      <p:boldItalic r:id="rId18"/>
    </p:embeddedFont>
    <p:embeddedFont>
      <p:font typeface="Montserrat ExtraBold" panose="020F0502020204030204" pitchFamily="34" charset="0"/>
      <p:bold r:id="rId19"/>
      <p:italic r:id="rId20"/>
      <p:boldItalic r:id="rId21"/>
    </p:embeddedFont>
    <p:embeddedFont>
      <p:font typeface="Montserrat Medium" panose="020F0502020204030204" pitchFamily="34" charset="0"/>
      <p:regular r:id="rId22"/>
      <p:bold r:id="rId23"/>
      <p:italic r:id="rId24"/>
      <p:boldItalic r:id="rId25"/>
    </p:embeddedFont>
    <p:embeddedFont>
      <p:font typeface="Oswald Light" panose="020F030202020403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31CB95-5533-4C75-9FFC-F21C8CFEB7CF}">
  <a:tblStyle styleId="{4D31CB95-5533-4C75-9FFC-F21C8CFEB7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f33c0ca9f2_0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f33c0ca9f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a7175753d5_0_1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a7175753d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a16dedb2a9_0_13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a16dedb2a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16dedb2a9_0_13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a16dedb2a9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16dedb2a9_0_15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16dedb2a9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FF00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5</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5373875" y="660975"/>
            <a:ext cx="40869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Unstoppable Kumaka”</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2022</a:t>
            </a:r>
            <a:endParaRPr sz="1200">
              <a:latin typeface="Montserrat"/>
              <a:ea typeface="Montserrat"/>
              <a:cs typeface="Montserrat"/>
              <a:sym typeface="Montserrat"/>
            </a:endParaRPr>
          </a:p>
        </p:txBody>
      </p:sp>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0" name="Google Shape;20;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Cause and Effect</a:t>
            </a:r>
            <a:endParaRPr sz="3800" i="1">
              <a:solidFill>
                <a:srgbClr val="1155CC"/>
              </a:solidFill>
              <a:latin typeface="Montserrat ExtraBold"/>
              <a:ea typeface="Montserrat ExtraBold"/>
              <a:cs typeface="Montserrat ExtraBold"/>
              <a:sym typeface="Montserrat ExtraBold"/>
            </a:endParaRPr>
          </a:p>
        </p:txBody>
      </p:sp>
      <p:sp>
        <p:nvSpPr>
          <p:cNvPr id="21" name="Google Shape;21;p3"/>
          <p:cNvSpPr txBox="1"/>
          <p:nvPr/>
        </p:nvSpPr>
        <p:spPr>
          <a:xfrm>
            <a:off x="1079150" y="2017850"/>
            <a:ext cx="4409100" cy="594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a:solidFill>
                  <a:schemeClr val="dk1"/>
                </a:solidFill>
                <a:latin typeface="Montserrat Medium"/>
                <a:ea typeface="Montserrat Medium"/>
                <a:cs typeface="Montserrat Medium"/>
                <a:sym typeface="Montserrat Medium"/>
              </a:rPr>
              <a:t>“</a:t>
            </a:r>
            <a:r>
              <a:rPr lang="en" sz="1350" b="1">
                <a:solidFill>
                  <a:srgbClr val="0000FF"/>
                </a:solidFill>
                <a:latin typeface="Montserrat"/>
                <a:ea typeface="Montserrat"/>
                <a:cs typeface="Montserrat"/>
                <a:sym typeface="Montserrat"/>
              </a:rPr>
              <a:t>The Unstoppable Kumaka</a:t>
            </a:r>
            <a:r>
              <a:rPr lang="en" sz="1350">
                <a:solidFill>
                  <a:schemeClr val="dk1"/>
                </a:solidFill>
                <a:latin typeface="Montserrat Medium"/>
                <a:ea typeface="Montserrat Medium"/>
                <a:cs typeface="Montserrat Medium"/>
                <a:sym typeface="Montserrat Medium"/>
              </a:rPr>
              <a:t>.” </a:t>
            </a:r>
            <a:r>
              <a:rPr lang="en" sz="1350">
                <a:latin typeface="Montserrat Medium"/>
                <a:ea typeface="Montserrat Medium"/>
                <a:cs typeface="Montserrat Medium"/>
                <a:sym typeface="Montserrat Medium"/>
              </a:rPr>
              <a:t>Now it’s time to do this activity.</a:t>
            </a:r>
            <a:endParaRPr sz="1350">
              <a:latin typeface="Montserrat Medium"/>
              <a:ea typeface="Montserrat Medium"/>
              <a:cs typeface="Montserrat Medium"/>
              <a:sym typeface="Montserrat Medium"/>
            </a:endParaRPr>
          </a:p>
        </p:txBody>
      </p:sp>
      <p:sp>
        <p:nvSpPr>
          <p:cNvPr id="22" name="Google Shape;22;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3" name="Google Shape;23;p3"/>
          <p:cNvSpPr/>
          <p:nvPr/>
        </p:nvSpPr>
        <p:spPr>
          <a:xfrm>
            <a:off x="759600" y="3473800"/>
            <a:ext cx="2876700" cy="2876700"/>
          </a:xfrm>
          <a:prstGeom prst="ellipse">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863225" y="3636275"/>
            <a:ext cx="2646000" cy="2528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500">
                <a:solidFill>
                  <a:srgbClr val="FFFFFF"/>
                </a:solidFill>
                <a:latin typeface="Montserrat Medium"/>
                <a:ea typeface="Montserrat Medium"/>
                <a:cs typeface="Montserrat Medium"/>
                <a:sym typeface="Montserrat Medium"/>
              </a:rPr>
              <a:t>A </a:t>
            </a:r>
            <a:r>
              <a:rPr lang="en" sz="1500">
                <a:solidFill>
                  <a:srgbClr val="FFFF00"/>
                </a:solidFill>
                <a:latin typeface="Montserrat Medium"/>
                <a:ea typeface="Montserrat Medium"/>
                <a:cs typeface="Montserrat Medium"/>
                <a:sym typeface="Montserrat Medium"/>
              </a:rPr>
              <a:t>cause</a:t>
            </a:r>
            <a:r>
              <a:rPr lang="en" sz="1500">
                <a:solidFill>
                  <a:srgbClr val="FFFFFF"/>
                </a:solidFill>
                <a:latin typeface="Montserrat Medium"/>
                <a:ea typeface="Montserrat Medium"/>
                <a:cs typeface="Montserrat Medium"/>
                <a:sym typeface="Montserrat Medium"/>
              </a:rPr>
              <a: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is what makes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something happen.</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0"/>
              </a:spcAft>
              <a:buNone/>
            </a:pPr>
            <a:r>
              <a:rPr lang="en" sz="1500">
                <a:solidFill>
                  <a:srgbClr val="FFFFFF"/>
                </a:solidFill>
                <a:latin typeface="Montserrat Medium"/>
                <a:ea typeface="Montserrat Medium"/>
                <a:cs typeface="Montserrat Medium"/>
                <a:sym typeface="Montserrat Medium"/>
              </a:rPr>
              <a:t>An </a:t>
            </a:r>
            <a:r>
              <a:rPr lang="en" sz="1500">
                <a:solidFill>
                  <a:srgbClr val="FFFF00"/>
                </a:solidFill>
                <a:latin typeface="Montserrat Medium"/>
                <a:ea typeface="Montserrat Medium"/>
                <a:cs typeface="Montserrat Medium"/>
                <a:sym typeface="Montserrat Medium"/>
              </a:rPr>
              <a:t>effect</a:t>
            </a:r>
            <a:r>
              <a:rPr lang="en" sz="1500">
                <a:solidFill>
                  <a:srgbClr val="FFFFFF"/>
                </a:solidFill>
                <a:latin typeface="Montserrat Medium"/>
                <a:ea typeface="Montserrat Medium"/>
                <a:cs typeface="Montserrat Medium"/>
                <a:sym typeface="Montserrat Medium"/>
              </a:rPr>
              <a:t> is what happens as a result.</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1000"/>
              </a:spcAft>
              <a:buNone/>
            </a:pPr>
            <a:r>
              <a:rPr lang="en" sz="1500">
                <a:solidFill>
                  <a:srgbClr val="FFFFFF"/>
                </a:solidFill>
                <a:latin typeface="Montserrat Medium"/>
                <a:ea typeface="Montserrat Medium"/>
                <a:cs typeface="Montserrat Medium"/>
                <a:sym typeface="Montserrat Medium"/>
              </a:rPr>
              <a:t>Understanding </a:t>
            </a:r>
            <a:r>
              <a:rPr lang="en" sz="1500">
                <a:solidFill>
                  <a:srgbClr val="FFFF00"/>
                </a:solidFill>
                <a:latin typeface="Montserrat Medium"/>
                <a:ea typeface="Montserrat Medium"/>
                <a:cs typeface="Montserrat Medium"/>
                <a:sym typeface="Montserrat Medium"/>
              </a:rPr>
              <a:t>cause and effect</a:t>
            </a:r>
            <a:r>
              <a:rPr lang="en" sz="1500">
                <a:solidFill>
                  <a:srgbClr val="FFFFFF"/>
                </a:solidFill>
                <a:latin typeface="Montserrat Medium"/>
                <a:ea typeface="Montserrat Medium"/>
                <a:cs typeface="Montserrat Medium"/>
                <a:sym typeface="Montserrat Medium"/>
              </a:rPr>
              <a:t> is an important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part of understanding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a story.</a:t>
            </a:r>
            <a:endParaRPr sz="1500">
              <a:solidFill>
                <a:srgbClr val="FFFFFF"/>
              </a:solidFill>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a:spLocks noGrp="1"/>
          </p:cNvSpPr>
          <p:nvPr>
            <p:ph type="body" idx="1"/>
          </p:nvPr>
        </p:nvSpPr>
        <p:spPr>
          <a:xfrm>
            <a:off x="3207500" y="712650"/>
            <a:ext cx="2747100" cy="4032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28" name="Google Shape;28;p3"/>
          <p:cNvSpPr txBox="1"/>
          <p:nvPr/>
        </p:nvSpPr>
        <p:spPr>
          <a:xfrm>
            <a:off x="4125000" y="3558700"/>
            <a:ext cx="5194800" cy="173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In the charts on the following slides, fill in the missing causes and effects. Understanding these causes and effects is an important part of understanding the story.</a:t>
            </a:r>
            <a:endParaRPr>
              <a:latin typeface="Montserrat Medium"/>
              <a:ea typeface="Montserrat Medium"/>
              <a:cs typeface="Montserrat Medium"/>
              <a:sym typeface="Montserrat Medium"/>
            </a:endParaRPr>
          </a:p>
        </p:txBody>
      </p:sp>
      <p:sp>
        <p:nvSpPr>
          <p:cNvPr id="29" name="Google Shape;29;p3"/>
          <p:cNvSpPr txBox="1"/>
          <p:nvPr/>
        </p:nvSpPr>
        <p:spPr>
          <a:xfrm>
            <a:off x="4125000" y="4536250"/>
            <a:ext cx="4844700" cy="984000"/>
          </a:xfrm>
          <a:prstGeom prst="rect">
            <a:avLst/>
          </a:prstGeom>
          <a:solidFill>
            <a:srgbClr val="FFFF00"/>
          </a:solidFill>
          <a:ln>
            <a:noFill/>
          </a:ln>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r>
              <a:rPr lang="en" sz="1800">
                <a:solidFill>
                  <a:srgbClr val="0000FF"/>
                </a:solidFill>
                <a:latin typeface="Montserrat ExtraBold"/>
                <a:ea typeface="Montserrat ExtraBold"/>
                <a:cs typeface="Montserrat ExtraBold"/>
                <a:sym typeface="Montserrat ExtraBold"/>
              </a:rPr>
              <a:t>TIP:</a:t>
            </a:r>
            <a:r>
              <a:rPr lang="en">
                <a:solidFill>
                  <a:srgbClr val="000000"/>
                </a:solidFill>
                <a:latin typeface="Montserrat Medium"/>
                <a:ea typeface="Montserrat Medium"/>
                <a:cs typeface="Montserrat Medium"/>
                <a:sym typeface="Montserrat Medium"/>
              </a:rPr>
              <a:t> We’ve included hints at the bottom of each slide! Think about them before you enter your answer.</a:t>
            </a:r>
            <a:endParaRPr>
              <a:solidFill>
                <a:srgbClr val="000000"/>
              </a:solidFill>
              <a:latin typeface="Montserrat Medium"/>
              <a:ea typeface="Montserrat Medium"/>
              <a:cs typeface="Montserrat Medium"/>
              <a:sym typeface="Montserrat Medium"/>
            </a:endParaRPr>
          </a:p>
        </p:txBody>
      </p:sp>
      <p:sp>
        <p:nvSpPr>
          <p:cNvPr id="30" name="Google Shape;30;p3"/>
          <p:cNvSpPr/>
          <p:nvPr/>
        </p:nvSpPr>
        <p:spPr>
          <a:xfrm>
            <a:off x="4167175" y="4536250"/>
            <a:ext cx="869700" cy="869700"/>
          </a:xfrm>
          <a:prstGeom prst="star5">
            <a:avLst>
              <a:gd name="adj" fmla="val 19098"/>
              <a:gd name="hf" fmla="val 105146"/>
              <a:gd name="vf" fmla="val 110557"/>
            </a:avLst>
          </a:prstGeom>
          <a:solidFill>
            <a:srgbClr val="EEEEEE"/>
          </a:solidFill>
          <a:ln>
            <a:noFill/>
          </a:ln>
          <a:effectLst>
            <a:outerShdw blurRad="85725"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3"/>
          <p:cNvPicPr preferRelativeResize="0"/>
          <p:nvPr/>
        </p:nvPicPr>
        <p:blipFill rotWithShape="1">
          <a:blip r:embed="rId4">
            <a:alphaModFix/>
          </a:blip>
          <a:srcRect l="1737" r="1746"/>
          <a:stretch/>
        </p:blipFill>
        <p:spPr>
          <a:xfrm>
            <a:off x="7177400" y="1064200"/>
            <a:ext cx="2283375" cy="1583545"/>
          </a:xfrm>
          <a:prstGeom prst="rect">
            <a:avLst/>
          </a:prstGeom>
          <a:noFill/>
          <a:ln>
            <a:noFill/>
          </a:ln>
          <a:effectLst>
            <a:outerShdw blurRad="57150" dist="19050" dir="5400000" algn="bl" rotWithShape="0">
              <a:srgbClr val="000000">
                <a:alpha val="50000"/>
              </a:srgbClr>
            </a:outerShdw>
          </a:effectLst>
        </p:spPr>
      </p:pic>
      <p:pic>
        <p:nvPicPr>
          <p:cNvPr id="32" name="Google Shape;32;p3"/>
          <p:cNvPicPr preferRelativeResize="0"/>
          <p:nvPr/>
        </p:nvPicPr>
        <p:blipFill>
          <a:blip r:embed="rId5">
            <a:alphaModFix/>
          </a:blip>
          <a:stretch>
            <a:fillRect/>
          </a:stretch>
        </p:blipFill>
        <p:spPr>
          <a:xfrm>
            <a:off x="759600" y="654975"/>
            <a:ext cx="1354631" cy="460800"/>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FF0000"/>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5</a:t>
            </a:r>
            <a:endParaRPr/>
          </a:p>
        </p:txBody>
      </p:sp>
      <p:sp>
        <p:nvSpPr>
          <p:cNvPr id="35" name="Google Shape;35;p4"/>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7" name="Google Shape;37;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8" name="Google Shape;38;p4"/>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Unstoppable Kumaka”</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2022</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graphicFrame>
        <p:nvGraphicFramePr>
          <p:cNvPr id="39" name="Google Shape;39;p4"/>
          <p:cNvGraphicFramePr/>
          <p:nvPr/>
        </p:nvGraphicFramePr>
        <p:xfrm>
          <a:off x="773525" y="1437925"/>
          <a:ext cx="8511350" cy="5155630"/>
        </p:xfrm>
        <a:graphic>
          <a:graphicData uri="http://schemas.openxmlformats.org/drawingml/2006/table">
            <a:tbl>
              <a:tblPr>
                <a:noFill/>
                <a:tableStyleId>{4D31CB95-5533-4C75-9FFC-F21C8CFEB7CF}</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40" name="Google Shape;40;p4"/>
          <p:cNvSpPr txBox="1">
            <a:spLocks noGrp="1"/>
          </p:cNvSpPr>
          <p:nvPr>
            <p:ph type="body" idx="1"/>
          </p:nvPr>
        </p:nvSpPr>
        <p:spPr>
          <a:xfrm>
            <a:off x="5264700" y="2319025"/>
            <a:ext cx="3768000" cy="35508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41" name="Google Shape;41;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1.</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Before Kumaka was born, doctors realized that he had spina bifida.</a:t>
            </a:r>
            <a:endParaRPr sz="1900">
              <a:latin typeface="Coming Soon"/>
              <a:ea typeface="Coming Soon"/>
              <a:cs typeface="Coming Soon"/>
              <a:sym typeface="Coming Soon"/>
            </a:endParaRPr>
          </a:p>
        </p:txBody>
      </p:sp>
      <p:sp>
        <p:nvSpPr>
          <p:cNvPr id="42" name="Google Shape;42;p4"/>
          <p:cNvSpPr txBox="1"/>
          <p:nvPr/>
        </p:nvSpPr>
        <p:spPr>
          <a:xfrm>
            <a:off x="5294100" y="6047100"/>
            <a:ext cx="3709200" cy="588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did doctors say about what Kumaka’s life would be like?</a:t>
            </a:r>
            <a:endParaRPr>
              <a:latin typeface="Montserrat Medium"/>
              <a:ea typeface="Montserrat Medium"/>
              <a:cs typeface="Montserrat Medium"/>
              <a:sym typeface="Montserrat Medium"/>
            </a:endParaRPr>
          </a:p>
        </p:txBody>
      </p:sp>
      <p:pic>
        <p:nvPicPr>
          <p:cNvPr id="43" name="Google Shape;43;p4"/>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FF0000"/>
        </a:solidFill>
        <a:effectLst/>
      </p:bgPr>
    </p:bg>
    <p:spTree>
      <p:nvGrpSpPr>
        <p:cNvPr id="1" name="Shape 44"/>
        <p:cNvGrpSpPr/>
        <p:nvPr/>
      </p:nvGrpSpPr>
      <p:grpSpPr>
        <a:xfrm>
          <a:off x="0" y="0"/>
          <a:ext cx="0" cy="0"/>
          <a:chOff x="0" y="0"/>
          <a:chExt cx="0" cy="0"/>
        </a:xfrm>
      </p:grpSpPr>
      <p:sp>
        <p:nvSpPr>
          <p:cNvPr id="45" name="Google Shape;45;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5</a:t>
            </a:r>
            <a:endParaRPr/>
          </a:p>
        </p:txBody>
      </p:sp>
      <p:sp>
        <p:nvSpPr>
          <p:cNvPr id="46" name="Google Shape;46;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48" name="Google Shape;48;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graphicFrame>
        <p:nvGraphicFramePr>
          <p:cNvPr id="49" name="Google Shape;49;p5"/>
          <p:cNvGraphicFramePr/>
          <p:nvPr/>
        </p:nvGraphicFramePr>
        <p:xfrm>
          <a:off x="773525" y="1437925"/>
          <a:ext cx="8511350" cy="5155630"/>
        </p:xfrm>
        <a:graphic>
          <a:graphicData uri="http://schemas.openxmlformats.org/drawingml/2006/table">
            <a:tbl>
              <a:tblPr>
                <a:noFill/>
                <a:tableStyleId>{4D31CB95-5533-4C75-9FFC-F21C8CFEB7CF}</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50" name="Google Shape;50;p5"/>
          <p:cNvSpPr txBox="1">
            <a:spLocks noGrp="1"/>
          </p:cNvSpPr>
          <p:nvPr>
            <p:ph type="body" idx="1"/>
          </p:nvPr>
        </p:nvSpPr>
        <p:spPr>
          <a:xfrm>
            <a:off x="1298700" y="2397350"/>
            <a:ext cx="3430800" cy="34698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51" name="Google Shape;51;p5"/>
          <p:cNvSpPr txBox="1"/>
          <p:nvPr/>
        </p:nvSpPr>
        <p:spPr>
          <a:xfrm>
            <a:off x="936000" y="6202225"/>
            <a:ext cx="3978900" cy="271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350" b="1">
                <a:latin typeface="Montserrat"/>
                <a:ea typeface="Montserrat"/>
                <a:cs typeface="Montserrat"/>
                <a:sym typeface="Montserrat"/>
              </a:rPr>
              <a:t>Hint:</a:t>
            </a:r>
            <a:r>
              <a:rPr lang="en" sz="1350">
                <a:latin typeface="Montserrat Medium"/>
                <a:ea typeface="Montserrat Medium"/>
                <a:cs typeface="Montserrat Medium"/>
                <a:sym typeface="Montserrat Medium"/>
              </a:rPr>
              <a:t> What did Kumaka start doing at age 2?</a:t>
            </a:r>
            <a:endParaRPr sz="1350">
              <a:latin typeface="Montserrat Medium"/>
              <a:ea typeface="Montserrat Medium"/>
              <a:cs typeface="Montserrat Medium"/>
              <a:sym typeface="Montserrat Medium"/>
            </a:endParaRPr>
          </a:p>
        </p:txBody>
      </p:sp>
      <p:sp>
        <p:nvSpPr>
          <p:cNvPr id="52" name="Google Shape;52;p5"/>
          <p:cNvSpPr txBox="1"/>
          <p:nvPr/>
        </p:nvSpPr>
        <p:spPr>
          <a:xfrm>
            <a:off x="894900" y="2319025"/>
            <a:ext cx="403800" cy="441000"/>
          </a:xfrm>
          <a:prstGeom prst="rect">
            <a:avLst/>
          </a:prstGeom>
          <a:noFill/>
          <a:ln>
            <a:noFill/>
          </a:ln>
        </p:spPr>
        <p:txBody>
          <a:bodyPr spcFirstLastPara="1" wrap="square" lIns="91425" tIns="91425" rIns="91425" bIns="91425" anchor="t" anchorCtr="0">
            <a:noAutofit/>
          </a:bodyPr>
          <a:lstStyle/>
          <a:p>
            <a:pPr marL="182880" lvl="0" indent="-182880" algn="l" rtl="0">
              <a:spcBef>
                <a:spcPts val="0"/>
              </a:spcBef>
              <a:spcAft>
                <a:spcPts val="0"/>
              </a:spcAft>
              <a:buNone/>
            </a:pPr>
            <a:r>
              <a:rPr lang="en" sz="2000" b="1">
                <a:solidFill>
                  <a:schemeClr val="dk1"/>
                </a:solidFill>
                <a:latin typeface="Montserrat"/>
                <a:ea typeface="Montserrat"/>
                <a:cs typeface="Montserrat"/>
                <a:sym typeface="Montserrat"/>
              </a:rPr>
              <a:t>2.</a:t>
            </a:r>
            <a:endParaRPr sz="1900">
              <a:latin typeface="Coming Soon"/>
              <a:ea typeface="Coming Soon"/>
              <a:cs typeface="Coming Soon"/>
              <a:sym typeface="Coming Soon"/>
            </a:endParaRPr>
          </a:p>
        </p:txBody>
      </p:sp>
      <p:sp>
        <p:nvSpPr>
          <p:cNvPr id="53" name="Google Shape;53;p5"/>
          <p:cNvSpPr txBox="1"/>
          <p:nvPr/>
        </p:nvSpPr>
        <p:spPr>
          <a:xfrm>
            <a:off x="5281725" y="2319025"/>
            <a:ext cx="3709200" cy="398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Coming Soon"/>
                <a:ea typeface="Coming Soon"/>
                <a:cs typeface="Coming Soon"/>
                <a:sym typeface="Coming Soon"/>
              </a:rPr>
              <a:t>Kumaka was able to move around on his own.</a:t>
            </a:r>
            <a:endParaRPr sz="1900">
              <a:solidFill>
                <a:schemeClr val="dk1"/>
              </a:solidFill>
              <a:latin typeface="Coming Soon"/>
              <a:ea typeface="Coming Soon"/>
              <a:cs typeface="Coming Soon"/>
              <a:sym typeface="Coming Soon"/>
            </a:endParaRPr>
          </a:p>
        </p:txBody>
      </p:sp>
      <p:sp>
        <p:nvSpPr>
          <p:cNvPr id="54" name="Google Shape;54;p5"/>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Unstoppable Kumaka”</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2022</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55" name="Google Shape;55;p5"/>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FF0000"/>
        </a:solidFill>
        <a:effectLst/>
      </p:bgPr>
    </p:bg>
    <p:spTree>
      <p:nvGrpSpPr>
        <p:cNvPr id="1" name="Shape 56"/>
        <p:cNvGrpSpPr/>
        <p:nvPr/>
      </p:nvGrpSpPr>
      <p:grpSpPr>
        <a:xfrm>
          <a:off x="0" y="0"/>
          <a:ext cx="0" cy="0"/>
          <a:chOff x="0" y="0"/>
          <a:chExt cx="0" cy="0"/>
        </a:xfrm>
      </p:grpSpPr>
      <p:sp>
        <p:nvSpPr>
          <p:cNvPr id="57" name="Google Shape;57;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5</a:t>
            </a:r>
            <a:endParaRPr/>
          </a:p>
        </p:txBody>
      </p:sp>
      <p:sp>
        <p:nvSpPr>
          <p:cNvPr id="58" name="Google Shape;58;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0" name="Google Shape;60;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graphicFrame>
        <p:nvGraphicFramePr>
          <p:cNvPr id="61" name="Google Shape;61;p6"/>
          <p:cNvGraphicFramePr/>
          <p:nvPr/>
        </p:nvGraphicFramePr>
        <p:xfrm>
          <a:off x="773525" y="1437925"/>
          <a:ext cx="8511350" cy="5155630"/>
        </p:xfrm>
        <a:graphic>
          <a:graphicData uri="http://schemas.openxmlformats.org/drawingml/2006/table">
            <a:tbl>
              <a:tblPr>
                <a:noFill/>
                <a:tableStyleId>{4D31CB95-5533-4C75-9FFC-F21C8CFEB7CF}</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62" name="Google Shape;62;p6"/>
          <p:cNvSpPr txBox="1">
            <a:spLocks noGrp="1"/>
          </p:cNvSpPr>
          <p:nvPr>
            <p:ph type="body" idx="1"/>
          </p:nvPr>
        </p:nvSpPr>
        <p:spPr>
          <a:xfrm>
            <a:off x="5264700" y="2319025"/>
            <a:ext cx="3768000" cy="36411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3" name="Google Shape;63;p6"/>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3.</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When Kumaka was 5, he had casts on both of his legs for a long time.</a:t>
            </a:r>
            <a:endParaRPr sz="1900">
              <a:latin typeface="Coming Soon"/>
              <a:ea typeface="Coming Soon"/>
              <a:cs typeface="Coming Soon"/>
              <a:sym typeface="Coming Soon"/>
            </a:endParaRPr>
          </a:p>
        </p:txBody>
      </p:sp>
      <p:sp>
        <p:nvSpPr>
          <p:cNvPr id="64" name="Google Shape;64;p6"/>
          <p:cNvSpPr txBox="1"/>
          <p:nvPr/>
        </p:nvSpPr>
        <p:spPr>
          <a:xfrm>
            <a:off x="5375700" y="6045175"/>
            <a:ext cx="3546000" cy="460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did Kumaka do while he waited to get the casts off?</a:t>
            </a:r>
            <a:endParaRPr>
              <a:latin typeface="Montserrat Medium"/>
              <a:ea typeface="Montserrat Medium"/>
              <a:cs typeface="Montserrat Medium"/>
              <a:sym typeface="Montserrat Medium"/>
            </a:endParaRPr>
          </a:p>
        </p:txBody>
      </p:sp>
      <p:sp>
        <p:nvSpPr>
          <p:cNvPr id="65" name="Google Shape;65;p6"/>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Unstoppable Kumaka”</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2022</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66" name="Google Shape;66;p6"/>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CUSTOM_2">
    <p:bg>
      <p:bgPr>
        <a:solidFill>
          <a:srgbClr val="FF0000"/>
        </a:solidFill>
        <a:effectLst/>
      </p:bgPr>
    </p:bg>
    <p:spTree>
      <p:nvGrpSpPr>
        <p:cNvPr id="1" name="Shape 67"/>
        <p:cNvGrpSpPr/>
        <p:nvPr/>
      </p:nvGrpSpPr>
      <p:grpSpPr>
        <a:xfrm>
          <a:off x="0" y="0"/>
          <a:ext cx="0" cy="0"/>
          <a:chOff x="0" y="0"/>
          <a:chExt cx="0" cy="0"/>
        </a:xfrm>
      </p:grpSpPr>
      <p:sp>
        <p:nvSpPr>
          <p:cNvPr id="68" name="Google Shape;68;p7"/>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7"/>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70" name="Google Shape;70;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graphicFrame>
        <p:nvGraphicFramePr>
          <p:cNvPr id="71" name="Google Shape;71;p7"/>
          <p:cNvGraphicFramePr/>
          <p:nvPr/>
        </p:nvGraphicFramePr>
        <p:xfrm>
          <a:off x="773525" y="1437925"/>
          <a:ext cx="8511350" cy="5155630"/>
        </p:xfrm>
        <a:graphic>
          <a:graphicData uri="http://schemas.openxmlformats.org/drawingml/2006/table">
            <a:tbl>
              <a:tblPr>
                <a:noFill/>
                <a:tableStyleId>{4D31CB95-5533-4C75-9FFC-F21C8CFEB7CF}</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72" name="Google Shape;72;p7"/>
          <p:cNvSpPr txBox="1">
            <a:spLocks noGrp="1"/>
          </p:cNvSpPr>
          <p:nvPr>
            <p:ph type="body" idx="1"/>
          </p:nvPr>
        </p:nvSpPr>
        <p:spPr>
          <a:xfrm>
            <a:off x="1298700" y="2397350"/>
            <a:ext cx="3417900" cy="3473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73" name="Google Shape;73;p7"/>
          <p:cNvSpPr txBox="1"/>
          <p:nvPr/>
        </p:nvSpPr>
        <p:spPr>
          <a:xfrm>
            <a:off x="1258800" y="6053063"/>
            <a:ext cx="3497700" cy="522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did extreme athlete Aaron Fotheringham give to Kumaka?</a:t>
            </a:r>
            <a:endParaRPr>
              <a:latin typeface="Montserrat Medium"/>
              <a:ea typeface="Montserrat Medium"/>
              <a:cs typeface="Montserrat Medium"/>
              <a:sym typeface="Montserrat Medium"/>
            </a:endParaRPr>
          </a:p>
        </p:txBody>
      </p:sp>
      <p:sp>
        <p:nvSpPr>
          <p:cNvPr id="74" name="Google Shape;74;p7"/>
          <p:cNvSpPr txBox="1"/>
          <p:nvPr/>
        </p:nvSpPr>
        <p:spPr>
          <a:xfrm>
            <a:off x="824775" y="2319025"/>
            <a:ext cx="474000" cy="441000"/>
          </a:xfrm>
          <a:prstGeom prst="rect">
            <a:avLst/>
          </a:prstGeom>
          <a:noFill/>
          <a:ln>
            <a:noFill/>
          </a:ln>
        </p:spPr>
        <p:txBody>
          <a:bodyPr spcFirstLastPara="1" wrap="square" lIns="91425" tIns="91425" rIns="91425" bIns="91425" anchor="t" anchorCtr="0">
            <a:noAutofit/>
          </a:bodyPr>
          <a:lstStyle/>
          <a:p>
            <a:pPr marL="182880" lvl="0" indent="-182880" algn="l" rtl="0">
              <a:spcBef>
                <a:spcPts val="0"/>
              </a:spcBef>
              <a:spcAft>
                <a:spcPts val="0"/>
              </a:spcAft>
              <a:buNone/>
            </a:pPr>
            <a:r>
              <a:rPr lang="en" sz="2000" b="1">
                <a:solidFill>
                  <a:schemeClr val="dk1"/>
                </a:solidFill>
                <a:latin typeface="Montserrat"/>
                <a:ea typeface="Montserrat"/>
                <a:cs typeface="Montserrat"/>
                <a:sym typeface="Montserrat"/>
              </a:rPr>
              <a:t>4.</a:t>
            </a:r>
            <a:endParaRPr sz="1900">
              <a:latin typeface="Coming Soon"/>
              <a:ea typeface="Coming Soon"/>
              <a:cs typeface="Coming Soon"/>
              <a:sym typeface="Coming Soon"/>
            </a:endParaRPr>
          </a:p>
        </p:txBody>
      </p:sp>
      <p:sp>
        <p:nvSpPr>
          <p:cNvPr id="75" name="Google Shape;75;p7"/>
          <p:cNvSpPr txBox="1"/>
          <p:nvPr/>
        </p:nvSpPr>
        <p:spPr>
          <a:xfrm>
            <a:off x="5281725" y="2319025"/>
            <a:ext cx="3709200" cy="398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Coming Soon"/>
                <a:ea typeface="Coming Soon"/>
                <a:cs typeface="Coming Soon"/>
                <a:sym typeface="Coming Soon"/>
              </a:rPr>
              <a:t>Kumaka started learning to do WCMX stunts.</a:t>
            </a:r>
            <a:endParaRPr sz="1900">
              <a:solidFill>
                <a:schemeClr val="dk1"/>
              </a:solidFill>
              <a:latin typeface="Coming Soon"/>
              <a:ea typeface="Coming Soon"/>
              <a:cs typeface="Coming Soon"/>
              <a:sym typeface="Coming Soon"/>
            </a:endParaRPr>
          </a:p>
        </p:txBody>
      </p:sp>
      <p:sp>
        <p:nvSpPr>
          <p:cNvPr id="76" name="Google Shape;76;p7"/>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5 of 5</a:t>
            </a:r>
            <a:endParaRPr/>
          </a:p>
        </p:txBody>
      </p:sp>
      <p:sp>
        <p:nvSpPr>
          <p:cNvPr id="77" name="Google Shape;77;p7"/>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Unstoppable Kumaka”</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2022</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78" name="Google Shape;78;p7"/>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2-23/090122/the-unstoppable-kumaka.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9"/>
          <p:cNvSpPr txBox="1">
            <a:spLocks noGrp="1"/>
          </p:cNvSpPr>
          <p:nvPr>
            <p:ph type="body" idx="1"/>
          </p:nvPr>
        </p:nvSpPr>
        <p:spPr>
          <a:xfrm>
            <a:off x="3207500" y="712650"/>
            <a:ext cx="27471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89" name="Google Shape;89;p9">
            <a:hlinkClick r:id="rId3"/>
          </p:cNvPr>
          <p:cNvSpPr txBox="1"/>
          <p:nvPr/>
        </p:nvSpPr>
        <p:spPr>
          <a:xfrm>
            <a:off x="2470400" y="1979225"/>
            <a:ext cx="2454300" cy="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aphicFrame>
        <p:nvGraphicFramePr>
          <p:cNvPr id="95" name="Google Shape;95;p10"/>
          <p:cNvGraphicFramePr/>
          <p:nvPr/>
        </p:nvGraphicFramePr>
        <p:xfrm>
          <a:off x="773525" y="1437925"/>
          <a:ext cx="8511350" cy="5155630"/>
        </p:xfrm>
        <a:graphic>
          <a:graphicData uri="http://schemas.openxmlformats.org/drawingml/2006/table">
            <a:tbl>
              <a:tblPr>
                <a:noFill/>
                <a:tableStyleId>{4D31CB95-5533-4C75-9FFC-F21C8CFEB7CF}</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96" name="Google Shape;96;p10"/>
          <p:cNvSpPr txBox="1">
            <a:spLocks noGrp="1"/>
          </p:cNvSpPr>
          <p:nvPr>
            <p:ph type="body" idx="1"/>
          </p:nvPr>
        </p:nvSpPr>
        <p:spPr>
          <a:xfrm>
            <a:off x="5264700" y="2319025"/>
            <a:ext cx="3768000" cy="35508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7" name="Google Shape;97;p10"/>
          <p:cNvSpPr txBox="1">
            <a:spLocks noGrp="1"/>
          </p:cNvSpPr>
          <p:nvPr>
            <p:ph type="sldNum" idx="12"/>
          </p:nvPr>
        </p:nvSpPr>
        <p:spPr>
          <a:xfrm>
            <a:off x="8743175" y="7046650"/>
            <a:ext cx="10533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a:spLocks noGrp="1"/>
          </p:cNvSpPr>
          <p:nvPr>
            <p:ph type="body" idx="1"/>
          </p:nvPr>
        </p:nvSpPr>
        <p:spPr>
          <a:xfrm>
            <a:off x="1298700" y="2397350"/>
            <a:ext cx="3430800" cy="34698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3" name="Google Shape;103;p11"/>
          <p:cNvSpPr txBox="1">
            <a:spLocks noGrp="1"/>
          </p:cNvSpPr>
          <p:nvPr>
            <p:ph type="sldNum" idx="12"/>
          </p:nvPr>
        </p:nvSpPr>
        <p:spPr>
          <a:xfrm>
            <a:off x="8743175" y="7046650"/>
            <a:ext cx="10533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2"/>
          <p:cNvSpPr txBox="1">
            <a:spLocks noGrp="1"/>
          </p:cNvSpPr>
          <p:nvPr>
            <p:ph type="body" idx="1"/>
          </p:nvPr>
        </p:nvSpPr>
        <p:spPr>
          <a:xfrm>
            <a:off x="5264700" y="2319025"/>
            <a:ext cx="3768000" cy="3641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9" name="Google Shape;109;p12"/>
          <p:cNvSpPr txBox="1">
            <a:spLocks noGrp="1"/>
          </p:cNvSpPr>
          <p:nvPr>
            <p:ph type="sldNum" idx="12"/>
          </p:nvPr>
        </p:nvSpPr>
        <p:spPr>
          <a:xfrm>
            <a:off x="8743175" y="7046650"/>
            <a:ext cx="10533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3"/>
          <p:cNvSpPr txBox="1">
            <a:spLocks noGrp="1"/>
          </p:cNvSpPr>
          <p:nvPr>
            <p:ph type="body" idx="1"/>
          </p:nvPr>
        </p:nvSpPr>
        <p:spPr>
          <a:xfrm>
            <a:off x="1298700" y="2397350"/>
            <a:ext cx="3417900" cy="3473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15" name="Google Shape;115;p13"/>
          <p:cNvSpPr txBox="1">
            <a:spLocks noGrp="1"/>
          </p:cNvSpPr>
          <p:nvPr>
            <p:ph type="sldNum" idx="12"/>
          </p:nvPr>
        </p:nvSpPr>
        <p:spPr>
          <a:xfrm>
            <a:off x="8743175" y="7046650"/>
            <a:ext cx="10533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5 of 5</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Words>
  <Application>Microsoft Macintosh PowerPoint</Application>
  <PresentationFormat>Custom</PresentationFormat>
  <Paragraphs>9</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Montserrat Medium</vt:lpstr>
      <vt:lpstr>Lato</vt:lpstr>
      <vt:lpstr>Arial</vt:lpstr>
      <vt:lpstr>Oswald Light</vt:lpstr>
      <vt:lpstr>Coming Soon</vt:lpstr>
      <vt:lpstr>Montserrat ExtraBold</vt:lpstr>
      <vt:lpstr>Montserrat</vt:lpstr>
      <vt:lpstr>Caveat</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2022-06-24T12:03:31Z</dcterms:modified>
</cp:coreProperties>
</file>