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ExtraBold" panose="020F0502020204030204" pitchFamily="34" charset="0"/>
      <p:bold r:id="rId11"/>
      <p:italic r:id="rId12"/>
      <p:boldItalic r:id="rId13"/>
    </p:embeddedFont>
    <p:embeddedFont>
      <p:font typeface="Montserrat Medium" panose="020F0502020204030204" pitchFamily="34" charset="0"/>
      <p:regular r:id="rId14"/>
      <p:bold r:id="rId15"/>
      <p:italic r:id="rId16"/>
      <p:boldItalic r:id="rId17"/>
    </p:embeddedFont>
    <p:embeddedFont>
      <p:font typeface="Oswald Light" panose="020F030202020403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62a5e6cd9_1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62a5e6cd9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2</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“An Ocean Apart”</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An Ocean Apart</a:t>
            </a:r>
            <a:r>
              <a:rPr lang="en" sz="1350">
                <a:solidFill>
                  <a:schemeClr val="dk1"/>
                </a:solidFill>
                <a:latin typeface="Montserrat Medium"/>
                <a:ea typeface="Montserrat Medium"/>
                <a:cs typeface="Montserrat Medium"/>
                <a:sym typeface="Montserrat Medium"/>
              </a:rPr>
              <a:t>.”</a:t>
            </a:r>
            <a:endParaRPr sz="135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6" name="Google Shape;26;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7" name="Google Shape;27;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Medium"/>
                <a:ea typeface="Montserrat Medium"/>
                <a:cs typeface="Montserrat Medium"/>
                <a:sym typeface="Montserrat Medium"/>
              </a:rPr>
              <a:t>In the chart on the next slide, fill in the missing effects. This will help you understand how one cause can have many effects. </a:t>
            </a:r>
            <a:endParaRPr>
              <a:latin typeface="Montserrat Medium"/>
              <a:ea typeface="Montserrat Medium"/>
              <a:cs typeface="Montserrat Medium"/>
              <a:sym typeface="Montserrat Medium"/>
            </a:endParaRPr>
          </a:p>
        </p:txBody>
      </p:sp>
      <p:sp>
        <p:nvSpPr>
          <p:cNvPr id="28" name="Google Shape;28;p3"/>
          <p:cNvSpPr txBox="1"/>
          <p:nvPr/>
        </p:nvSpPr>
        <p:spPr>
          <a:xfrm>
            <a:off x="41250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a:r>
            <a:r>
              <a:rPr lang="en">
                <a:latin typeface="Montserrat Medium"/>
                <a:ea typeface="Montserrat Medium"/>
                <a:cs typeface="Montserrat Medium"/>
                <a:sym typeface="Montserrat Medium"/>
              </a:rPr>
              <a:t>below each effect</a:t>
            </a:r>
            <a:r>
              <a:rPr lang="en">
                <a:solidFill>
                  <a:srgbClr val="000000"/>
                </a:solidFill>
                <a:latin typeface="Montserrat Medium"/>
                <a:ea typeface="Montserrat Medium"/>
                <a:cs typeface="Montserrat Medium"/>
                <a:sym typeface="Montserrat Medium"/>
              </a:rPr>
              <a:t>! Think about them before you enter your answer.</a:t>
            </a:r>
            <a:endParaRPr>
              <a:solidFill>
                <a:srgbClr val="000000"/>
              </a:solidFill>
              <a:latin typeface="Montserrat Medium"/>
              <a:ea typeface="Montserrat Medium"/>
              <a:cs typeface="Montserrat Medium"/>
              <a:sym typeface="Montserrat Medium"/>
            </a:endParaRPr>
          </a:p>
        </p:txBody>
      </p:sp>
      <p:sp>
        <p:nvSpPr>
          <p:cNvPr id="29" name="Google Shape;29;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sp>
        <p:nvSpPr>
          <p:cNvPr id="31" name="Google Shape;31;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pic>
        <p:nvPicPr>
          <p:cNvPr id="32" name="Google Shape;32;p3"/>
          <p:cNvPicPr preferRelativeResize="0"/>
          <p:nvPr/>
        </p:nvPicPr>
        <p:blipFill rotWithShape="1">
          <a:blip r:embed="rId5">
            <a:alphaModFix/>
          </a:blip>
          <a:srcRect l="1802" r="1802"/>
          <a:stretch/>
        </p:blipFill>
        <p:spPr>
          <a:xfrm>
            <a:off x="7177400" y="1121775"/>
            <a:ext cx="2283375" cy="1583537"/>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35" name="Google Shape;35;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“An Ocean Apart”</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200">
              <a:latin typeface="Montserrat"/>
              <a:ea typeface="Montserrat"/>
              <a:cs typeface="Montserrat"/>
              <a:sym typeface="Montserrat"/>
            </a:endParaRPr>
          </a:p>
        </p:txBody>
      </p:sp>
      <p:sp>
        <p:nvSpPr>
          <p:cNvPr id="39" name="Google Shape;39;p4"/>
          <p:cNvSpPr txBox="1"/>
          <p:nvPr/>
        </p:nvSpPr>
        <p:spPr>
          <a:xfrm>
            <a:off x="870375" y="1204450"/>
            <a:ext cx="8338200" cy="9216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CAUSE</a:t>
            </a:r>
            <a:endParaRPr sz="180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Azalea took a trip to Ethiopia, the country where she was born.</a:t>
            </a:r>
            <a:endParaRPr sz="1600"/>
          </a:p>
        </p:txBody>
      </p:sp>
      <p:cxnSp>
        <p:nvCxnSpPr>
          <p:cNvPr id="40" name="Google Shape;40;p4"/>
          <p:cNvCxnSpPr/>
          <p:nvPr/>
        </p:nvCxnSpPr>
        <p:spPr>
          <a:xfrm>
            <a:off x="2525925" y="2126050"/>
            <a:ext cx="1500" cy="142800"/>
          </a:xfrm>
          <a:prstGeom prst="straightConnector1">
            <a:avLst/>
          </a:prstGeom>
          <a:noFill/>
          <a:ln w="28575" cap="flat" cmpd="sng">
            <a:solidFill>
              <a:srgbClr val="000000"/>
            </a:solidFill>
            <a:prstDash val="solid"/>
            <a:round/>
            <a:headEnd type="none" w="med" len="med"/>
            <a:tailEnd type="none" w="med" len="med"/>
          </a:ln>
        </p:spPr>
      </p:cxnSp>
      <p:pic>
        <p:nvPicPr>
          <p:cNvPr id="41" name="Google Shape;41;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2" name="Google Shape;42;p4"/>
          <p:cNvSpPr txBox="1"/>
          <p:nvPr/>
        </p:nvSpPr>
        <p:spPr>
          <a:xfrm>
            <a:off x="406147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2</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3" name="Google Shape;43;p4"/>
          <p:cNvSpPr txBox="1"/>
          <p:nvPr/>
        </p:nvSpPr>
        <p:spPr>
          <a:xfrm>
            <a:off x="4061475" y="5703675"/>
            <a:ext cx="1956000" cy="9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What new facts did Azalea learn about the first few months of her life?</a:t>
            </a:r>
            <a:endParaRPr sz="1200"/>
          </a:p>
        </p:txBody>
      </p:sp>
      <p:sp>
        <p:nvSpPr>
          <p:cNvPr id="44" name="Google Shape;44;p4"/>
          <p:cNvSpPr txBox="1"/>
          <p:nvPr/>
        </p:nvSpPr>
        <p:spPr>
          <a:xfrm>
            <a:off x="15371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1</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5" name="Google Shape;45;p4"/>
          <p:cNvSpPr txBox="1"/>
          <p:nvPr/>
        </p:nvSpPr>
        <p:spPr>
          <a:xfrm>
            <a:off x="1537125" y="5863095"/>
            <a:ext cx="19560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Montserrat"/>
                <a:ea typeface="Montserrat"/>
                <a:cs typeface="Montserrat"/>
                <a:sym typeface="Montserrat"/>
              </a:rPr>
              <a:t>Hint: </a:t>
            </a:r>
            <a:r>
              <a:rPr lang="en" sz="1200">
                <a:latin typeface="Montserrat"/>
                <a:ea typeface="Montserrat"/>
                <a:cs typeface="Montserrat"/>
                <a:sym typeface="Montserrat"/>
              </a:rPr>
              <a:t>What members of Azalea’s birth family did she meet?</a:t>
            </a:r>
            <a:endParaRPr sz="1200"/>
          </a:p>
        </p:txBody>
      </p:sp>
      <p:sp>
        <p:nvSpPr>
          <p:cNvPr id="46" name="Google Shape;46;p4"/>
          <p:cNvSpPr txBox="1"/>
          <p:nvPr/>
        </p:nvSpPr>
        <p:spPr>
          <a:xfrm>
            <a:off x="65858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3</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7" name="Google Shape;47;p4"/>
          <p:cNvSpPr txBox="1"/>
          <p:nvPr/>
        </p:nvSpPr>
        <p:spPr>
          <a:xfrm>
            <a:off x="6585825" y="5558473"/>
            <a:ext cx="1956000" cy="10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What need did Azalea notice in Shamo Boyo? What did she and her mom do to help?</a:t>
            </a:r>
            <a:endParaRPr sz="1200"/>
          </a:p>
        </p:txBody>
      </p:sp>
      <p:cxnSp>
        <p:nvCxnSpPr>
          <p:cNvPr id="48" name="Google Shape;48;p4"/>
          <p:cNvCxnSpPr/>
          <p:nvPr/>
        </p:nvCxnSpPr>
        <p:spPr>
          <a:xfrm>
            <a:off x="5038725" y="2126050"/>
            <a:ext cx="1500" cy="142800"/>
          </a:xfrm>
          <a:prstGeom prst="straightConnector1">
            <a:avLst/>
          </a:prstGeom>
          <a:noFill/>
          <a:ln w="28575" cap="flat" cmpd="sng">
            <a:solidFill>
              <a:srgbClr val="000000"/>
            </a:solidFill>
            <a:prstDash val="solid"/>
            <a:round/>
            <a:headEnd type="none" w="med" len="med"/>
            <a:tailEnd type="none" w="med" len="med"/>
          </a:ln>
        </p:spPr>
      </p:cxnSp>
      <p:cxnSp>
        <p:nvCxnSpPr>
          <p:cNvPr id="49" name="Google Shape;49;p4"/>
          <p:cNvCxnSpPr/>
          <p:nvPr/>
        </p:nvCxnSpPr>
        <p:spPr>
          <a:xfrm>
            <a:off x="7574625" y="2126050"/>
            <a:ext cx="1500" cy="142800"/>
          </a:xfrm>
          <a:prstGeom prst="straightConnector1">
            <a:avLst/>
          </a:prstGeom>
          <a:noFill/>
          <a:ln w="28575" cap="flat" cmpd="sng">
            <a:solidFill>
              <a:srgbClr val="000000"/>
            </a:solidFill>
            <a:prstDash val="solid"/>
            <a:round/>
            <a:headEnd type="none" w="med" len="med"/>
            <a:tailEnd type="none" w="med" len="med"/>
          </a:ln>
        </p:spPr>
      </p:cxnSp>
      <p:sp>
        <p:nvSpPr>
          <p:cNvPr id="50" name="Google Shape;50;p4"/>
          <p:cNvSpPr txBox="1">
            <a:spLocks noGrp="1"/>
          </p:cNvSpPr>
          <p:nvPr>
            <p:ph type="body" idx="1"/>
          </p:nvPr>
        </p:nvSpPr>
        <p:spPr>
          <a:xfrm>
            <a:off x="1560225" y="2741975"/>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a:spcBef>
                <a:spcPts val="0"/>
              </a:spcBef>
              <a:spcAft>
                <a:spcPts val="0"/>
              </a:spcAft>
              <a:buSzPts val="1200"/>
              <a:buChar char="●"/>
              <a:defRPr sz="1200"/>
            </a:lvl1pPr>
            <a:lvl2pPr marL="914400" lvl="1" indent="-304800">
              <a:spcBef>
                <a:spcPts val="2000"/>
              </a:spcBef>
              <a:spcAft>
                <a:spcPts val="0"/>
              </a:spcAft>
              <a:buSzPts val="1200"/>
              <a:buChar char="○"/>
              <a:defRPr sz="1200"/>
            </a:lvl2pPr>
            <a:lvl3pPr marL="1371600" lvl="2" indent="-304800">
              <a:spcBef>
                <a:spcPts val="2000"/>
              </a:spcBef>
              <a:spcAft>
                <a:spcPts val="0"/>
              </a:spcAft>
              <a:buSzPts val="1200"/>
              <a:buChar char="■"/>
              <a:defRPr sz="1200"/>
            </a:lvl3pPr>
            <a:lvl4pPr marL="1828800" lvl="3" indent="-304800">
              <a:spcBef>
                <a:spcPts val="2000"/>
              </a:spcBef>
              <a:spcAft>
                <a:spcPts val="0"/>
              </a:spcAft>
              <a:buSzPts val="1200"/>
              <a:buChar char="●"/>
              <a:defRPr sz="1200"/>
            </a:lvl4pPr>
            <a:lvl5pPr marL="2286000" lvl="4" indent="-304800">
              <a:spcBef>
                <a:spcPts val="2000"/>
              </a:spcBef>
              <a:spcAft>
                <a:spcPts val="0"/>
              </a:spcAft>
              <a:buSzPts val="1200"/>
              <a:buChar char="○"/>
              <a:defRPr sz="1200"/>
            </a:lvl5pPr>
            <a:lvl6pPr marL="2743200" lvl="5" indent="-304800">
              <a:spcBef>
                <a:spcPts val="2000"/>
              </a:spcBef>
              <a:spcAft>
                <a:spcPts val="0"/>
              </a:spcAft>
              <a:buSzPts val="1200"/>
              <a:buChar char="■"/>
              <a:defRPr sz="1200"/>
            </a:lvl6pPr>
            <a:lvl7pPr marL="3200400" lvl="6" indent="-304800">
              <a:spcBef>
                <a:spcPts val="2000"/>
              </a:spcBef>
              <a:spcAft>
                <a:spcPts val="0"/>
              </a:spcAft>
              <a:buSzPts val="1200"/>
              <a:buChar char="●"/>
              <a:defRPr sz="1200"/>
            </a:lvl7pPr>
            <a:lvl8pPr marL="3657600" lvl="7" indent="-304800">
              <a:spcBef>
                <a:spcPts val="2000"/>
              </a:spcBef>
              <a:spcAft>
                <a:spcPts val="0"/>
              </a:spcAft>
              <a:buSzPts val="1200"/>
              <a:buChar char="○"/>
              <a:defRPr sz="1200"/>
            </a:lvl8pPr>
            <a:lvl9pPr marL="4114800" lvl="8" indent="-304800">
              <a:spcBef>
                <a:spcPts val="2000"/>
              </a:spcBef>
              <a:spcAft>
                <a:spcPts val="2000"/>
              </a:spcAft>
              <a:buSzPts val="1200"/>
              <a:buChar char="■"/>
              <a:defRPr sz="1200"/>
            </a:lvl9pPr>
          </a:lstStyle>
          <a:p>
            <a:endParaRPr/>
          </a:p>
        </p:txBody>
      </p:sp>
      <p:sp>
        <p:nvSpPr>
          <p:cNvPr id="51" name="Google Shape;51;p4"/>
          <p:cNvSpPr txBox="1">
            <a:spLocks noGrp="1"/>
          </p:cNvSpPr>
          <p:nvPr>
            <p:ph type="body" idx="2"/>
          </p:nvPr>
        </p:nvSpPr>
        <p:spPr>
          <a:xfrm>
            <a:off x="4084575" y="2741975"/>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52" name="Google Shape;52;p4"/>
          <p:cNvSpPr txBox="1">
            <a:spLocks noGrp="1"/>
          </p:cNvSpPr>
          <p:nvPr>
            <p:ph type="body" idx="3"/>
          </p:nvPr>
        </p:nvSpPr>
        <p:spPr>
          <a:xfrm>
            <a:off x="6608925" y="2741975"/>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50123/an-ocean-apart.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6"/>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63" name="Google Shape;63;p6">
            <a:hlinkClick r:id="rId3"/>
          </p:cNvPr>
          <p:cNvSpPr txBox="1"/>
          <p:nvPr/>
        </p:nvSpPr>
        <p:spPr>
          <a:xfrm>
            <a:off x="2435525" y="1979225"/>
            <a:ext cx="15744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6"/>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7"/>
          <p:cNvSpPr txBox="1">
            <a:spLocks noGrp="1"/>
          </p:cNvSpPr>
          <p:nvPr>
            <p:ph type="body" idx="1"/>
          </p:nvPr>
        </p:nvSpPr>
        <p:spPr>
          <a:xfrm>
            <a:off x="1560225" y="2741975"/>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0" name="Google Shape;70;p7"/>
          <p:cNvSpPr txBox="1">
            <a:spLocks noGrp="1"/>
          </p:cNvSpPr>
          <p:nvPr>
            <p:ph type="body" idx="2"/>
          </p:nvPr>
        </p:nvSpPr>
        <p:spPr>
          <a:xfrm>
            <a:off x="4084575" y="2741975"/>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1" name="Google Shape;71;p7"/>
          <p:cNvSpPr txBox="1">
            <a:spLocks noGrp="1"/>
          </p:cNvSpPr>
          <p:nvPr>
            <p:ph type="body" idx="3"/>
          </p:nvPr>
        </p:nvSpPr>
        <p:spPr>
          <a:xfrm>
            <a:off x="6608925" y="2741975"/>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Montserrat Medium</vt:lpstr>
      <vt:lpstr>Montserrat ExtraBold</vt:lpstr>
      <vt:lpstr>Montserrat</vt:lpstr>
      <vt:lpstr>Oswald Light</vt:lpstr>
      <vt:lpstr>Caveat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2023-04-04T12:34:53Z</dcterms:modified>
</cp:coreProperties>
</file>