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Lato" panose="020F0502020204030203" pitchFamily="34" charset="0"/>
      <p:regular r:id="rId10"/>
      <p:bold r:id="rId11"/>
      <p:italic r:id="rId12"/>
      <p:boldItalic r:id="rId13"/>
    </p:embeddedFont>
    <p:embeddedFont>
      <p:font typeface="Montserrat" pitchFamily="2" charset="77"/>
      <p:regular r:id="rId14"/>
      <p:bold r:id="rId15"/>
      <p:italic r:id="rId16"/>
      <p:boldItalic r:id="rId17"/>
    </p:embeddedFont>
    <p:embeddedFont>
      <p:font typeface="Montserrat ExtraBold" panose="020F0502020204030204" pitchFamily="34" charset="0"/>
      <p:bold r:id="rId18"/>
      <p:italic r:id="rId19"/>
      <p:boldItalic r:id="rId20"/>
    </p:embeddedFont>
    <p:embeddedFont>
      <p:font typeface="Montserrat Medium" panose="020F0502020204030204" pitchFamily="34" charset="0"/>
      <p:regular r:id="rId21"/>
      <p:bold r:id="rId22"/>
      <p:italic r:id="rId23"/>
      <p:boldItalic r:id="rId24"/>
    </p:embeddedFont>
    <p:embeddedFont>
      <p:font typeface="Oswald Light" panose="020F030202020403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C7AB63-C2CD-4744-A9D5-E057EF082DFB}">
  <a:tblStyle styleId="{BEC7AB63-C2CD-4744-A9D5-E057EF082D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93ffc77ce_0_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93ffc77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93ffc77ce_0_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93ffc77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93ffc77ce_0_1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93ffc77c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Hurricane Ian’”</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Problem and Solution</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I Survived Hurricane Ian</a:t>
            </a:r>
            <a:r>
              <a:rPr lang="en" sz="1350">
                <a:solidFill>
                  <a:schemeClr val="dk1"/>
                </a:solidFill>
                <a:latin typeface="Montserrat Medium"/>
                <a:ea typeface="Montserrat Medium"/>
                <a:cs typeface="Montserrat Medium"/>
                <a:sym typeface="Montserrat Medium"/>
              </a:rPr>
              <a:t>.’”</a:t>
            </a:r>
            <a:endParaRPr sz="135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1156400" y="3827500"/>
            <a:ext cx="1965000" cy="1946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1000"/>
              </a:spcAft>
              <a:buNone/>
            </a:pPr>
            <a:r>
              <a:rPr lang="en" sz="2000">
                <a:solidFill>
                  <a:schemeClr val="lt1"/>
                </a:solidFill>
                <a:latin typeface="Montserrat Medium"/>
                <a:ea typeface="Montserrat Medium"/>
                <a:cs typeface="Montserrat Medium"/>
                <a:sym typeface="Montserrat Medium"/>
              </a:rPr>
              <a:t>This story</a:t>
            </a:r>
            <a:br>
              <a:rPr lang="en" sz="2000">
                <a:solidFill>
                  <a:schemeClr val="lt1"/>
                </a:solidFill>
                <a:latin typeface="Montserrat Medium"/>
                <a:ea typeface="Montserrat Medium"/>
                <a:cs typeface="Montserrat Medium"/>
                <a:sym typeface="Montserrat Medium"/>
              </a:rPr>
            </a:br>
            <a:r>
              <a:rPr lang="en" sz="2000">
                <a:solidFill>
                  <a:schemeClr val="lt1"/>
                </a:solidFill>
                <a:latin typeface="Montserrat Medium"/>
                <a:ea typeface="Montserrat Medium"/>
                <a:cs typeface="Montserrat Medium"/>
                <a:sym typeface="Montserrat Medium"/>
              </a:rPr>
              <a:t> is about a </a:t>
            </a:r>
            <a:r>
              <a:rPr lang="en" sz="2000">
                <a:solidFill>
                  <a:srgbClr val="FFFF00"/>
                </a:solidFill>
                <a:latin typeface="Montserrat Medium"/>
                <a:ea typeface="Montserrat Medium"/>
                <a:cs typeface="Montserrat Medium"/>
                <a:sym typeface="Montserrat Medium"/>
              </a:rPr>
              <a:t>problem</a:t>
            </a:r>
            <a:r>
              <a:rPr lang="en" sz="2000">
                <a:solidFill>
                  <a:schemeClr val="lt1"/>
                </a:solidFill>
                <a:latin typeface="Montserrat Medium"/>
                <a:ea typeface="Montserrat Medium"/>
                <a:cs typeface="Montserrat Medium"/>
                <a:sym typeface="Montserrat Medium"/>
              </a:rPr>
              <a:t> that Phinn faced and how he worked to    </a:t>
            </a:r>
            <a:r>
              <a:rPr lang="en" sz="2000">
                <a:solidFill>
                  <a:srgbClr val="FFFF00"/>
                </a:solidFill>
                <a:latin typeface="Montserrat Medium"/>
                <a:ea typeface="Montserrat Medium"/>
                <a:cs typeface="Montserrat Medium"/>
                <a:sym typeface="Montserrat Medium"/>
              </a:rPr>
              <a:t>solve</a:t>
            </a:r>
            <a:r>
              <a:rPr lang="en" sz="2000">
                <a:solidFill>
                  <a:schemeClr val="lt1"/>
                </a:solidFill>
                <a:latin typeface="Montserrat Medium"/>
                <a:ea typeface="Montserrat Medium"/>
                <a:cs typeface="Montserrat Medium"/>
                <a:sym typeface="Montserrat Medium"/>
              </a:rPr>
              <a:t> it.</a:t>
            </a:r>
            <a:endParaRPr sz="1500">
              <a:solidFill>
                <a:srgbClr val="FFFFFF"/>
              </a:solidFill>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8" name="Google Shape;28;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problems and solutions. This will help you understand how Phinn’s family handled problems caused by Hurricane Ian.</a:t>
            </a:r>
            <a:endParaRPr>
              <a:latin typeface="Montserrat Medium"/>
              <a:ea typeface="Montserrat Medium"/>
              <a:cs typeface="Montserrat Medium"/>
              <a:sym typeface="Montserrat Medium"/>
            </a:endParaRPr>
          </a:p>
        </p:txBody>
      </p:sp>
      <p:sp>
        <p:nvSpPr>
          <p:cNvPr id="29" name="Google Shape;29;p3"/>
          <p:cNvSpPr txBox="1"/>
          <p:nvPr/>
        </p:nvSpPr>
        <p:spPr>
          <a:xfrm>
            <a:off x="41250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30" name="Google Shape;30;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2" name="Google Shape;32;p3"/>
          <p:cNvPicPr preferRelativeResize="0"/>
          <p:nvPr/>
        </p:nvPicPr>
        <p:blipFill rotWithShape="1">
          <a:blip r:embed="rId5">
            <a:alphaModFix/>
          </a:blip>
          <a:srcRect l="1802" r="1802"/>
          <a:stretch/>
        </p:blipFill>
        <p:spPr>
          <a:xfrm>
            <a:off x="7177400" y="1121763"/>
            <a:ext cx="2283375" cy="1583527"/>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Hurricane Ian”</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9" name="Google Shape;39;p4"/>
          <p:cNvGraphicFramePr/>
          <p:nvPr/>
        </p:nvGraphicFramePr>
        <p:xfrm>
          <a:off x="773525" y="1437925"/>
          <a:ext cx="8511350" cy="5147100"/>
        </p:xfrm>
        <a:graphic>
          <a:graphicData uri="http://schemas.openxmlformats.org/drawingml/2006/table">
            <a:tbl>
              <a:tblPr>
                <a:noFill/>
                <a:tableStyleId>{BEC7AB63-C2CD-4744-A9D5-E057EF082DFB}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PROBLEM</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SOLUTION</a:t>
                      </a:r>
                      <a:endParaRPr sz="1600">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0" name="Google Shape;40;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1" name="Google Shape;41;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The water outside rose so high that Phinn and his family couldn’t open the doors of their house.</a:t>
            </a:r>
            <a:endParaRPr sz="1900">
              <a:latin typeface="Coming Soon"/>
              <a:ea typeface="Coming Soon"/>
              <a:cs typeface="Coming Soon"/>
              <a:sym typeface="Coming Soon"/>
            </a:endParaRPr>
          </a:p>
        </p:txBody>
      </p:sp>
      <p:sp>
        <p:nvSpPr>
          <p:cNvPr id="42" name="Google Shape;42;p4"/>
          <p:cNvSpPr txBox="1"/>
          <p:nvPr/>
        </p:nvSpPr>
        <p:spPr>
          <a:xfrm>
            <a:off x="5294100" y="6040430"/>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How did the family get out </a:t>
            </a:r>
            <a:endParaRPr>
              <a:latin typeface="Montserrat Medium"/>
              <a:ea typeface="Montserrat Medium"/>
              <a:cs typeface="Montserrat Medium"/>
              <a:sym typeface="Montserrat Medium"/>
            </a:endParaRPr>
          </a:p>
          <a:p>
            <a:pPr marL="0" lvl="0" indent="0" algn="ctr" rtl="0">
              <a:spcBef>
                <a:spcPts val="0"/>
              </a:spcBef>
              <a:spcAft>
                <a:spcPts val="0"/>
              </a:spcAft>
              <a:buNone/>
            </a:pPr>
            <a:r>
              <a:rPr lang="en">
                <a:latin typeface="Montserrat Medium"/>
                <a:ea typeface="Montserrat Medium"/>
                <a:cs typeface="Montserrat Medium"/>
                <a:sym typeface="Montserrat Medium"/>
              </a:rPr>
              <a:t>of the house?</a:t>
            </a:r>
            <a:endParaRPr>
              <a:latin typeface="Montserrat Medium"/>
              <a:ea typeface="Montserrat Medium"/>
              <a:cs typeface="Montserrat Medium"/>
              <a:sym typeface="Montserrat Medium"/>
            </a:endParaRPr>
          </a:p>
        </p:txBody>
      </p:sp>
      <p:pic>
        <p:nvPicPr>
          <p:cNvPr id="43" name="Google Shape;43;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49" name="Google Shape;49;p5"/>
          <p:cNvGraphicFramePr/>
          <p:nvPr/>
        </p:nvGraphicFramePr>
        <p:xfrm>
          <a:off x="773525" y="1437925"/>
          <a:ext cx="8511350" cy="5147100"/>
        </p:xfrm>
        <a:graphic>
          <a:graphicData uri="http://schemas.openxmlformats.org/drawingml/2006/table">
            <a:tbl>
              <a:tblPr>
                <a:noFill/>
                <a:tableStyleId>{BEC7AB63-C2CD-4744-A9D5-E057EF082DFB}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0" name="Google Shape;50;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5"/>
          <p:cNvSpPr txBox="1"/>
          <p:nvPr/>
        </p:nvSpPr>
        <p:spPr>
          <a:xfrm>
            <a:off x="936000" y="6131113"/>
            <a:ext cx="3978900" cy="342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Once Phinn’s family got out of their house, what danger did they face?</a:t>
            </a:r>
            <a:endParaRPr sz="1350">
              <a:latin typeface="Montserrat Medium"/>
              <a:ea typeface="Montserrat Medium"/>
              <a:cs typeface="Montserrat Medium"/>
              <a:sym typeface="Montserrat Medium"/>
            </a:endParaRPr>
          </a:p>
        </p:txBody>
      </p:sp>
      <p:sp>
        <p:nvSpPr>
          <p:cNvPr id="52" name="Google Shape;52;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3" name="Google Shape;53;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The family floated on kayaks and a paddleboard from their garage.</a:t>
            </a:r>
            <a:endParaRPr sz="1900">
              <a:solidFill>
                <a:schemeClr val="dk1"/>
              </a:solidFill>
              <a:latin typeface="Coming Soon"/>
              <a:ea typeface="Coming Soon"/>
              <a:cs typeface="Coming Soon"/>
              <a:sym typeface="Coming Soon"/>
            </a:endParaRPr>
          </a:p>
        </p:txBody>
      </p:sp>
      <p:sp>
        <p:nvSpPr>
          <p:cNvPr id="54" name="Google Shape;54;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Hurricane Ian”</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61" name="Google Shape;61;p6"/>
          <p:cNvGraphicFramePr/>
          <p:nvPr/>
        </p:nvGraphicFramePr>
        <p:xfrm>
          <a:off x="773525" y="1437925"/>
          <a:ext cx="8511350" cy="5147100"/>
        </p:xfrm>
        <a:graphic>
          <a:graphicData uri="http://schemas.openxmlformats.org/drawingml/2006/table">
            <a:tbl>
              <a:tblPr>
                <a:noFill/>
                <a:tableStyleId>{BEC7AB63-C2CD-4744-A9D5-E057EF082DFB}</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PROBLEM</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tc>
                  <a:txBody>
                    <a:bodyPr/>
                    <a:lstStyle/>
                    <a:p>
                      <a:pPr marL="0" lvl="0" indent="0" algn="ctr" rtl="0">
                        <a:spcBef>
                          <a:spcPts val="0"/>
                        </a:spcBef>
                        <a:spcAft>
                          <a:spcPts val="0"/>
                        </a:spcAft>
                        <a:buNone/>
                      </a:pPr>
                      <a:r>
                        <a:rPr lang="en" sz="1600" b="1">
                          <a:solidFill>
                            <a:schemeClr val="lt1"/>
                          </a:solidFill>
                          <a:latin typeface="Montserrat"/>
                          <a:ea typeface="Montserrat"/>
                          <a:cs typeface="Montserrat"/>
                          <a:sym typeface="Montserrat"/>
                        </a:rPr>
                        <a:t>SOLUTION</a:t>
                      </a:r>
                      <a:endParaRPr sz="1600" b="1">
                        <a:solidFill>
                          <a:srgbClr val="FFFFFF"/>
                        </a:solidFill>
                        <a:latin typeface="Montserrat"/>
                        <a:ea typeface="Montserrat"/>
                        <a:cs typeface="Montserrat"/>
                        <a:sym typeface="Montserrat"/>
                      </a:endParaRPr>
                    </a:p>
                  </a:txBody>
                  <a:tcPr marL="91425" marR="91425" marT="91425" marB="91425" anchor="ctr">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2" name="Google Shape;62;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Phinn’s house was so damaged that the family couldn’t live in it.</a:t>
            </a:r>
            <a:endParaRPr sz="1900">
              <a:latin typeface="Coming Soon"/>
              <a:ea typeface="Coming Soon"/>
              <a:cs typeface="Coming Soon"/>
              <a:sym typeface="Coming Soon"/>
            </a:endParaRPr>
          </a:p>
        </p:txBody>
      </p:sp>
      <p:sp>
        <p:nvSpPr>
          <p:cNvPr id="64" name="Google Shape;64;p6"/>
          <p:cNvSpPr txBox="1"/>
          <p:nvPr/>
        </p:nvSpPr>
        <p:spPr>
          <a:xfrm>
            <a:off x="5375700" y="6045175"/>
            <a:ext cx="35460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Where is the family staying while their house is being repaired?</a:t>
            </a:r>
            <a:endParaRPr>
              <a:latin typeface="Montserrat Medium"/>
              <a:ea typeface="Montserrat Medium"/>
              <a:cs typeface="Montserrat Medium"/>
              <a:sym typeface="Montserrat Medium"/>
            </a:endParaRPr>
          </a:p>
        </p:txBody>
      </p:sp>
      <p:sp>
        <p:nvSpPr>
          <p:cNvPr id="65" name="Google Shape;65;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 Survived Hurricane Ian”</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April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6" name="Google Shape;66;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040123/i-survived-hurricane-ian.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8"/>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7" name="Google Shape;77;p8">
            <a:hlinkClick r:id="rId3"/>
          </p:cNvPr>
          <p:cNvSpPr txBox="1"/>
          <p:nvPr/>
        </p:nvSpPr>
        <p:spPr>
          <a:xfrm>
            <a:off x="2435525" y="1979225"/>
            <a:ext cx="2454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9"/>
          <p:cNvSpPr txBox="1">
            <a:spLocks noGrp="1"/>
          </p:cNvSpPr>
          <p:nvPr>
            <p:ph type="body" idx="1"/>
          </p:nvPr>
        </p:nvSpPr>
        <p:spPr>
          <a:xfrm>
            <a:off x="5264700" y="2319025"/>
            <a:ext cx="3768000" cy="3554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4" name="Google Shape;84;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0"/>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1"/>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6" name="Google Shape;96;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Oswald Light</vt:lpstr>
      <vt:lpstr>Arial</vt:lpstr>
      <vt:lpstr>Montserrat</vt:lpstr>
      <vt:lpstr>Coming Soon</vt:lpstr>
      <vt:lpstr>Montserrat ExtraBold</vt:lpstr>
      <vt:lpstr>Montserrat Medium</vt:lpstr>
      <vt:lpstr>Lato</vt:lpstr>
      <vt:lpstr>Caveat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2023-02-21T19:10:52Z</dcterms:modified>
</cp:coreProperties>
</file>