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0"/>
      <p:regular r:id="rId8"/>
      <p:bold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ad25b7d41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ad25b7d4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ad25b7d41_0_1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ad25b7d4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8c280d5cd_0_6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8c280d5c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f8c280d5cd_0_7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f8c280d5c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8c280d5cd_0_7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8c280d5c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action.scholastic.com/issues/2020-21/020121/the-curse-of-winter.html?share-brightcove=5810376722001"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93F4EF"/>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5</a:t>
            </a:r>
            <a:endParaRPr sz="1200">
              <a:solidFill>
                <a:srgbClr val="595959"/>
              </a:solidFill>
            </a:endParaRPr>
          </a:p>
        </p:txBody>
      </p:sp>
      <p:sp>
        <p:nvSpPr>
          <p:cNvPr id="15" name="Google Shape;15;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“Pandora’s Box”</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December 2021/January 2022</a:t>
            </a:r>
            <a:endParaRPr sz="1200">
              <a:latin typeface="Montserrat"/>
              <a:ea typeface="Montserrat"/>
              <a:cs typeface="Montserrat"/>
              <a:sym typeface="Montserrat"/>
            </a:endParaRPr>
          </a:p>
        </p:txBody>
      </p:sp>
      <p:grpSp>
        <p:nvGrpSpPr>
          <p:cNvPr id="19" name="Google Shape;19;p3"/>
          <p:cNvGrpSpPr/>
          <p:nvPr/>
        </p:nvGrpSpPr>
        <p:grpSpPr>
          <a:xfrm>
            <a:off x="2446675" y="712650"/>
            <a:ext cx="4310700" cy="403200"/>
            <a:chOff x="2446675" y="712650"/>
            <a:chExt cx="4310700" cy="403200"/>
          </a:xfrm>
        </p:grpSpPr>
        <p:sp>
          <p:nvSpPr>
            <p:cNvPr id="20" name="Google Shape;20;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1" name="Google Shape;21;p3"/>
            <p:cNvCxnSpPr/>
            <p:nvPr/>
          </p:nvCxnSpPr>
          <p:spPr>
            <a:xfrm>
              <a:off x="3232325" y="981425"/>
              <a:ext cx="3201000" cy="0"/>
            </a:xfrm>
            <a:prstGeom prst="straightConnector1">
              <a:avLst/>
            </a:prstGeom>
            <a:noFill/>
            <a:ln w="9525" cap="flat" cmpd="sng">
              <a:solidFill>
                <a:srgbClr val="595959"/>
              </a:solidFill>
              <a:prstDash val="solid"/>
              <a:round/>
              <a:headEnd type="none" w="med" len="med"/>
              <a:tailEnd type="none" w="med" len="med"/>
            </a:ln>
          </p:spPr>
        </p:cxnSp>
      </p:grpSp>
      <p:sp>
        <p:nvSpPr>
          <p:cNvPr id="22" name="Google Shape;22;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3" name="Google Shape;23;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Pandora’s Box</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4" name="Google Shape;24;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5" name="Google Shape;25;p3"/>
          <p:cNvSpPr txBox="1"/>
          <p:nvPr/>
        </p:nvSpPr>
        <p:spPr>
          <a:xfrm>
            <a:off x="4125000" y="3558700"/>
            <a:ext cx="5335800" cy="174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 are Zeus. After Pandora releases hope into the world, you visit her and talk about everything that happened. Pandora has some questions.</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rgbClr val="000000"/>
                </a:solidFill>
                <a:latin typeface="Montserrat Medium"/>
                <a:ea typeface="Montserrat Medium"/>
                <a:cs typeface="Montserrat Medium"/>
                <a:sym typeface="Montserrat Medium"/>
              </a:rPr>
              <a:t>Make inferences to answer each of her questions in the following slides. Use at least one complete sentence.</a:t>
            </a:r>
            <a:endParaRPr>
              <a:latin typeface="Montserrat Medium"/>
              <a:ea typeface="Montserrat Medium"/>
              <a:cs typeface="Montserrat Medium"/>
              <a:sym typeface="Montserrat Medium"/>
            </a:endParaRPr>
          </a:p>
        </p:txBody>
      </p:sp>
      <p:sp>
        <p:nvSpPr>
          <p:cNvPr id="26" name="Google Shape;26;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7" name="Google Shape;27;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8" name="Google Shape;28;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29" name="Google Shape;29;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u="sng">
                <a:solidFill>
                  <a:schemeClr val="hlink"/>
                </a:solidFill>
                <a:latin typeface="Montserrat"/>
                <a:ea typeface="Montserrat"/>
                <a:cs typeface="Montserrat"/>
                <a:sym typeface="Montserrat"/>
                <a:hlinkClick r:id="rId3"/>
              </a:rPr>
              <a:t>Click here to watch our video</a:t>
            </a:r>
            <a:r>
              <a:rPr lang="en" b="1">
                <a:solidFill>
                  <a:srgbClr val="1155CC"/>
                </a:solidFill>
                <a:latin typeface="Montserrat"/>
                <a:ea typeface="Montserrat"/>
                <a:cs typeface="Montserrat"/>
                <a:sym typeface="Montserrat"/>
              </a:rPr>
              <a:t>!</a:t>
            </a:r>
            <a:endParaRPr b="1">
              <a:solidFill>
                <a:srgbClr val="1155CC"/>
              </a:solidFill>
              <a:latin typeface="Montserrat"/>
              <a:ea typeface="Montserrat"/>
              <a:cs typeface="Montserrat"/>
              <a:sym typeface="Montserrat"/>
            </a:endParaRPr>
          </a:p>
        </p:txBody>
      </p:sp>
      <p:pic>
        <p:nvPicPr>
          <p:cNvPr id="31" name="Google Shape;31;p3">
            <a:hlinkClick r:id="rId3"/>
          </p:cNvPr>
          <p:cNvPicPr preferRelativeResize="0"/>
          <p:nvPr/>
        </p:nvPicPr>
        <p:blipFill>
          <a:blip r:embed="rId4">
            <a:alphaModFix/>
          </a:blip>
          <a:stretch>
            <a:fillRect/>
          </a:stretch>
        </p:blipFill>
        <p:spPr>
          <a:xfrm rot="20">
            <a:off x="6932750" y="5427056"/>
            <a:ext cx="2060499" cy="1291014"/>
          </a:xfrm>
          <a:prstGeom prst="rect">
            <a:avLst/>
          </a:prstGeom>
          <a:noFill/>
          <a:ln>
            <a:noFill/>
          </a:ln>
        </p:spPr>
      </p:pic>
      <p:pic>
        <p:nvPicPr>
          <p:cNvPr id="32" name="Google Shape;32;p3"/>
          <p:cNvPicPr preferRelativeResize="0"/>
          <p:nvPr/>
        </p:nvPicPr>
        <p:blipFill>
          <a:blip r:embed="rId5">
            <a:alphaModFix/>
          </a:blip>
          <a:stretch>
            <a:fillRect/>
          </a:stretch>
        </p:blipFill>
        <p:spPr>
          <a:xfrm>
            <a:off x="668050" y="661025"/>
            <a:ext cx="1524400" cy="403187"/>
          </a:xfrm>
          <a:prstGeom prst="rect">
            <a:avLst/>
          </a:prstGeom>
          <a:noFill/>
          <a:ln>
            <a:noFill/>
          </a:ln>
        </p:spPr>
      </p:pic>
      <p:pic>
        <p:nvPicPr>
          <p:cNvPr id="33" name="Google Shape;33;p3"/>
          <p:cNvPicPr preferRelativeResize="0"/>
          <p:nvPr/>
        </p:nvPicPr>
        <p:blipFill>
          <a:blip r:embed="rId6">
            <a:alphaModFix/>
          </a:blip>
          <a:stretch>
            <a:fillRect/>
          </a:stretch>
        </p:blipFill>
        <p:spPr>
          <a:xfrm rot="4109499">
            <a:off x="2935310" y="3322951"/>
            <a:ext cx="1082656" cy="641698"/>
          </a:xfrm>
          <a:prstGeom prst="rect">
            <a:avLst/>
          </a:prstGeom>
          <a:noFill/>
          <a:ln>
            <a:noFill/>
          </a:ln>
        </p:spPr>
      </p:pic>
      <p:pic>
        <p:nvPicPr>
          <p:cNvPr id="34" name="Google Shape;34;p3"/>
          <p:cNvPicPr preferRelativeResize="0"/>
          <p:nvPr/>
        </p:nvPicPr>
        <p:blipFill rotWithShape="1">
          <a:blip r:embed="rId7">
            <a:alphaModFix/>
          </a:blip>
          <a:srcRect l="1987" r="1997"/>
          <a:stretch/>
        </p:blipFill>
        <p:spPr>
          <a:xfrm>
            <a:off x="7177300" y="1121776"/>
            <a:ext cx="2283375" cy="159179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93F4EF"/>
        </a:solidFill>
        <a:effectLst/>
      </p:bgPr>
    </p:bg>
    <p:spTree>
      <p:nvGrpSpPr>
        <p:cNvPr id="1" name="Shape 35"/>
        <p:cNvGrpSpPr/>
        <p:nvPr/>
      </p:nvGrpSpPr>
      <p:grpSpPr>
        <a:xfrm>
          <a:off x="0" y="0"/>
          <a:ext cx="0" cy="0"/>
          <a:chOff x="0" y="0"/>
          <a:chExt cx="0" cy="0"/>
        </a:xfrm>
      </p:grpSpPr>
      <p:sp>
        <p:nvSpPr>
          <p:cNvPr id="36" name="Google Shape;36;p4"/>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5</a:t>
            </a:r>
            <a:endParaRPr sz="1200">
              <a:solidFill>
                <a:srgbClr val="595959"/>
              </a:solidFill>
            </a:endParaRPr>
          </a:p>
        </p:txBody>
      </p:sp>
      <p:sp>
        <p:nvSpPr>
          <p:cNvPr id="37" name="Google Shape;37;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9" name="Google Shape;39;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40" name="Google Shape;40;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“Pandora’s Box”</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2021/January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41" name="Google Shape;41;p4"/>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Pandora:</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Why did I feel an instant connection with Epimetheus when I met him?</a:t>
            </a:r>
            <a:endParaRPr sz="1550">
              <a:solidFill>
                <a:srgbClr val="FFFFFF"/>
              </a:solidFill>
              <a:latin typeface="Montserrat Medium"/>
              <a:ea typeface="Montserrat Medium"/>
              <a:cs typeface="Montserrat Medium"/>
              <a:sym typeface="Montserrat Medium"/>
            </a:endParaRPr>
          </a:p>
        </p:txBody>
      </p:sp>
      <p:pic>
        <p:nvPicPr>
          <p:cNvPr id="42" name="Google Shape;42;p4"/>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43" name="Google Shape;43;p4"/>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Zeus</a:t>
            </a:r>
            <a:r>
              <a:rPr lang="en" sz="1550" b="1">
                <a:solidFill>
                  <a:srgbClr val="000000"/>
                </a:solidFill>
                <a:latin typeface="Montserrat"/>
                <a:ea typeface="Montserrat"/>
                <a:cs typeface="Montserrat"/>
                <a:sym typeface="Montserrat"/>
              </a:rPr>
              <a:t>:</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44" name="Google Shape;44;p4"/>
          <p:cNvSpPr txBox="1">
            <a:spLocks noGrp="1"/>
          </p:cNvSpPr>
          <p:nvPr>
            <p:ph type="body" idx="1"/>
          </p:nvPr>
        </p:nvSpPr>
        <p:spPr>
          <a:xfrm>
            <a:off x="1178850" y="3016800"/>
            <a:ext cx="7700700" cy="36450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2_1_1">
    <p:bg>
      <p:bgPr>
        <a:solidFill>
          <a:srgbClr val="93F4EF"/>
        </a:solidFill>
        <a:effectLst/>
      </p:bgPr>
    </p:bg>
    <p:spTree>
      <p:nvGrpSpPr>
        <p:cNvPr id="1" name="Shape 45"/>
        <p:cNvGrpSpPr/>
        <p:nvPr/>
      </p:nvGrpSpPr>
      <p:grpSpPr>
        <a:xfrm>
          <a:off x="0" y="0"/>
          <a:ext cx="0" cy="0"/>
          <a:chOff x="0" y="0"/>
          <a:chExt cx="0" cy="0"/>
        </a:xfrm>
      </p:grpSpPr>
      <p:sp>
        <p:nvSpPr>
          <p:cNvPr id="46" name="Google Shape;46;p5"/>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5</a:t>
            </a:r>
            <a:endParaRPr sz="1200">
              <a:solidFill>
                <a:srgbClr val="595959"/>
              </a:solidFill>
            </a:endParaRPr>
          </a:p>
        </p:txBody>
      </p:sp>
      <p:sp>
        <p:nvSpPr>
          <p:cNvPr id="47" name="Google Shape;47;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 name="Google Shape;48;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49" name="Google Shape;49;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0" name="Google Shape;50;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“Pandora’s Box”</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2021/January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51" name="Google Shape;51;p5"/>
          <p:cNvSpPr txBox="1"/>
          <p:nvPr/>
        </p:nvSpPr>
        <p:spPr>
          <a:xfrm>
            <a:off x="886050" y="1545975"/>
            <a:ext cx="82863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Pandora:</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If you wanted me to open the box, why did you write a note telling me not to?</a:t>
            </a:r>
            <a:endParaRPr sz="1550">
              <a:solidFill>
                <a:srgbClr val="FFFFFF"/>
              </a:solidFill>
              <a:latin typeface="Montserrat Medium"/>
              <a:ea typeface="Montserrat Medium"/>
              <a:cs typeface="Montserrat Medium"/>
              <a:sym typeface="Montserrat Medium"/>
            </a:endParaRPr>
          </a:p>
        </p:txBody>
      </p:sp>
      <p:pic>
        <p:nvPicPr>
          <p:cNvPr id="52" name="Google Shape;52;p5"/>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53" name="Google Shape;53;p5"/>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Zeus</a:t>
            </a:r>
            <a:r>
              <a:rPr lang="en" sz="1550" b="1">
                <a:solidFill>
                  <a:srgbClr val="000000"/>
                </a:solidFill>
                <a:latin typeface="Montserrat"/>
                <a:ea typeface="Montserrat"/>
                <a:cs typeface="Montserrat"/>
                <a:sym typeface="Montserrat"/>
              </a:rPr>
              <a:t>:</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4" name="Google Shape;54;p5"/>
          <p:cNvSpPr txBox="1">
            <a:spLocks noGrp="1"/>
          </p:cNvSpPr>
          <p:nvPr>
            <p:ph type="body" idx="1"/>
          </p:nvPr>
        </p:nvSpPr>
        <p:spPr>
          <a:xfrm>
            <a:off x="1178850" y="3016800"/>
            <a:ext cx="7700700" cy="36450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2_1_1_1">
    <p:bg>
      <p:bgPr>
        <a:solidFill>
          <a:srgbClr val="93F4EF"/>
        </a:solidFill>
        <a:effectLst/>
      </p:bgPr>
    </p:bg>
    <p:spTree>
      <p:nvGrpSpPr>
        <p:cNvPr id="1" name="Shape 55"/>
        <p:cNvGrpSpPr/>
        <p:nvPr/>
      </p:nvGrpSpPr>
      <p:grpSpPr>
        <a:xfrm>
          <a:off x="0" y="0"/>
          <a:ext cx="0" cy="0"/>
          <a:chOff x="0" y="0"/>
          <a:chExt cx="0" cy="0"/>
        </a:xfrm>
      </p:grpSpPr>
      <p:sp>
        <p:nvSpPr>
          <p:cNvPr id="56" name="Google Shape;56;p6"/>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5</a:t>
            </a:r>
            <a:endParaRPr sz="1200">
              <a:solidFill>
                <a:srgbClr val="595959"/>
              </a:solidFill>
            </a:endParaRPr>
          </a:p>
        </p:txBody>
      </p:sp>
      <p:sp>
        <p:nvSpPr>
          <p:cNvPr id="57" name="Google Shape;57;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 name="Google Shape;58;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9" name="Google Shape;59;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60" name="Google Shape;60;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“Pandora’s Box”</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2021/January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61" name="Google Shape;61;p6"/>
          <p:cNvSpPr txBox="1"/>
          <p:nvPr/>
        </p:nvSpPr>
        <p:spPr>
          <a:xfrm>
            <a:off x="1069800" y="1530800"/>
            <a:ext cx="79188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Pandora:</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If you wanted humans to exist, why were you so angry that we could use fire?</a:t>
            </a:r>
            <a:endParaRPr sz="1550">
              <a:solidFill>
                <a:srgbClr val="FFFFFF"/>
              </a:solidFill>
              <a:latin typeface="Montserrat Medium"/>
              <a:ea typeface="Montserrat Medium"/>
              <a:cs typeface="Montserrat Medium"/>
              <a:sym typeface="Montserrat Medium"/>
            </a:endParaRPr>
          </a:p>
        </p:txBody>
      </p:sp>
      <p:pic>
        <p:nvPicPr>
          <p:cNvPr id="62" name="Google Shape;62;p6"/>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63" name="Google Shape;63;p6"/>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Zeus</a:t>
            </a:r>
            <a:r>
              <a:rPr lang="en" sz="1550" b="1">
                <a:solidFill>
                  <a:srgbClr val="000000"/>
                </a:solidFill>
                <a:latin typeface="Montserrat"/>
                <a:ea typeface="Montserrat"/>
                <a:cs typeface="Montserrat"/>
                <a:sym typeface="Montserrat"/>
              </a:rPr>
              <a:t>:</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4" name="Google Shape;64;p6"/>
          <p:cNvSpPr txBox="1">
            <a:spLocks noGrp="1"/>
          </p:cNvSpPr>
          <p:nvPr>
            <p:ph type="body" idx="1"/>
          </p:nvPr>
        </p:nvSpPr>
        <p:spPr>
          <a:xfrm>
            <a:off x="1178850" y="3016800"/>
            <a:ext cx="7700700" cy="36450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TITLE_AND_BODY_2_1_1_1_1">
    <p:bg>
      <p:bgPr>
        <a:solidFill>
          <a:srgbClr val="93F4EF"/>
        </a:solidFill>
        <a:effectLst/>
      </p:bgPr>
    </p:bg>
    <p:spTree>
      <p:nvGrpSpPr>
        <p:cNvPr id="1" name="Shape 65"/>
        <p:cNvGrpSpPr/>
        <p:nvPr/>
      </p:nvGrpSpPr>
      <p:grpSpPr>
        <a:xfrm>
          <a:off x="0" y="0"/>
          <a:ext cx="0" cy="0"/>
          <a:chOff x="0" y="0"/>
          <a:chExt cx="0" cy="0"/>
        </a:xfrm>
      </p:grpSpPr>
      <p:sp>
        <p:nvSpPr>
          <p:cNvPr id="66" name="Google Shape;66;p7"/>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5 of 5</a:t>
            </a:r>
            <a:endParaRPr sz="1200">
              <a:solidFill>
                <a:srgbClr val="595959"/>
              </a:solidFill>
            </a:endParaRPr>
          </a:p>
        </p:txBody>
      </p:sp>
      <p:sp>
        <p:nvSpPr>
          <p:cNvPr id="67" name="Google Shape;67;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9" name="Google Shape;69;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0" name="Google Shape;70;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“Pandora’s Box”</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2021/January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71" name="Google Shape;71;p7"/>
          <p:cNvSpPr txBox="1"/>
          <p:nvPr/>
        </p:nvSpPr>
        <p:spPr>
          <a:xfrm>
            <a:off x="1305150" y="1545975"/>
            <a:ext cx="74481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Pandora:</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Why did you include hope along with the bad things in the box?</a:t>
            </a:r>
            <a:endParaRPr sz="1550">
              <a:solidFill>
                <a:srgbClr val="FFFFFF"/>
              </a:solidFill>
              <a:latin typeface="Montserrat Medium"/>
              <a:ea typeface="Montserrat Medium"/>
              <a:cs typeface="Montserrat Medium"/>
              <a:sym typeface="Montserrat Medium"/>
            </a:endParaRPr>
          </a:p>
        </p:txBody>
      </p:sp>
      <p:pic>
        <p:nvPicPr>
          <p:cNvPr id="72" name="Google Shape;72;p7"/>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73" name="Google Shape;73;p7"/>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Zeus</a:t>
            </a:r>
            <a:r>
              <a:rPr lang="en" sz="1550" b="1">
                <a:solidFill>
                  <a:srgbClr val="000000"/>
                </a:solidFill>
                <a:latin typeface="Montserrat"/>
                <a:ea typeface="Montserrat"/>
                <a:cs typeface="Montserrat"/>
                <a:sym typeface="Montserrat"/>
              </a:rPr>
              <a:t>:</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74" name="Google Shape;74;p7"/>
          <p:cNvSpPr txBox="1">
            <a:spLocks noGrp="1"/>
          </p:cNvSpPr>
          <p:nvPr>
            <p:ph type="body" idx="1"/>
          </p:nvPr>
        </p:nvSpPr>
        <p:spPr>
          <a:xfrm>
            <a:off x="1178850" y="3016800"/>
            <a:ext cx="7700700" cy="36450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0-21/020121/the-curse-of-winter.html?share-brightcove=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1-22/120121/pandoras-box.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9">
            <a:hlinkClick r:id="rId3"/>
          </p:cNvPr>
          <p:cNvSpPr txBox="1"/>
          <p:nvPr/>
        </p:nvSpPr>
        <p:spPr>
          <a:xfrm>
            <a:off x="4125000" y="5831800"/>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9">
            <a:hlinkClick r:id="rId3"/>
          </p:cNvPr>
          <p:cNvSpPr txBox="1"/>
          <p:nvPr/>
        </p:nvSpPr>
        <p:spPr>
          <a:xfrm>
            <a:off x="6916125" y="5450300"/>
            <a:ext cx="2417700" cy="13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9">
            <a:hlinkClick r:id="rId4"/>
          </p:cNvPr>
          <p:cNvSpPr txBox="1"/>
          <p:nvPr/>
        </p:nvSpPr>
        <p:spPr>
          <a:xfrm>
            <a:off x="2441525" y="1964775"/>
            <a:ext cx="15459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0"/>
          <p:cNvSpPr txBox="1">
            <a:spLocks noGrp="1"/>
          </p:cNvSpPr>
          <p:nvPr>
            <p:ph type="body" idx="1"/>
          </p:nvPr>
        </p:nvSpPr>
        <p:spPr>
          <a:xfrm>
            <a:off x="1178850" y="3016800"/>
            <a:ext cx="7700700" cy="3645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txBox="1">
            <a:spLocks noGrp="1"/>
          </p:cNvSpPr>
          <p:nvPr>
            <p:ph type="body" idx="1"/>
          </p:nvPr>
        </p:nvSpPr>
        <p:spPr>
          <a:xfrm>
            <a:off x="1178850" y="3016800"/>
            <a:ext cx="7700700" cy="36450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body" idx="1"/>
          </p:nvPr>
        </p:nvSpPr>
        <p:spPr>
          <a:xfrm>
            <a:off x="1178850" y="3016800"/>
            <a:ext cx="7700700" cy="36450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txBox="1">
            <a:spLocks noGrp="1"/>
          </p:cNvSpPr>
          <p:nvPr>
            <p:ph type="body" idx="1"/>
          </p:nvPr>
        </p:nvSpPr>
        <p:spPr>
          <a:xfrm>
            <a:off x="1178850" y="3016800"/>
            <a:ext cx="7700700" cy="36450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Montserrat</vt:lpstr>
      <vt:lpstr>Caveat</vt:lpstr>
      <vt:lpstr>Oswald Light</vt:lpstr>
      <vt:lpstr>Montserrat Medium</vt:lpstr>
      <vt:lpstr>Arial</vt:lpstr>
      <vt:lpstr>Montserrat ExtraBold</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2021-10-20T21:30:11Z</dcterms:modified>
</cp:coreProperties>
</file>