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8"/>
  </p:notesMasterIdLst>
  <p:sldIdLst>
    <p:sldId id="257" r:id="rId2"/>
    <p:sldId id="258" r:id="rId3"/>
    <p:sldId id="259" r:id="rId4"/>
    <p:sldId id="260" r:id="rId5"/>
    <p:sldId id="261" r:id="rId6"/>
    <p:sldId id="262" r:id="rId7"/>
  </p:sldIdLst>
  <p:sldSz cx="10058400" cy="7772400"/>
  <p:notesSz cx="6858000" cy="9144000"/>
  <p:embeddedFontLst>
    <p:embeddedFont>
      <p:font typeface="Caveat" pitchFamily="2" charset="0"/>
      <p:regular r:id="rId9"/>
      <p:bold r:id="rId10"/>
    </p:embeddedFont>
    <p:embeddedFont>
      <p:font typeface="Coming Soon" panose="02000000000000000000" pitchFamily="2" charset="0"/>
      <p:regular r:id="rId11"/>
    </p:embeddedFont>
    <p:embeddedFont>
      <p:font typeface="Lato" panose="020F0502020204030203" pitchFamily="34" charset="0"/>
      <p:regular r:id="rId12"/>
      <p:bold r:id="rId13"/>
      <p:italic r:id="rId14"/>
      <p:boldItalic r:id="rId15"/>
    </p:embeddedFont>
    <p:embeddedFont>
      <p:font typeface="Montserrat" pitchFamily="2" charset="77"/>
      <p:regular r:id="rId16"/>
      <p:bold r:id="rId17"/>
      <p:italic r:id="rId18"/>
      <p:boldItalic r:id="rId19"/>
    </p:embeddedFont>
    <p:embeddedFont>
      <p:font typeface="Montserrat ExtraBold" panose="020F0502020204030204" pitchFamily="34" charset="0"/>
      <p:bold r:id="rId20"/>
      <p:italic r:id="rId21"/>
      <p:boldItalic r:id="rId22"/>
    </p:embeddedFont>
    <p:embeddedFont>
      <p:font typeface="Montserrat Medium" panose="020F0502020204030204" pitchFamily="34" charset="0"/>
      <p:regular r:id="rId23"/>
      <p:bold r:id="rId24"/>
      <p:italic r:id="rId25"/>
      <p:boldItalic r:id="rId26"/>
    </p:embeddedFont>
    <p:embeddedFont>
      <p:font typeface="Oswald Light" panose="020F0302020204030204" pitchFamily="3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255E89B-B49C-4A23-9D44-B1C38250D786}">
  <a:tblStyle styleId="{2255E89B-B49C-4A23-9D44-B1C38250D78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font" Target="fonts/font1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font" Target="fonts/font20.fntdata"/><Relationship Id="rId10" Type="http://schemas.openxmlformats.org/officeDocument/2006/relationships/font" Target="fonts/font2.fntdata"/><Relationship Id="rId19" Type="http://schemas.openxmlformats.org/officeDocument/2006/relationships/font" Target="fonts/font1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font" Target="fonts/font1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bad25b7d41_0_10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bad25b7d41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bad25b7d41_0_10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bad25b7d41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1a8d0b6a04_0_21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1a8d0b6a04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1a8d0b6a04_0_21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1a8d0b6a04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a8d0b6a04_0_22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1a8d0b6a04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1a8d0b6a04_0_22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1a8d0b6a04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s://action.scholastic.com/pages/text-sets/skills-videos.html?lmode=1&amp;share-video=5810376722001" TargetMode="External"/><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action.scholastic.com/issues/2020-21/020121/the-curse-of-winter.html?share-brightcove=5810376722001"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AND_BODY_2">
    <p:bg>
      <p:bgPr>
        <a:solidFill>
          <a:srgbClr val="93F4EF"/>
        </a:solidFill>
        <a:effectLst/>
      </p:bgPr>
    </p:bg>
    <p:spTree>
      <p:nvGrpSpPr>
        <p:cNvPr id="1" name="Shape 13"/>
        <p:cNvGrpSpPr/>
        <p:nvPr/>
      </p:nvGrpSpPr>
      <p:grpSpPr>
        <a:xfrm>
          <a:off x="0" y="0"/>
          <a:ext cx="0" cy="0"/>
          <a:chOff x="0" y="0"/>
          <a:chExt cx="0" cy="0"/>
        </a:xfrm>
      </p:grpSpPr>
      <p:sp>
        <p:nvSpPr>
          <p:cNvPr id="14" name="Google Shape;14;p3"/>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1 of 6</a:t>
            </a:r>
            <a:endParaRPr sz="1200">
              <a:solidFill>
                <a:srgbClr val="595959"/>
              </a:solidFill>
            </a:endParaRPr>
          </a:p>
        </p:txBody>
      </p:sp>
      <p:sp>
        <p:nvSpPr>
          <p:cNvPr id="15" name="Google Shape;15;p3"/>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8" name="Google Shape;18;p3"/>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latin typeface="Montserrat"/>
                <a:ea typeface="Montserrat"/>
                <a:cs typeface="Montserrat"/>
                <a:sym typeface="Montserrat"/>
              </a:rPr>
              <a:t>“The Curse of King Tut”</a:t>
            </a:r>
            <a:endParaRPr sz="1200">
              <a:latin typeface="Montserrat"/>
              <a:ea typeface="Montserrat"/>
              <a:cs typeface="Montserrat"/>
              <a:sym typeface="Montserrat"/>
            </a:endParaRPr>
          </a:p>
          <a:p>
            <a:pPr marL="0" lvl="0" indent="0" algn="r" rtl="0">
              <a:spcBef>
                <a:spcPts val="0"/>
              </a:spcBef>
              <a:spcAft>
                <a:spcPts val="0"/>
              </a:spcAft>
              <a:buNone/>
            </a:pPr>
            <a:r>
              <a:rPr lang="en" sz="1200">
                <a:latin typeface="Montserrat"/>
                <a:ea typeface="Montserrat"/>
                <a:cs typeface="Montserrat"/>
                <a:sym typeface="Montserrat"/>
              </a:rPr>
              <a:t>May 2022</a:t>
            </a:r>
            <a:endParaRPr sz="1200">
              <a:latin typeface="Montserrat"/>
              <a:ea typeface="Montserrat"/>
              <a:cs typeface="Montserrat"/>
              <a:sym typeface="Montserrat"/>
            </a:endParaRPr>
          </a:p>
        </p:txBody>
      </p:sp>
      <p:grpSp>
        <p:nvGrpSpPr>
          <p:cNvPr id="19" name="Google Shape;19;p3"/>
          <p:cNvGrpSpPr/>
          <p:nvPr/>
        </p:nvGrpSpPr>
        <p:grpSpPr>
          <a:xfrm>
            <a:off x="2446675" y="712650"/>
            <a:ext cx="4310700" cy="403200"/>
            <a:chOff x="2446675" y="712650"/>
            <a:chExt cx="4310700" cy="403200"/>
          </a:xfrm>
        </p:grpSpPr>
        <p:sp>
          <p:nvSpPr>
            <p:cNvPr id="20" name="Google Shape;20;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cxnSp>
          <p:nvCxnSpPr>
            <p:cNvPr id="21" name="Google Shape;21;p3"/>
            <p:cNvCxnSpPr/>
            <p:nvPr/>
          </p:nvCxnSpPr>
          <p:spPr>
            <a:xfrm>
              <a:off x="3232325" y="981425"/>
              <a:ext cx="3201000" cy="0"/>
            </a:xfrm>
            <a:prstGeom prst="straightConnector1">
              <a:avLst/>
            </a:prstGeom>
            <a:noFill/>
            <a:ln w="9525" cap="flat" cmpd="sng">
              <a:solidFill>
                <a:srgbClr val="595959"/>
              </a:solidFill>
              <a:prstDash val="solid"/>
              <a:round/>
              <a:headEnd type="none" w="med" len="med"/>
              <a:tailEnd type="none" w="med" len="med"/>
            </a:ln>
          </p:spPr>
        </p:cxnSp>
      </p:grpSp>
      <p:sp>
        <p:nvSpPr>
          <p:cNvPr id="22" name="Google Shape;22;p3"/>
          <p:cNvSpPr txBox="1"/>
          <p:nvPr/>
        </p:nvSpPr>
        <p:spPr>
          <a:xfrm>
            <a:off x="1070300" y="1283763"/>
            <a:ext cx="5712600" cy="5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a:solidFill>
                  <a:srgbClr val="1155CC"/>
                </a:solidFill>
                <a:latin typeface="Montserrat ExtraBold"/>
                <a:ea typeface="Montserrat ExtraBold"/>
                <a:cs typeface="Montserrat ExtraBold"/>
                <a:sym typeface="Montserrat ExtraBold"/>
              </a:rPr>
              <a:t>Making Inferences</a:t>
            </a:r>
            <a:endParaRPr sz="3800" i="1">
              <a:solidFill>
                <a:srgbClr val="1155CC"/>
              </a:solidFill>
              <a:latin typeface="Montserrat ExtraBold"/>
              <a:ea typeface="Montserrat ExtraBold"/>
              <a:cs typeface="Montserrat ExtraBold"/>
              <a:sym typeface="Montserrat ExtraBold"/>
            </a:endParaRPr>
          </a:p>
        </p:txBody>
      </p:sp>
      <p:sp>
        <p:nvSpPr>
          <p:cNvPr id="23" name="Google Shape;23;p3"/>
          <p:cNvSpPr txBox="1"/>
          <p:nvPr/>
        </p:nvSpPr>
        <p:spPr>
          <a:xfrm>
            <a:off x="1079150" y="2017848"/>
            <a:ext cx="5929800" cy="785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The Curse of King Tut</a:t>
            </a:r>
            <a:r>
              <a:rPr lang="en" sz="1350">
                <a:latin typeface="Montserrat Medium"/>
                <a:ea typeface="Montserrat Medium"/>
                <a:cs typeface="Montserrat Medium"/>
                <a:sym typeface="Montserrat Medium"/>
              </a:rPr>
              <a:t>.” Now it’s time to try an activity that will help you make inferences—or educated guesses. These inferences will help you better understand the text. </a:t>
            </a:r>
            <a:endParaRPr sz="1350">
              <a:latin typeface="Montserrat Medium"/>
              <a:ea typeface="Montserrat Medium"/>
              <a:cs typeface="Montserrat Medium"/>
              <a:sym typeface="Montserrat Medium"/>
            </a:endParaRPr>
          </a:p>
        </p:txBody>
      </p:sp>
      <p:sp>
        <p:nvSpPr>
          <p:cNvPr id="24" name="Google Shape;24;p3"/>
          <p:cNvSpPr txBox="1"/>
          <p:nvPr/>
        </p:nvSpPr>
        <p:spPr>
          <a:xfrm>
            <a:off x="40605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5" name="Google Shape;25;p3"/>
          <p:cNvSpPr txBox="1"/>
          <p:nvPr/>
        </p:nvSpPr>
        <p:spPr>
          <a:xfrm>
            <a:off x="4125000" y="3558700"/>
            <a:ext cx="5335800" cy="17418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1155CC"/>
                </a:solidFill>
                <a:latin typeface="Montserrat ExtraBold"/>
                <a:ea typeface="Montserrat ExtraBold"/>
                <a:cs typeface="Montserrat ExtraBold"/>
                <a:sym typeface="Montserrat ExtraBold"/>
              </a:rPr>
              <a:t>1.</a:t>
            </a:r>
            <a:r>
              <a:rPr lang="en">
                <a:solidFill>
                  <a:srgbClr val="FF0000"/>
                </a:solidFill>
                <a:latin typeface="Montserrat ExtraBold"/>
                <a:ea typeface="Montserrat ExtraBold"/>
                <a:cs typeface="Montserrat ExtraBold"/>
                <a:sym typeface="Montserrat ExtraBold"/>
              </a:rPr>
              <a:t>  </a:t>
            </a:r>
            <a:r>
              <a:rPr lang="en">
                <a:latin typeface="Montserrat Medium"/>
                <a:ea typeface="Montserrat Medium"/>
                <a:cs typeface="Montserrat Medium"/>
                <a:sym typeface="Montserrat Medium"/>
              </a:rPr>
              <a:t>Imagine that you are Tarik Moussa. You’ve just learned about the death of Georges Bénédite, and you’re writing in your journal. </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r>
              <a:rPr lang="en">
                <a:solidFill>
                  <a:srgbClr val="1155CC"/>
                </a:solidFill>
                <a:latin typeface="Montserrat ExtraBold"/>
                <a:ea typeface="Montserrat ExtraBold"/>
                <a:cs typeface="Montserrat ExtraBold"/>
                <a:sym typeface="Montserrat ExtraBold"/>
              </a:rPr>
              <a:t>2.</a:t>
            </a:r>
            <a:r>
              <a:rPr lang="en">
                <a:solidFill>
                  <a:srgbClr val="FF0000"/>
                </a:solidFill>
                <a:latin typeface="Montserrat ExtraBold"/>
                <a:ea typeface="Montserrat ExtraBold"/>
                <a:cs typeface="Montserrat ExtraBold"/>
                <a:sym typeface="Montserrat ExtraBold"/>
              </a:rPr>
              <a:t> </a:t>
            </a:r>
            <a:r>
              <a:rPr lang="en">
                <a:solidFill>
                  <a:srgbClr val="000000"/>
                </a:solidFill>
                <a:latin typeface="Montserrat Medium"/>
                <a:ea typeface="Montserrat Medium"/>
                <a:cs typeface="Montserrat Medium"/>
                <a:sym typeface="Montserrat Medium"/>
              </a:rPr>
              <a:t>Make inferences to </a:t>
            </a:r>
            <a:r>
              <a:rPr lang="en">
                <a:latin typeface="Montserrat Medium"/>
                <a:ea typeface="Montserrat Medium"/>
                <a:cs typeface="Montserrat Medium"/>
                <a:sym typeface="Montserrat Medium"/>
              </a:rPr>
              <a:t>complete the journal</a:t>
            </a:r>
            <a:r>
              <a:rPr lang="en">
                <a:solidFill>
                  <a:srgbClr val="000000"/>
                </a:solidFill>
                <a:latin typeface="Montserrat Medium"/>
                <a:ea typeface="Montserrat Medium"/>
                <a:cs typeface="Montserrat Medium"/>
                <a:sym typeface="Montserrat Medium"/>
              </a:rPr>
              <a:t> </a:t>
            </a:r>
            <a:r>
              <a:rPr lang="en">
                <a:latin typeface="Montserrat Medium"/>
                <a:ea typeface="Montserrat Medium"/>
                <a:cs typeface="Montserrat Medium"/>
                <a:sym typeface="Montserrat Medium"/>
              </a:rPr>
              <a:t>entries</a:t>
            </a:r>
            <a:r>
              <a:rPr lang="en">
                <a:solidFill>
                  <a:srgbClr val="000000"/>
                </a:solidFill>
                <a:latin typeface="Montserrat Medium"/>
                <a:ea typeface="Montserrat Medium"/>
                <a:cs typeface="Montserrat Medium"/>
                <a:sym typeface="Montserrat Medium"/>
              </a:rPr>
              <a:t> </a:t>
            </a:r>
            <a:r>
              <a:rPr lang="en">
                <a:latin typeface="Montserrat Medium"/>
                <a:ea typeface="Montserrat Medium"/>
                <a:cs typeface="Montserrat Medium"/>
                <a:sym typeface="Montserrat Medium"/>
              </a:rPr>
              <a:t>on </a:t>
            </a:r>
            <a:r>
              <a:rPr lang="en">
                <a:solidFill>
                  <a:schemeClr val="dk1"/>
                </a:solidFill>
                <a:latin typeface="Montserrat Medium"/>
                <a:ea typeface="Montserrat Medium"/>
                <a:cs typeface="Montserrat Medium"/>
                <a:sym typeface="Montserrat Medium"/>
              </a:rPr>
              <a:t>the following slides. </a:t>
            </a:r>
            <a:r>
              <a:rPr lang="en">
                <a:solidFill>
                  <a:srgbClr val="000000"/>
                </a:solidFill>
                <a:latin typeface="Montserrat Medium"/>
                <a:ea typeface="Montserrat Medium"/>
                <a:cs typeface="Montserrat Medium"/>
                <a:sym typeface="Montserrat Medium"/>
              </a:rPr>
              <a:t> </a:t>
            </a:r>
            <a:r>
              <a:rPr lang="en">
                <a:solidFill>
                  <a:schemeClr val="dk1"/>
                </a:solidFill>
                <a:latin typeface="Montserrat Medium"/>
                <a:ea typeface="Montserrat Medium"/>
                <a:cs typeface="Montserrat Medium"/>
                <a:sym typeface="Montserrat Medium"/>
              </a:rPr>
              <a:t>For each answer, use at least one complete </a:t>
            </a:r>
            <a:r>
              <a:rPr lang="en">
                <a:solidFill>
                  <a:srgbClr val="000000"/>
                </a:solidFill>
                <a:latin typeface="Montserrat Medium"/>
                <a:ea typeface="Montserrat Medium"/>
                <a:cs typeface="Montserrat Medium"/>
                <a:sym typeface="Montserrat Medium"/>
              </a:rPr>
              <a:t>sentence.</a:t>
            </a:r>
            <a:endParaRPr>
              <a:latin typeface="Montserrat Medium"/>
              <a:ea typeface="Montserrat Medium"/>
              <a:cs typeface="Montserrat Medium"/>
              <a:sym typeface="Montserrat Medium"/>
            </a:endParaRPr>
          </a:p>
        </p:txBody>
      </p:sp>
      <p:sp>
        <p:nvSpPr>
          <p:cNvPr id="26" name="Google Shape;26;p3"/>
          <p:cNvSpPr/>
          <p:nvPr/>
        </p:nvSpPr>
        <p:spPr>
          <a:xfrm>
            <a:off x="759600" y="3473800"/>
            <a:ext cx="2876700" cy="2876700"/>
          </a:xfrm>
          <a:prstGeom prst="ellipse">
            <a:avLst/>
          </a:prstGeom>
          <a:solidFill>
            <a:srgbClr val="1155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7" name="Google Shape;27;p3"/>
          <p:cNvSpPr txBox="1"/>
          <p:nvPr/>
        </p:nvSpPr>
        <p:spPr>
          <a:xfrm>
            <a:off x="990450" y="3914050"/>
            <a:ext cx="2415000" cy="2015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An </a:t>
            </a:r>
            <a:r>
              <a:rPr lang="en" sz="2000">
                <a:solidFill>
                  <a:srgbClr val="FFFF00"/>
                </a:solidFill>
                <a:latin typeface="Montserrat Medium"/>
                <a:ea typeface="Montserrat Medium"/>
                <a:cs typeface="Montserrat Medium"/>
                <a:sym typeface="Montserrat Medium"/>
              </a:rPr>
              <a:t>inference</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something that is not stated but can be figured out from clues in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the text.</a:t>
            </a:r>
            <a:endParaRPr sz="1600">
              <a:latin typeface="Montserrat Medium"/>
              <a:ea typeface="Montserrat Medium"/>
              <a:cs typeface="Montserrat Medium"/>
              <a:sym typeface="Montserrat Medium"/>
            </a:endParaRPr>
          </a:p>
        </p:txBody>
      </p:sp>
      <p:sp>
        <p:nvSpPr>
          <p:cNvPr id="28" name="Google Shape;28;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sp>
        <p:nvSpPr>
          <p:cNvPr id="29" name="Google Shape;29;p3"/>
          <p:cNvSpPr/>
          <p:nvPr/>
        </p:nvSpPr>
        <p:spPr>
          <a:xfrm>
            <a:off x="4125000" y="5726200"/>
            <a:ext cx="5194800" cy="8529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txBox="1"/>
          <p:nvPr/>
        </p:nvSpPr>
        <p:spPr>
          <a:xfrm>
            <a:off x="4274300" y="5840375"/>
            <a:ext cx="2325900" cy="64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Need some more help before you start? </a:t>
            </a:r>
            <a:r>
              <a:rPr lang="en" b="1" u="sng">
                <a:solidFill>
                  <a:schemeClr val="hlink"/>
                </a:solidFill>
                <a:latin typeface="Montserrat"/>
                <a:ea typeface="Montserrat"/>
                <a:cs typeface="Montserrat"/>
                <a:sym typeface="Montserrat"/>
                <a:hlinkClick r:id="rId3"/>
              </a:rPr>
              <a:t>Click here to watch our video</a:t>
            </a:r>
            <a:r>
              <a:rPr lang="en" b="1">
                <a:solidFill>
                  <a:srgbClr val="1155CC"/>
                </a:solidFill>
                <a:latin typeface="Montserrat"/>
                <a:ea typeface="Montserrat"/>
                <a:cs typeface="Montserrat"/>
                <a:sym typeface="Montserrat"/>
              </a:rPr>
              <a:t>!</a:t>
            </a:r>
            <a:endParaRPr b="1">
              <a:solidFill>
                <a:srgbClr val="1155CC"/>
              </a:solidFill>
              <a:latin typeface="Montserrat"/>
              <a:ea typeface="Montserrat"/>
              <a:cs typeface="Montserrat"/>
              <a:sym typeface="Montserrat"/>
            </a:endParaRPr>
          </a:p>
        </p:txBody>
      </p:sp>
      <p:pic>
        <p:nvPicPr>
          <p:cNvPr id="31" name="Google Shape;31;p3">
            <a:hlinkClick r:id="rId4"/>
          </p:cNvPr>
          <p:cNvPicPr preferRelativeResize="0"/>
          <p:nvPr/>
        </p:nvPicPr>
        <p:blipFill>
          <a:blip r:embed="rId5">
            <a:alphaModFix/>
          </a:blip>
          <a:stretch>
            <a:fillRect/>
          </a:stretch>
        </p:blipFill>
        <p:spPr>
          <a:xfrm rot="20">
            <a:off x="6932750" y="5427056"/>
            <a:ext cx="2060499" cy="1291014"/>
          </a:xfrm>
          <a:prstGeom prst="rect">
            <a:avLst/>
          </a:prstGeom>
          <a:noFill/>
          <a:ln>
            <a:noFill/>
          </a:ln>
        </p:spPr>
      </p:pic>
      <p:pic>
        <p:nvPicPr>
          <p:cNvPr id="32" name="Google Shape;32;p3"/>
          <p:cNvPicPr preferRelativeResize="0"/>
          <p:nvPr/>
        </p:nvPicPr>
        <p:blipFill>
          <a:blip r:embed="rId6">
            <a:alphaModFix/>
          </a:blip>
          <a:stretch>
            <a:fillRect/>
          </a:stretch>
        </p:blipFill>
        <p:spPr>
          <a:xfrm>
            <a:off x="668050" y="661025"/>
            <a:ext cx="1524400" cy="403187"/>
          </a:xfrm>
          <a:prstGeom prst="rect">
            <a:avLst/>
          </a:prstGeom>
          <a:noFill/>
          <a:ln>
            <a:noFill/>
          </a:ln>
        </p:spPr>
      </p:pic>
      <p:pic>
        <p:nvPicPr>
          <p:cNvPr id="33" name="Google Shape;33;p3"/>
          <p:cNvPicPr preferRelativeResize="0"/>
          <p:nvPr/>
        </p:nvPicPr>
        <p:blipFill>
          <a:blip r:embed="rId7">
            <a:alphaModFix/>
          </a:blip>
          <a:stretch>
            <a:fillRect/>
          </a:stretch>
        </p:blipFill>
        <p:spPr>
          <a:xfrm rot="4109499">
            <a:off x="2935310" y="3322951"/>
            <a:ext cx="1082656" cy="641698"/>
          </a:xfrm>
          <a:prstGeom prst="rect">
            <a:avLst/>
          </a:prstGeom>
          <a:noFill/>
          <a:ln>
            <a:noFill/>
          </a:ln>
        </p:spPr>
      </p:pic>
      <p:sp>
        <p:nvSpPr>
          <p:cNvPr id="34" name="Google Shape;34;p3"/>
          <p:cNvSpPr txBox="1">
            <a:spLocks noGrp="1"/>
          </p:cNvSpPr>
          <p:nvPr>
            <p:ph type="body" idx="1"/>
          </p:nvPr>
        </p:nvSpPr>
        <p:spPr>
          <a:xfrm>
            <a:off x="3217200" y="631425"/>
            <a:ext cx="3247200" cy="4032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pic>
        <p:nvPicPr>
          <p:cNvPr id="35" name="Google Shape;35;p3"/>
          <p:cNvPicPr preferRelativeResize="0"/>
          <p:nvPr/>
        </p:nvPicPr>
        <p:blipFill rotWithShape="1">
          <a:blip r:embed="rId8">
            <a:alphaModFix/>
          </a:blip>
          <a:srcRect l="1305" r="1295"/>
          <a:stretch/>
        </p:blipFill>
        <p:spPr>
          <a:xfrm>
            <a:off x="7177425" y="1121775"/>
            <a:ext cx="2283375" cy="15672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AND_BODY_2_1">
    <p:bg>
      <p:bgPr>
        <a:solidFill>
          <a:srgbClr val="93F4EF"/>
        </a:solidFill>
        <a:effectLst/>
      </p:bgPr>
    </p:bg>
    <p:spTree>
      <p:nvGrpSpPr>
        <p:cNvPr id="1" name="Shape 36"/>
        <p:cNvGrpSpPr/>
        <p:nvPr/>
      </p:nvGrpSpPr>
      <p:grpSpPr>
        <a:xfrm>
          <a:off x="0" y="0"/>
          <a:ext cx="0" cy="0"/>
          <a:chOff x="0" y="0"/>
          <a:chExt cx="0" cy="0"/>
        </a:xfrm>
      </p:grpSpPr>
      <p:sp>
        <p:nvSpPr>
          <p:cNvPr id="37" name="Google Shape;37;p4"/>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 name="Google Shape;38;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9" name="Google Shape;39;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40" name="Google Shape;40;p4"/>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“They Talk, Teens Listen”</a:t>
            </a:r>
            <a:endParaRPr sz="1200">
              <a:solidFill>
                <a:srgbClr val="000000"/>
              </a:solidFill>
              <a:latin typeface="Montserrat"/>
              <a:ea typeface="Montserrat"/>
              <a:cs typeface="Montserrat"/>
              <a:sym typeface="Montserrat"/>
            </a:endParaRPr>
          </a:p>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March 2021</a:t>
            </a:r>
            <a:endParaRPr sz="1200">
              <a:solidFill>
                <a:srgbClr val="000000"/>
              </a:solidFill>
              <a:latin typeface="Montserrat"/>
              <a:ea typeface="Montserrat"/>
              <a:cs typeface="Montserrat"/>
              <a:sym typeface="Montserrat"/>
            </a:endParaRPr>
          </a:p>
          <a:p>
            <a:pPr marL="0" lvl="0" indent="0" algn="r" rtl="0">
              <a:spcBef>
                <a:spcPts val="0"/>
              </a:spcBef>
              <a:spcAft>
                <a:spcPts val="0"/>
              </a:spcAft>
              <a:buNone/>
            </a:pPr>
            <a:endParaRPr sz="1200">
              <a:solidFill>
                <a:srgbClr val="000000"/>
              </a:solidFill>
              <a:latin typeface="Montserrat"/>
              <a:ea typeface="Montserrat"/>
              <a:cs typeface="Montserrat"/>
              <a:sym typeface="Montserrat"/>
            </a:endParaRPr>
          </a:p>
        </p:txBody>
      </p:sp>
      <p:pic>
        <p:nvPicPr>
          <p:cNvPr id="41" name="Google Shape;41;p4"/>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42" name="Google Shape;42;p4"/>
          <p:cNvGraphicFramePr/>
          <p:nvPr/>
        </p:nvGraphicFramePr>
        <p:xfrm>
          <a:off x="773525" y="1437925"/>
          <a:ext cx="8511350" cy="5155630"/>
        </p:xfrm>
        <a:graphic>
          <a:graphicData uri="http://schemas.openxmlformats.org/drawingml/2006/table">
            <a:tbl>
              <a:tblPr>
                <a:noFill/>
                <a:tableStyleId>{2255E89B-B49C-4A23-9D44-B1C38250D786}</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43" name="Google Shape;43;p4"/>
          <p:cNvSpPr txBox="1"/>
          <p:nvPr/>
        </p:nvSpPr>
        <p:spPr>
          <a:xfrm>
            <a:off x="5264700" y="2319025"/>
            <a:ext cx="3768000" cy="38121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44" name="Google Shape;44;p4"/>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rgbClr val="000000"/>
                </a:solidFill>
                <a:latin typeface="Montserrat"/>
                <a:ea typeface="Montserrat"/>
                <a:cs typeface="Montserrat"/>
                <a:sym typeface="Montserrat"/>
              </a:rPr>
              <a:t>1.</a:t>
            </a:r>
            <a:r>
              <a:rPr lang="en" sz="1600" b="1">
                <a:solidFill>
                  <a:srgbClr val="000000"/>
                </a:solidFill>
                <a:latin typeface="Lato"/>
                <a:ea typeface="Lato"/>
                <a:cs typeface="Lato"/>
                <a:sym typeface="Lato"/>
              </a:rPr>
              <a:t> </a:t>
            </a:r>
            <a:r>
              <a:rPr lang="en" sz="1900">
                <a:solidFill>
                  <a:srgbClr val="000000"/>
                </a:solidFill>
                <a:latin typeface="Coming Soon"/>
                <a:ea typeface="Coming Soon"/>
                <a:cs typeface="Coming Soon"/>
                <a:sym typeface="Coming Soon"/>
              </a:rPr>
              <a:t>Gael wished there was a podcast that let you listen to teens having a conversation.  </a:t>
            </a:r>
            <a:endParaRPr sz="1900">
              <a:latin typeface="Coming Soon"/>
              <a:ea typeface="Coming Soon"/>
              <a:cs typeface="Coming Soon"/>
              <a:sym typeface="Coming Soon"/>
            </a:endParaRPr>
          </a:p>
        </p:txBody>
      </p:sp>
      <p:sp>
        <p:nvSpPr>
          <p:cNvPr id="45" name="Google Shape;45;p4"/>
          <p:cNvSpPr txBox="1"/>
          <p:nvPr/>
        </p:nvSpPr>
        <p:spPr>
          <a:xfrm>
            <a:off x="5070600" y="6305725"/>
            <a:ext cx="4156200" cy="29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idea did Gael come up with? </a:t>
            </a:r>
            <a:endParaRPr>
              <a:latin typeface="Montserrat Medium"/>
              <a:ea typeface="Montserrat Medium"/>
              <a:cs typeface="Montserrat Medium"/>
              <a:sym typeface="Montserrat Medium"/>
            </a:endParaRPr>
          </a:p>
        </p:txBody>
      </p:sp>
      <p:sp>
        <p:nvSpPr>
          <p:cNvPr id="46" name="Google Shape;46;p4"/>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4"/>
          <p:cNvPicPr preferRelativeResize="0"/>
          <p:nvPr/>
        </p:nvPicPr>
        <p:blipFill>
          <a:blip r:embed="rId2">
            <a:alphaModFix/>
          </a:blip>
          <a:stretch>
            <a:fillRect/>
          </a:stretch>
        </p:blipFill>
        <p:spPr>
          <a:xfrm>
            <a:off x="3929325" y="7150397"/>
            <a:ext cx="2199725" cy="271300"/>
          </a:xfrm>
          <a:prstGeom prst="rect">
            <a:avLst/>
          </a:prstGeom>
          <a:noFill/>
          <a:ln>
            <a:noFill/>
          </a:ln>
        </p:spPr>
      </p:pic>
      <p:pic>
        <p:nvPicPr>
          <p:cNvPr id="48" name="Google Shape;48;p4"/>
          <p:cNvPicPr preferRelativeResize="0"/>
          <p:nvPr/>
        </p:nvPicPr>
        <p:blipFill>
          <a:blip r:embed="rId3">
            <a:alphaModFix/>
          </a:blip>
          <a:stretch>
            <a:fillRect/>
          </a:stretch>
        </p:blipFill>
        <p:spPr>
          <a:xfrm>
            <a:off x="668050" y="661025"/>
            <a:ext cx="1524400" cy="403187"/>
          </a:xfrm>
          <a:prstGeom prst="rect">
            <a:avLst/>
          </a:prstGeom>
          <a:noFill/>
          <a:ln>
            <a:noFill/>
          </a:ln>
        </p:spPr>
      </p:pic>
      <p:pic>
        <p:nvPicPr>
          <p:cNvPr id="49" name="Google Shape;49;p4"/>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50" name="Google Shape;50;p4"/>
          <p:cNvSpPr txBox="1"/>
          <p:nvPr/>
        </p:nvSpPr>
        <p:spPr>
          <a:xfrm rot="-385626">
            <a:off x="3010990" y="1516657"/>
            <a:ext cx="4084370" cy="4595492"/>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750" b="1">
                <a:latin typeface="Coming Soon"/>
                <a:ea typeface="Coming Soon"/>
                <a:cs typeface="Coming Soon"/>
                <a:sym typeface="Coming Soon"/>
              </a:rPr>
              <a:t>Dear Diary,</a:t>
            </a:r>
            <a:endParaRPr sz="1750" b="1">
              <a:latin typeface="Coming Soon"/>
              <a:ea typeface="Coming Soon"/>
              <a:cs typeface="Coming Soon"/>
              <a:sym typeface="Coming Soon"/>
            </a:endParaRPr>
          </a:p>
          <a:p>
            <a:pPr marL="0" lvl="0" indent="0" algn="l" rtl="0">
              <a:lnSpc>
                <a:spcPct val="115000"/>
              </a:lnSpc>
              <a:spcBef>
                <a:spcPts val="0"/>
              </a:spcBef>
              <a:spcAft>
                <a:spcPts val="0"/>
              </a:spcAft>
              <a:buNone/>
            </a:pPr>
            <a:r>
              <a:rPr lang="en" sz="1750">
                <a:latin typeface="Coming Soon"/>
                <a:ea typeface="Coming Soon"/>
                <a:cs typeface="Coming Soon"/>
                <a:sym typeface="Coming Soon"/>
              </a:rPr>
              <a:t>Howard Carter should have listened when I told him the death of his canary was . . .</a:t>
            </a:r>
            <a:endParaRPr sz="1550">
              <a:latin typeface="Coming Soon"/>
              <a:ea typeface="Coming Soon"/>
              <a:cs typeface="Coming Soon"/>
              <a:sym typeface="Coming Soon"/>
            </a:endParaRPr>
          </a:p>
          <a:p>
            <a:pPr marL="0" lvl="0" indent="0" algn="l" rtl="0">
              <a:lnSpc>
                <a:spcPct val="115000"/>
              </a:lnSpc>
              <a:spcBef>
                <a:spcPts val="0"/>
              </a:spcBef>
              <a:spcAft>
                <a:spcPts val="0"/>
              </a:spcAft>
              <a:buNone/>
            </a:pPr>
            <a:endParaRPr sz="1550">
              <a:latin typeface="Coming Soon"/>
              <a:ea typeface="Coming Soon"/>
              <a:cs typeface="Coming Soon"/>
              <a:sym typeface="Coming Soon"/>
            </a:endParaRPr>
          </a:p>
        </p:txBody>
      </p:sp>
      <p:sp>
        <p:nvSpPr>
          <p:cNvPr id="51" name="Google Shape;51;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52" name="Google Shape;52;p4"/>
          <p:cNvSpPr txBox="1"/>
          <p:nvPr/>
        </p:nvSpPr>
        <p:spPr>
          <a:xfrm rot="-377576">
            <a:off x="3543657" y="5843121"/>
            <a:ext cx="3856336" cy="590367"/>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rgbClr val="000000"/>
                </a:solidFill>
                <a:latin typeface="Montserrat"/>
                <a:ea typeface="Montserrat"/>
                <a:cs typeface="Montserrat"/>
                <a:sym typeface="Montserrat"/>
              </a:rPr>
              <a:t>Hint: </a:t>
            </a:r>
            <a:r>
              <a:rPr lang="en" sz="1550">
                <a:latin typeface="Montserrat"/>
                <a:ea typeface="Montserrat"/>
                <a:cs typeface="Montserrat"/>
                <a:sym typeface="Montserrat"/>
              </a:rPr>
              <a:t>Look in Scene 2 for clues.</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53" name="Google Shape;53;p4"/>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Shutterstock.com</a:t>
            </a:r>
            <a:endParaRPr sz="700">
              <a:latin typeface="Oswald Light"/>
              <a:ea typeface="Oswald Light"/>
              <a:cs typeface="Oswald Light"/>
              <a:sym typeface="Oswald Light"/>
            </a:endParaRPr>
          </a:p>
        </p:txBody>
      </p:sp>
      <p:sp>
        <p:nvSpPr>
          <p:cNvPr id="54" name="Google Shape;54;p4"/>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Curse of King Tut”</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May 2022</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sp>
        <p:nvSpPr>
          <p:cNvPr id="55" name="Google Shape;55;p4"/>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6 </a:t>
            </a:r>
            <a:endParaRPr sz="1200">
              <a:solidFill>
                <a:srgbClr val="595959"/>
              </a:solidFill>
            </a:endParaRPr>
          </a:p>
        </p:txBody>
      </p:sp>
      <p:sp>
        <p:nvSpPr>
          <p:cNvPr id="56" name="Google Shape;56;p4"/>
          <p:cNvSpPr txBox="1">
            <a:spLocks noGrp="1"/>
          </p:cNvSpPr>
          <p:nvPr>
            <p:ph type="body" idx="1"/>
          </p:nvPr>
        </p:nvSpPr>
        <p:spPr>
          <a:xfrm rot="-397652">
            <a:off x="3137473" y="2829613"/>
            <a:ext cx="3831404" cy="2790926"/>
          </a:xfrm>
          <a:prstGeom prst="rect">
            <a:avLst/>
          </a:prstGeom>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TITLE_AND_BODY_2_1_1">
    <p:bg>
      <p:bgPr>
        <a:solidFill>
          <a:srgbClr val="93F4EF"/>
        </a:solidFill>
        <a:effectLst/>
      </p:bgPr>
    </p:bg>
    <p:spTree>
      <p:nvGrpSpPr>
        <p:cNvPr id="1" name="Shape 57"/>
        <p:cNvGrpSpPr/>
        <p:nvPr/>
      </p:nvGrpSpPr>
      <p:grpSpPr>
        <a:xfrm>
          <a:off x="0" y="0"/>
          <a:ext cx="0" cy="0"/>
          <a:chOff x="0" y="0"/>
          <a:chExt cx="0" cy="0"/>
        </a:xfrm>
      </p:grpSpPr>
      <p:sp>
        <p:nvSpPr>
          <p:cNvPr id="58" name="Google Shape;58;p5"/>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60" name="Google Shape;60;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61" name="Google Shape;61;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“They Talk, Teens Listen”</a:t>
            </a:r>
            <a:endParaRPr sz="1200">
              <a:solidFill>
                <a:srgbClr val="000000"/>
              </a:solidFill>
              <a:latin typeface="Montserrat"/>
              <a:ea typeface="Montserrat"/>
              <a:cs typeface="Montserrat"/>
              <a:sym typeface="Montserrat"/>
            </a:endParaRPr>
          </a:p>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March 2021</a:t>
            </a:r>
            <a:endParaRPr sz="1200">
              <a:solidFill>
                <a:srgbClr val="000000"/>
              </a:solidFill>
              <a:latin typeface="Montserrat"/>
              <a:ea typeface="Montserrat"/>
              <a:cs typeface="Montserrat"/>
              <a:sym typeface="Montserrat"/>
            </a:endParaRPr>
          </a:p>
          <a:p>
            <a:pPr marL="0" lvl="0" indent="0" algn="r" rtl="0">
              <a:spcBef>
                <a:spcPts val="0"/>
              </a:spcBef>
              <a:spcAft>
                <a:spcPts val="0"/>
              </a:spcAft>
              <a:buNone/>
            </a:pPr>
            <a:endParaRPr sz="1200">
              <a:solidFill>
                <a:srgbClr val="000000"/>
              </a:solidFill>
              <a:latin typeface="Montserrat"/>
              <a:ea typeface="Montserrat"/>
              <a:cs typeface="Montserrat"/>
              <a:sym typeface="Montserrat"/>
            </a:endParaRPr>
          </a:p>
        </p:txBody>
      </p:sp>
      <p:pic>
        <p:nvPicPr>
          <p:cNvPr id="62" name="Google Shape;62;p5"/>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63" name="Google Shape;63;p5"/>
          <p:cNvGraphicFramePr/>
          <p:nvPr/>
        </p:nvGraphicFramePr>
        <p:xfrm>
          <a:off x="773525" y="1437925"/>
          <a:ext cx="8511350" cy="5155630"/>
        </p:xfrm>
        <a:graphic>
          <a:graphicData uri="http://schemas.openxmlformats.org/drawingml/2006/table">
            <a:tbl>
              <a:tblPr>
                <a:noFill/>
                <a:tableStyleId>{2255E89B-B49C-4A23-9D44-B1C38250D786}</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64" name="Google Shape;64;p5"/>
          <p:cNvSpPr txBox="1"/>
          <p:nvPr/>
        </p:nvSpPr>
        <p:spPr>
          <a:xfrm>
            <a:off x="5264700" y="2319025"/>
            <a:ext cx="3768000" cy="38121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65" name="Google Shape;65;p5"/>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rgbClr val="000000"/>
                </a:solidFill>
                <a:latin typeface="Montserrat"/>
                <a:ea typeface="Montserrat"/>
                <a:cs typeface="Montserrat"/>
                <a:sym typeface="Montserrat"/>
              </a:rPr>
              <a:t>1.</a:t>
            </a:r>
            <a:r>
              <a:rPr lang="en" sz="1600" b="1">
                <a:solidFill>
                  <a:srgbClr val="000000"/>
                </a:solidFill>
                <a:latin typeface="Lato"/>
                <a:ea typeface="Lato"/>
                <a:cs typeface="Lato"/>
                <a:sym typeface="Lato"/>
              </a:rPr>
              <a:t> </a:t>
            </a:r>
            <a:r>
              <a:rPr lang="en" sz="1900">
                <a:solidFill>
                  <a:srgbClr val="000000"/>
                </a:solidFill>
                <a:latin typeface="Coming Soon"/>
                <a:ea typeface="Coming Soon"/>
                <a:cs typeface="Coming Soon"/>
                <a:sym typeface="Coming Soon"/>
              </a:rPr>
              <a:t>Gael wished there was a podcast that let you listen to teens having a conversation.  </a:t>
            </a:r>
            <a:endParaRPr sz="1900">
              <a:latin typeface="Coming Soon"/>
              <a:ea typeface="Coming Soon"/>
              <a:cs typeface="Coming Soon"/>
              <a:sym typeface="Coming Soon"/>
            </a:endParaRPr>
          </a:p>
        </p:txBody>
      </p:sp>
      <p:sp>
        <p:nvSpPr>
          <p:cNvPr id="66" name="Google Shape;66;p5"/>
          <p:cNvSpPr txBox="1"/>
          <p:nvPr/>
        </p:nvSpPr>
        <p:spPr>
          <a:xfrm>
            <a:off x="5070600" y="6305725"/>
            <a:ext cx="4156200" cy="29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idea did Gael come up with? </a:t>
            </a:r>
            <a:endParaRPr>
              <a:latin typeface="Montserrat Medium"/>
              <a:ea typeface="Montserrat Medium"/>
              <a:cs typeface="Montserrat Medium"/>
              <a:sym typeface="Montserrat Medium"/>
            </a:endParaRPr>
          </a:p>
        </p:txBody>
      </p:sp>
      <p:sp>
        <p:nvSpPr>
          <p:cNvPr id="67" name="Google Shape;67;p5"/>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5"/>
          <p:cNvPicPr preferRelativeResize="0"/>
          <p:nvPr/>
        </p:nvPicPr>
        <p:blipFill>
          <a:blip r:embed="rId2">
            <a:alphaModFix/>
          </a:blip>
          <a:stretch>
            <a:fillRect/>
          </a:stretch>
        </p:blipFill>
        <p:spPr>
          <a:xfrm>
            <a:off x="3929325" y="7150397"/>
            <a:ext cx="2199725" cy="271300"/>
          </a:xfrm>
          <a:prstGeom prst="rect">
            <a:avLst/>
          </a:prstGeom>
          <a:noFill/>
          <a:ln>
            <a:noFill/>
          </a:ln>
        </p:spPr>
      </p:pic>
      <p:pic>
        <p:nvPicPr>
          <p:cNvPr id="69" name="Google Shape;69;p5"/>
          <p:cNvPicPr preferRelativeResize="0"/>
          <p:nvPr/>
        </p:nvPicPr>
        <p:blipFill>
          <a:blip r:embed="rId3">
            <a:alphaModFix/>
          </a:blip>
          <a:stretch>
            <a:fillRect/>
          </a:stretch>
        </p:blipFill>
        <p:spPr>
          <a:xfrm>
            <a:off x="668050" y="661025"/>
            <a:ext cx="1524400" cy="403187"/>
          </a:xfrm>
          <a:prstGeom prst="rect">
            <a:avLst/>
          </a:prstGeom>
          <a:noFill/>
          <a:ln>
            <a:noFill/>
          </a:ln>
        </p:spPr>
      </p:pic>
      <p:pic>
        <p:nvPicPr>
          <p:cNvPr id="70" name="Google Shape;70;p5"/>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71" name="Google Shape;71;p5"/>
          <p:cNvSpPr txBox="1"/>
          <p:nvPr/>
        </p:nvSpPr>
        <p:spPr>
          <a:xfrm rot="-385626">
            <a:off x="3010990" y="1516657"/>
            <a:ext cx="4084370" cy="4595492"/>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750">
                <a:latin typeface="Coming Soon"/>
                <a:ea typeface="Coming Soon"/>
                <a:cs typeface="Coming Soon"/>
                <a:sym typeface="Coming Soon"/>
              </a:rPr>
              <a:t>I believe Lord Carnarvon died because . . .</a:t>
            </a:r>
            <a:endParaRPr sz="1550">
              <a:latin typeface="Coming Soon"/>
              <a:ea typeface="Coming Soon"/>
              <a:cs typeface="Coming Soon"/>
              <a:sym typeface="Coming Soon"/>
            </a:endParaRPr>
          </a:p>
          <a:p>
            <a:pPr marL="0" lvl="0" indent="0" algn="l" rtl="0">
              <a:lnSpc>
                <a:spcPct val="115000"/>
              </a:lnSpc>
              <a:spcBef>
                <a:spcPts val="0"/>
              </a:spcBef>
              <a:spcAft>
                <a:spcPts val="0"/>
              </a:spcAft>
              <a:buNone/>
            </a:pPr>
            <a:endParaRPr sz="1550">
              <a:latin typeface="Coming Soon"/>
              <a:ea typeface="Coming Soon"/>
              <a:cs typeface="Coming Soon"/>
              <a:sym typeface="Coming Soon"/>
            </a:endParaRPr>
          </a:p>
        </p:txBody>
      </p:sp>
      <p:sp>
        <p:nvSpPr>
          <p:cNvPr id="72" name="Google Shape;72;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73" name="Google Shape;73;p5"/>
          <p:cNvSpPr txBox="1"/>
          <p:nvPr/>
        </p:nvSpPr>
        <p:spPr>
          <a:xfrm rot="-377576">
            <a:off x="3543657" y="5843121"/>
            <a:ext cx="3856336" cy="590367"/>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rgbClr val="000000"/>
                </a:solidFill>
                <a:latin typeface="Montserrat"/>
                <a:ea typeface="Montserrat"/>
                <a:cs typeface="Montserrat"/>
                <a:sym typeface="Montserrat"/>
              </a:rPr>
              <a:t>Hint: </a:t>
            </a:r>
            <a:r>
              <a:rPr lang="en" sz="1550">
                <a:latin typeface="Montserrat"/>
                <a:ea typeface="Montserrat"/>
                <a:cs typeface="Montserrat"/>
                <a:sym typeface="Montserrat"/>
              </a:rPr>
              <a:t>Look in Scenes 3 and 4 for clues.</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74" name="Google Shape;74;p5"/>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Shutterstock.com</a:t>
            </a:r>
            <a:endParaRPr sz="700">
              <a:latin typeface="Oswald Light"/>
              <a:ea typeface="Oswald Light"/>
              <a:cs typeface="Oswald Light"/>
              <a:sym typeface="Oswald Light"/>
            </a:endParaRPr>
          </a:p>
        </p:txBody>
      </p:sp>
      <p:sp>
        <p:nvSpPr>
          <p:cNvPr id="75" name="Google Shape;75;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solidFill>
                  <a:schemeClr val="dk1"/>
                </a:solidFill>
                <a:latin typeface="Montserrat"/>
                <a:ea typeface="Montserrat"/>
                <a:cs typeface="Montserrat"/>
                <a:sym typeface="Montserrat"/>
              </a:rPr>
              <a:t>“The Curse of King Tut”</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r>
              <a:rPr lang="en" sz="1200">
                <a:solidFill>
                  <a:schemeClr val="dk1"/>
                </a:solidFill>
                <a:latin typeface="Montserrat"/>
                <a:ea typeface="Montserrat"/>
                <a:cs typeface="Montserrat"/>
                <a:sym typeface="Montserrat"/>
              </a:rPr>
              <a:t>May 2022</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sp>
        <p:nvSpPr>
          <p:cNvPr id="76" name="Google Shape;76;p5"/>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3 of 6 </a:t>
            </a:r>
            <a:endParaRPr sz="1200">
              <a:solidFill>
                <a:srgbClr val="595959"/>
              </a:solidFill>
            </a:endParaRPr>
          </a:p>
        </p:txBody>
      </p:sp>
      <p:sp>
        <p:nvSpPr>
          <p:cNvPr id="77" name="Google Shape;77;p5"/>
          <p:cNvSpPr txBox="1">
            <a:spLocks noGrp="1"/>
          </p:cNvSpPr>
          <p:nvPr>
            <p:ph type="body" idx="1"/>
          </p:nvPr>
        </p:nvSpPr>
        <p:spPr>
          <a:xfrm rot="-397652">
            <a:off x="3099698" y="2177910"/>
            <a:ext cx="3831404" cy="3444776"/>
          </a:xfrm>
          <a:prstGeom prst="rect">
            <a:avLst/>
          </a:prstGeom>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TITLE_AND_BODY_2_1_1_1">
    <p:bg>
      <p:bgPr>
        <a:solidFill>
          <a:srgbClr val="93F4EF"/>
        </a:solidFill>
        <a:effectLst/>
      </p:bgPr>
    </p:bg>
    <p:spTree>
      <p:nvGrpSpPr>
        <p:cNvPr id="1" name="Shape 78"/>
        <p:cNvGrpSpPr/>
        <p:nvPr/>
      </p:nvGrpSpPr>
      <p:grpSpPr>
        <a:xfrm>
          <a:off x="0" y="0"/>
          <a:ext cx="0" cy="0"/>
          <a:chOff x="0" y="0"/>
          <a:chExt cx="0" cy="0"/>
        </a:xfrm>
      </p:grpSpPr>
      <p:sp>
        <p:nvSpPr>
          <p:cNvPr id="79" name="Google Shape;79;p6"/>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81" name="Google Shape;81;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82" name="Google Shape;82;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“They Talk, Teens Listen”</a:t>
            </a:r>
            <a:endParaRPr sz="1200">
              <a:solidFill>
                <a:srgbClr val="000000"/>
              </a:solidFill>
              <a:latin typeface="Montserrat"/>
              <a:ea typeface="Montserrat"/>
              <a:cs typeface="Montserrat"/>
              <a:sym typeface="Montserrat"/>
            </a:endParaRPr>
          </a:p>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March 2021</a:t>
            </a:r>
            <a:endParaRPr sz="1200">
              <a:solidFill>
                <a:srgbClr val="000000"/>
              </a:solidFill>
              <a:latin typeface="Montserrat"/>
              <a:ea typeface="Montserrat"/>
              <a:cs typeface="Montserrat"/>
              <a:sym typeface="Montserrat"/>
            </a:endParaRPr>
          </a:p>
          <a:p>
            <a:pPr marL="0" lvl="0" indent="0" algn="r" rtl="0">
              <a:spcBef>
                <a:spcPts val="0"/>
              </a:spcBef>
              <a:spcAft>
                <a:spcPts val="0"/>
              </a:spcAft>
              <a:buNone/>
            </a:pPr>
            <a:endParaRPr sz="1200">
              <a:solidFill>
                <a:srgbClr val="000000"/>
              </a:solidFill>
              <a:latin typeface="Montserrat"/>
              <a:ea typeface="Montserrat"/>
              <a:cs typeface="Montserrat"/>
              <a:sym typeface="Montserrat"/>
            </a:endParaRPr>
          </a:p>
        </p:txBody>
      </p:sp>
      <p:pic>
        <p:nvPicPr>
          <p:cNvPr id="83" name="Google Shape;83;p6"/>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84" name="Google Shape;84;p6"/>
          <p:cNvGraphicFramePr/>
          <p:nvPr/>
        </p:nvGraphicFramePr>
        <p:xfrm>
          <a:off x="773525" y="1437925"/>
          <a:ext cx="8511350" cy="5155630"/>
        </p:xfrm>
        <a:graphic>
          <a:graphicData uri="http://schemas.openxmlformats.org/drawingml/2006/table">
            <a:tbl>
              <a:tblPr>
                <a:noFill/>
                <a:tableStyleId>{2255E89B-B49C-4A23-9D44-B1C38250D786}</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85" name="Google Shape;85;p6"/>
          <p:cNvSpPr txBox="1"/>
          <p:nvPr/>
        </p:nvSpPr>
        <p:spPr>
          <a:xfrm>
            <a:off x="5264700" y="2319025"/>
            <a:ext cx="3768000" cy="38121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86" name="Google Shape;86;p6"/>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rgbClr val="000000"/>
                </a:solidFill>
                <a:latin typeface="Montserrat"/>
                <a:ea typeface="Montserrat"/>
                <a:cs typeface="Montserrat"/>
                <a:sym typeface="Montserrat"/>
              </a:rPr>
              <a:t>1.</a:t>
            </a:r>
            <a:r>
              <a:rPr lang="en" sz="1600" b="1">
                <a:solidFill>
                  <a:srgbClr val="000000"/>
                </a:solidFill>
                <a:latin typeface="Lato"/>
                <a:ea typeface="Lato"/>
                <a:cs typeface="Lato"/>
                <a:sym typeface="Lato"/>
              </a:rPr>
              <a:t> </a:t>
            </a:r>
            <a:r>
              <a:rPr lang="en" sz="1900">
                <a:solidFill>
                  <a:srgbClr val="000000"/>
                </a:solidFill>
                <a:latin typeface="Coming Soon"/>
                <a:ea typeface="Coming Soon"/>
                <a:cs typeface="Coming Soon"/>
                <a:sym typeface="Coming Soon"/>
              </a:rPr>
              <a:t>Gael wished there was a podcast that let you listen to teens having a conversation.  </a:t>
            </a:r>
            <a:endParaRPr sz="1900">
              <a:latin typeface="Coming Soon"/>
              <a:ea typeface="Coming Soon"/>
              <a:cs typeface="Coming Soon"/>
              <a:sym typeface="Coming Soon"/>
            </a:endParaRPr>
          </a:p>
        </p:txBody>
      </p:sp>
      <p:sp>
        <p:nvSpPr>
          <p:cNvPr id="87" name="Google Shape;87;p6"/>
          <p:cNvSpPr txBox="1"/>
          <p:nvPr/>
        </p:nvSpPr>
        <p:spPr>
          <a:xfrm>
            <a:off x="5070600" y="6305725"/>
            <a:ext cx="4156200" cy="29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idea did Gael come up with? </a:t>
            </a:r>
            <a:endParaRPr>
              <a:latin typeface="Montserrat Medium"/>
              <a:ea typeface="Montserrat Medium"/>
              <a:cs typeface="Montserrat Medium"/>
              <a:sym typeface="Montserrat Medium"/>
            </a:endParaRPr>
          </a:p>
        </p:txBody>
      </p:sp>
      <p:sp>
        <p:nvSpPr>
          <p:cNvPr id="88" name="Google Shape;88;p6"/>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 name="Google Shape;89;p6"/>
          <p:cNvPicPr preferRelativeResize="0"/>
          <p:nvPr/>
        </p:nvPicPr>
        <p:blipFill>
          <a:blip r:embed="rId2">
            <a:alphaModFix/>
          </a:blip>
          <a:stretch>
            <a:fillRect/>
          </a:stretch>
        </p:blipFill>
        <p:spPr>
          <a:xfrm>
            <a:off x="3929325" y="7150397"/>
            <a:ext cx="2199725" cy="271300"/>
          </a:xfrm>
          <a:prstGeom prst="rect">
            <a:avLst/>
          </a:prstGeom>
          <a:noFill/>
          <a:ln>
            <a:noFill/>
          </a:ln>
        </p:spPr>
      </p:pic>
      <p:pic>
        <p:nvPicPr>
          <p:cNvPr id="90" name="Google Shape;90;p6"/>
          <p:cNvPicPr preferRelativeResize="0"/>
          <p:nvPr/>
        </p:nvPicPr>
        <p:blipFill>
          <a:blip r:embed="rId3">
            <a:alphaModFix/>
          </a:blip>
          <a:stretch>
            <a:fillRect/>
          </a:stretch>
        </p:blipFill>
        <p:spPr>
          <a:xfrm>
            <a:off x="668050" y="661025"/>
            <a:ext cx="1524400" cy="403187"/>
          </a:xfrm>
          <a:prstGeom prst="rect">
            <a:avLst/>
          </a:prstGeom>
          <a:noFill/>
          <a:ln>
            <a:noFill/>
          </a:ln>
        </p:spPr>
      </p:pic>
      <p:pic>
        <p:nvPicPr>
          <p:cNvPr id="91" name="Google Shape;91;p6"/>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92" name="Google Shape;92;p6"/>
          <p:cNvSpPr txBox="1"/>
          <p:nvPr/>
        </p:nvSpPr>
        <p:spPr>
          <a:xfrm rot="-385626">
            <a:off x="3010990" y="1516657"/>
            <a:ext cx="4084370" cy="4595492"/>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750">
                <a:latin typeface="Coming Soon"/>
                <a:ea typeface="Coming Soon"/>
                <a:cs typeface="Coming Soon"/>
                <a:sym typeface="Coming Soon"/>
              </a:rPr>
              <a:t>And people are saying that Georges Bénédite dropped dead the moment </a:t>
            </a:r>
            <a:endParaRPr sz="1750">
              <a:latin typeface="Coming Soon"/>
              <a:ea typeface="Coming Soon"/>
              <a:cs typeface="Coming Soon"/>
              <a:sym typeface="Coming Soon"/>
            </a:endParaRPr>
          </a:p>
          <a:p>
            <a:pPr marL="0" lvl="0" indent="0" algn="l" rtl="0">
              <a:lnSpc>
                <a:spcPct val="115000"/>
              </a:lnSpc>
              <a:spcBef>
                <a:spcPts val="0"/>
              </a:spcBef>
              <a:spcAft>
                <a:spcPts val="0"/>
              </a:spcAft>
              <a:buNone/>
            </a:pPr>
            <a:r>
              <a:rPr lang="en" sz="1750">
                <a:latin typeface="Coming Soon"/>
                <a:ea typeface="Coming Soon"/>
                <a:cs typeface="Coming Soon"/>
                <a:sym typeface="Coming Soon"/>
              </a:rPr>
              <a:t>he . . .</a:t>
            </a:r>
            <a:endParaRPr sz="1550">
              <a:latin typeface="Coming Soon"/>
              <a:ea typeface="Coming Soon"/>
              <a:cs typeface="Coming Soon"/>
              <a:sym typeface="Coming Soon"/>
            </a:endParaRPr>
          </a:p>
          <a:p>
            <a:pPr marL="0" lvl="0" indent="0" algn="l" rtl="0">
              <a:lnSpc>
                <a:spcPct val="115000"/>
              </a:lnSpc>
              <a:spcBef>
                <a:spcPts val="0"/>
              </a:spcBef>
              <a:spcAft>
                <a:spcPts val="0"/>
              </a:spcAft>
              <a:buNone/>
            </a:pPr>
            <a:endParaRPr sz="1550">
              <a:latin typeface="Coming Soon"/>
              <a:ea typeface="Coming Soon"/>
              <a:cs typeface="Coming Soon"/>
              <a:sym typeface="Coming Soon"/>
            </a:endParaRPr>
          </a:p>
        </p:txBody>
      </p:sp>
      <p:sp>
        <p:nvSpPr>
          <p:cNvPr id="93" name="Google Shape;93;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94" name="Google Shape;94;p6"/>
          <p:cNvSpPr txBox="1"/>
          <p:nvPr/>
        </p:nvSpPr>
        <p:spPr>
          <a:xfrm rot="-377576">
            <a:off x="3543657" y="5843121"/>
            <a:ext cx="3856336" cy="590367"/>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rgbClr val="000000"/>
                </a:solidFill>
                <a:latin typeface="Montserrat"/>
                <a:ea typeface="Montserrat"/>
                <a:cs typeface="Montserrat"/>
                <a:sym typeface="Montserrat"/>
              </a:rPr>
              <a:t>Hint: </a:t>
            </a:r>
            <a:r>
              <a:rPr lang="en" sz="1550">
                <a:latin typeface="Montserrat"/>
                <a:ea typeface="Montserrat"/>
                <a:cs typeface="Montserrat"/>
                <a:sym typeface="Montserrat"/>
              </a:rPr>
              <a:t>Look in Scene 5 for clues.</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95" name="Google Shape;95;p6"/>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Shutterstock.com</a:t>
            </a:r>
            <a:endParaRPr sz="700">
              <a:latin typeface="Oswald Light"/>
              <a:ea typeface="Oswald Light"/>
              <a:cs typeface="Oswald Light"/>
              <a:sym typeface="Oswald Light"/>
            </a:endParaRPr>
          </a:p>
        </p:txBody>
      </p:sp>
      <p:sp>
        <p:nvSpPr>
          <p:cNvPr id="96" name="Google Shape;96;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solidFill>
                  <a:schemeClr val="dk1"/>
                </a:solidFill>
                <a:latin typeface="Montserrat"/>
                <a:ea typeface="Montserrat"/>
                <a:cs typeface="Montserrat"/>
                <a:sym typeface="Montserrat"/>
              </a:rPr>
              <a:t>“The Curse of King Tut”</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r>
              <a:rPr lang="en" sz="1200">
                <a:solidFill>
                  <a:schemeClr val="dk1"/>
                </a:solidFill>
                <a:latin typeface="Montserrat"/>
                <a:ea typeface="Montserrat"/>
                <a:cs typeface="Montserrat"/>
                <a:sym typeface="Montserrat"/>
              </a:rPr>
              <a:t>May 2022</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sp>
        <p:nvSpPr>
          <p:cNvPr id="97" name="Google Shape;97;p6"/>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4 of 6 </a:t>
            </a:r>
            <a:endParaRPr sz="1200">
              <a:solidFill>
                <a:srgbClr val="595959"/>
              </a:solidFill>
            </a:endParaRPr>
          </a:p>
        </p:txBody>
      </p:sp>
      <p:sp>
        <p:nvSpPr>
          <p:cNvPr id="98" name="Google Shape;98;p6"/>
          <p:cNvSpPr txBox="1">
            <a:spLocks noGrp="1"/>
          </p:cNvSpPr>
          <p:nvPr>
            <p:ph type="body" idx="1"/>
          </p:nvPr>
        </p:nvSpPr>
        <p:spPr>
          <a:xfrm rot="-397652">
            <a:off x="3124873" y="2613221"/>
            <a:ext cx="3831404" cy="3008058"/>
          </a:xfrm>
          <a:prstGeom prst="rect">
            <a:avLst/>
          </a:prstGeom>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5">
  <p:cSld name="TITLE_AND_BODY_2_1_1_1_1">
    <p:bg>
      <p:bgPr>
        <a:solidFill>
          <a:srgbClr val="93F4EF"/>
        </a:solidFill>
        <a:effectLst/>
      </p:bgPr>
    </p:bg>
    <p:spTree>
      <p:nvGrpSpPr>
        <p:cNvPr id="1" name="Shape 99"/>
        <p:cNvGrpSpPr/>
        <p:nvPr/>
      </p:nvGrpSpPr>
      <p:grpSpPr>
        <a:xfrm>
          <a:off x="0" y="0"/>
          <a:ext cx="0" cy="0"/>
          <a:chOff x="0" y="0"/>
          <a:chExt cx="0" cy="0"/>
        </a:xfrm>
      </p:grpSpPr>
      <p:sp>
        <p:nvSpPr>
          <p:cNvPr id="100" name="Google Shape;100;p7"/>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Google Shape;101;p7"/>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02" name="Google Shape;102;p7"/>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03" name="Google Shape;103;p7"/>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“They Talk, Teens Listen”</a:t>
            </a:r>
            <a:endParaRPr sz="1200">
              <a:solidFill>
                <a:srgbClr val="000000"/>
              </a:solidFill>
              <a:latin typeface="Montserrat"/>
              <a:ea typeface="Montserrat"/>
              <a:cs typeface="Montserrat"/>
              <a:sym typeface="Montserrat"/>
            </a:endParaRPr>
          </a:p>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March 2021</a:t>
            </a:r>
            <a:endParaRPr sz="1200">
              <a:solidFill>
                <a:srgbClr val="000000"/>
              </a:solidFill>
              <a:latin typeface="Montserrat"/>
              <a:ea typeface="Montserrat"/>
              <a:cs typeface="Montserrat"/>
              <a:sym typeface="Montserrat"/>
            </a:endParaRPr>
          </a:p>
          <a:p>
            <a:pPr marL="0" lvl="0" indent="0" algn="r" rtl="0">
              <a:spcBef>
                <a:spcPts val="0"/>
              </a:spcBef>
              <a:spcAft>
                <a:spcPts val="0"/>
              </a:spcAft>
              <a:buNone/>
            </a:pPr>
            <a:endParaRPr sz="1200">
              <a:solidFill>
                <a:srgbClr val="000000"/>
              </a:solidFill>
              <a:latin typeface="Montserrat"/>
              <a:ea typeface="Montserrat"/>
              <a:cs typeface="Montserrat"/>
              <a:sym typeface="Montserrat"/>
            </a:endParaRPr>
          </a:p>
        </p:txBody>
      </p:sp>
      <p:pic>
        <p:nvPicPr>
          <p:cNvPr id="104" name="Google Shape;104;p7"/>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105" name="Google Shape;105;p7"/>
          <p:cNvGraphicFramePr/>
          <p:nvPr/>
        </p:nvGraphicFramePr>
        <p:xfrm>
          <a:off x="773525" y="1437925"/>
          <a:ext cx="8511350" cy="5155630"/>
        </p:xfrm>
        <a:graphic>
          <a:graphicData uri="http://schemas.openxmlformats.org/drawingml/2006/table">
            <a:tbl>
              <a:tblPr>
                <a:noFill/>
                <a:tableStyleId>{2255E89B-B49C-4A23-9D44-B1C38250D786}</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106" name="Google Shape;106;p7"/>
          <p:cNvSpPr txBox="1"/>
          <p:nvPr/>
        </p:nvSpPr>
        <p:spPr>
          <a:xfrm>
            <a:off x="5264700" y="2319025"/>
            <a:ext cx="3768000" cy="38121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107" name="Google Shape;107;p7"/>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rgbClr val="000000"/>
                </a:solidFill>
                <a:latin typeface="Montserrat"/>
                <a:ea typeface="Montserrat"/>
                <a:cs typeface="Montserrat"/>
                <a:sym typeface="Montserrat"/>
              </a:rPr>
              <a:t>1.</a:t>
            </a:r>
            <a:r>
              <a:rPr lang="en" sz="1600" b="1">
                <a:solidFill>
                  <a:srgbClr val="000000"/>
                </a:solidFill>
                <a:latin typeface="Lato"/>
                <a:ea typeface="Lato"/>
                <a:cs typeface="Lato"/>
                <a:sym typeface="Lato"/>
              </a:rPr>
              <a:t> </a:t>
            </a:r>
            <a:r>
              <a:rPr lang="en" sz="1900">
                <a:solidFill>
                  <a:srgbClr val="000000"/>
                </a:solidFill>
                <a:latin typeface="Coming Soon"/>
                <a:ea typeface="Coming Soon"/>
                <a:cs typeface="Coming Soon"/>
                <a:sym typeface="Coming Soon"/>
              </a:rPr>
              <a:t>Gael wished there was a podcast that let you listen to teens having a conversation.  </a:t>
            </a:r>
            <a:endParaRPr sz="1900">
              <a:latin typeface="Coming Soon"/>
              <a:ea typeface="Coming Soon"/>
              <a:cs typeface="Coming Soon"/>
              <a:sym typeface="Coming Soon"/>
            </a:endParaRPr>
          </a:p>
        </p:txBody>
      </p:sp>
      <p:sp>
        <p:nvSpPr>
          <p:cNvPr id="108" name="Google Shape;108;p7"/>
          <p:cNvSpPr txBox="1"/>
          <p:nvPr/>
        </p:nvSpPr>
        <p:spPr>
          <a:xfrm>
            <a:off x="5070600" y="6305725"/>
            <a:ext cx="4156200" cy="29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idea did Gael come up with? </a:t>
            </a:r>
            <a:endParaRPr>
              <a:latin typeface="Montserrat Medium"/>
              <a:ea typeface="Montserrat Medium"/>
              <a:cs typeface="Montserrat Medium"/>
              <a:sym typeface="Montserrat Medium"/>
            </a:endParaRPr>
          </a:p>
        </p:txBody>
      </p:sp>
      <p:sp>
        <p:nvSpPr>
          <p:cNvPr id="109" name="Google Shape;109;p7"/>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 name="Google Shape;110;p7"/>
          <p:cNvPicPr preferRelativeResize="0"/>
          <p:nvPr/>
        </p:nvPicPr>
        <p:blipFill>
          <a:blip r:embed="rId2">
            <a:alphaModFix/>
          </a:blip>
          <a:stretch>
            <a:fillRect/>
          </a:stretch>
        </p:blipFill>
        <p:spPr>
          <a:xfrm>
            <a:off x="3929325" y="7150397"/>
            <a:ext cx="2199725" cy="271300"/>
          </a:xfrm>
          <a:prstGeom prst="rect">
            <a:avLst/>
          </a:prstGeom>
          <a:noFill/>
          <a:ln>
            <a:noFill/>
          </a:ln>
        </p:spPr>
      </p:pic>
      <p:pic>
        <p:nvPicPr>
          <p:cNvPr id="111" name="Google Shape;111;p7"/>
          <p:cNvPicPr preferRelativeResize="0"/>
          <p:nvPr/>
        </p:nvPicPr>
        <p:blipFill>
          <a:blip r:embed="rId3">
            <a:alphaModFix/>
          </a:blip>
          <a:stretch>
            <a:fillRect/>
          </a:stretch>
        </p:blipFill>
        <p:spPr>
          <a:xfrm>
            <a:off x="668050" y="661025"/>
            <a:ext cx="1524400" cy="403187"/>
          </a:xfrm>
          <a:prstGeom prst="rect">
            <a:avLst/>
          </a:prstGeom>
          <a:noFill/>
          <a:ln>
            <a:noFill/>
          </a:ln>
        </p:spPr>
      </p:pic>
      <p:pic>
        <p:nvPicPr>
          <p:cNvPr id="112" name="Google Shape;112;p7"/>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113" name="Google Shape;113;p7"/>
          <p:cNvSpPr txBox="1"/>
          <p:nvPr/>
        </p:nvSpPr>
        <p:spPr>
          <a:xfrm rot="-385626">
            <a:off x="3010990" y="1516657"/>
            <a:ext cx="4084370" cy="4595492"/>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750">
                <a:latin typeface="Coming Soon"/>
                <a:ea typeface="Coming Soon"/>
                <a:cs typeface="Coming Soon"/>
                <a:sym typeface="Coming Soon"/>
              </a:rPr>
              <a:t>Mr. Carter should take the curse seriously, but he’s more interested in . . .</a:t>
            </a:r>
            <a:endParaRPr sz="1550">
              <a:latin typeface="Coming Soon"/>
              <a:ea typeface="Coming Soon"/>
              <a:cs typeface="Coming Soon"/>
              <a:sym typeface="Coming Soon"/>
            </a:endParaRPr>
          </a:p>
          <a:p>
            <a:pPr marL="0" lvl="0" indent="0" algn="l" rtl="0">
              <a:lnSpc>
                <a:spcPct val="115000"/>
              </a:lnSpc>
              <a:spcBef>
                <a:spcPts val="0"/>
              </a:spcBef>
              <a:spcAft>
                <a:spcPts val="0"/>
              </a:spcAft>
              <a:buNone/>
            </a:pPr>
            <a:endParaRPr sz="1550">
              <a:latin typeface="Coming Soon"/>
              <a:ea typeface="Coming Soon"/>
              <a:cs typeface="Coming Soon"/>
              <a:sym typeface="Coming Soon"/>
            </a:endParaRPr>
          </a:p>
        </p:txBody>
      </p:sp>
      <p:sp>
        <p:nvSpPr>
          <p:cNvPr id="114" name="Google Shape;114;p7"/>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15" name="Google Shape;115;p7"/>
          <p:cNvSpPr txBox="1"/>
          <p:nvPr/>
        </p:nvSpPr>
        <p:spPr>
          <a:xfrm rot="-377576">
            <a:off x="3543657" y="5843121"/>
            <a:ext cx="3856336" cy="590367"/>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rgbClr val="000000"/>
                </a:solidFill>
                <a:latin typeface="Montserrat"/>
                <a:ea typeface="Montserrat"/>
                <a:cs typeface="Montserrat"/>
                <a:sym typeface="Montserrat"/>
              </a:rPr>
              <a:t>Hint: </a:t>
            </a:r>
            <a:r>
              <a:rPr lang="en" sz="1550">
                <a:latin typeface="Montserrat"/>
                <a:ea typeface="Montserrat"/>
                <a:cs typeface="Montserrat"/>
                <a:sym typeface="Montserrat"/>
              </a:rPr>
              <a:t>Look in Scenes 2 and 6 for clues.</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116" name="Google Shape;116;p7"/>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Shutterstock.com</a:t>
            </a:r>
            <a:endParaRPr sz="700">
              <a:latin typeface="Oswald Light"/>
              <a:ea typeface="Oswald Light"/>
              <a:cs typeface="Oswald Light"/>
              <a:sym typeface="Oswald Light"/>
            </a:endParaRPr>
          </a:p>
        </p:txBody>
      </p:sp>
      <p:sp>
        <p:nvSpPr>
          <p:cNvPr id="117" name="Google Shape;117;p7"/>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solidFill>
                  <a:schemeClr val="dk1"/>
                </a:solidFill>
                <a:latin typeface="Montserrat"/>
                <a:ea typeface="Montserrat"/>
                <a:cs typeface="Montserrat"/>
                <a:sym typeface="Montserrat"/>
              </a:rPr>
              <a:t>“The Curse of King Tut”</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r>
              <a:rPr lang="en" sz="1200">
                <a:solidFill>
                  <a:schemeClr val="dk1"/>
                </a:solidFill>
                <a:latin typeface="Montserrat"/>
                <a:ea typeface="Montserrat"/>
                <a:cs typeface="Montserrat"/>
                <a:sym typeface="Montserrat"/>
              </a:rPr>
              <a:t>May 2022</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sp>
        <p:nvSpPr>
          <p:cNvPr id="118" name="Google Shape;118;p7"/>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5 of 6 </a:t>
            </a:r>
            <a:endParaRPr sz="1200">
              <a:solidFill>
                <a:srgbClr val="595959"/>
              </a:solidFill>
            </a:endParaRPr>
          </a:p>
        </p:txBody>
      </p:sp>
      <p:sp>
        <p:nvSpPr>
          <p:cNvPr id="119" name="Google Shape;119;p7"/>
          <p:cNvSpPr txBox="1">
            <a:spLocks noGrp="1"/>
          </p:cNvSpPr>
          <p:nvPr>
            <p:ph type="body" idx="1"/>
          </p:nvPr>
        </p:nvSpPr>
        <p:spPr>
          <a:xfrm rot="-397652">
            <a:off x="3115973" y="2458373"/>
            <a:ext cx="3831404" cy="3163305"/>
          </a:xfrm>
          <a:prstGeom prst="rect">
            <a:avLst/>
          </a:prstGeom>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lide 6">
  <p:cSld name="TITLE_AND_BODY_2_1_1_1_1_1">
    <p:bg>
      <p:bgPr>
        <a:solidFill>
          <a:srgbClr val="93F4EF"/>
        </a:solidFill>
        <a:effectLst/>
      </p:bgPr>
    </p:bg>
    <p:spTree>
      <p:nvGrpSpPr>
        <p:cNvPr id="1" name="Shape 120"/>
        <p:cNvGrpSpPr/>
        <p:nvPr/>
      </p:nvGrpSpPr>
      <p:grpSpPr>
        <a:xfrm>
          <a:off x="0" y="0"/>
          <a:ext cx="0" cy="0"/>
          <a:chOff x="0" y="0"/>
          <a:chExt cx="0" cy="0"/>
        </a:xfrm>
      </p:grpSpPr>
      <p:sp>
        <p:nvSpPr>
          <p:cNvPr id="121" name="Google Shape;121;p8"/>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2" name="Google Shape;122;p8"/>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23" name="Google Shape;123;p8"/>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24" name="Google Shape;124;p8"/>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“They Talk, Teens Listen”</a:t>
            </a:r>
            <a:endParaRPr sz="1200">
              <a:solidFill>
                <a:srgbClr val="000000"/>
              </a:solidFill>
              <a:latin typeface="Montserrat"/>
              <a:ea typeface="Montserrat"/>
              <a:cs typeface="Montserrat"/>
              <a:sym typeface="Montserrat"/>
            </a:endParaRPr>
          </a:p>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March 2021</a:t>
            </a:r>
            <a:endParaRPr sz="1200">
              <a:solidFill>
                <a:srgbClr val="000000"/>
              </a:solidFill>
              <a:latin typeface="Montserrat"/>
              <a:ea typeface="Montserrat"/>
              <a:cs typeface="Montserrat"/>
              <a:sym typeface="Montserrat"/>
            </a:endParaRPr>
          </a:p>
          <a:p>
            <a:pPr marL="0" lvl="0" indent="0" algn="r" rtl="0">
              <a:spcBef>
                <a:spcPts val="0"/>
              </a:spcBef>
              <a:spcAft>
                <a:spcPts val="0"/>
              </a:spcAft>
              <a:buNone/>
            </a:pPr>
            <a:endParaRPr sz="1200">
              <a:solidFill>
                <a:srgbClr val="000000"/>
              </a:solidFill>
              <a:latin typeface="Montserrat"/>
              <a:ea typeface="Montserrat"/>
              <a:cs typeface="Montserrat"/>
              <a:sym typeface="Montserrat"/>
            </a:endParaRPr>
          </a:p>
        </p:txBody>
      </p:sp>
      <p:pic>
        <p:nvPicPr>
          <p:cNvPr id="125" name="Google Shape;125;p8"/>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126" name="Google Shape;126;p8"/>
          <p:cNvGraphicFramePr/>
          <p:nvPr/>
        </p:nvGraphicFramePr>
        <p:xfrm>
          <a:off x="773525" y="1437925"/>
          <a:ext cx="8511350" cy="5155630"/>
        </p:xfrm>
        <a:graphic>
          <a:graphicData uri="http://schemas.openxmlformats.org/drawingml/2006/table">
            <a:tbl>
              <a:tblPr>
                <a:noFill/>
                <a:tableStyleId>{2255E89B-B49C-4A23-9D44-B1C38250D786}</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127" name="Google Shape;127;p8"/>
          <p:cNvSpPr txBox="1"/>
          <p:nvPr/>
        </p:nvSpPr>
        <p:spPr>
          <a:xfrm>
            <a:off x="5264700" y="2319025"/>
            <a:ext cx="3768000" cy="38121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128" name="Google Shape;128;p8"/>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rgbClr val="000000"/>
                </a:solidFill>
                <a:latin typeface="Montserrat"/>
                <a:ea typeface="Montserrat"/>
                <a:cs typeface="Montserrat"/>
                <a:sym typeface="Montserrat"/>
              </a:rPr>
              <a:t>1.</a:t>
            </a:r>
            <a:r>
              <a:rPr lang="en" sz="1600" b="1">
                <a:solidFill>
                  <a:srgbClr val="000000"/>
                </a:solidFill>
                <a:latin typeface="Lato"/>
                <a:ea typeface="Lato"/>
                <a:cs typeface="Lato"/>
                <a:sym typeface="Lato"/>
              </a:rPr>
              <a:t> </a:t>
            </a:r>
            <a:r>
              <a:rPr lang="en" sz="1900">
                <a:solidFill>
                  <a:srgbClr val="000000"/>
                </a:solidFill>
                <a:latin typeface="Coming Soon"/>
                <a:ea typeface="Coming Soon"/>
                <a:cs typeface="Coming Soon"/>
                <a:sym typeface="Coming Soon"/>
              </a:rPr>
              <a:t>Gael wished there was a podcast that let you listen to teens having a conversation.  </a:t>
            </a:r>
            <a:endParaRPr sz="1900">
              <a:latin typeface="Coming Soon"/>
              <a:ea typeface="Coming Soon"/>
              <a:cs typeface="Coming Soon"/>
              <a:sym typeface="Coming Soon"/>
            </a:endParaRPr>
          </a:p>
        </p:txBody>
      </p:sp>
      <p:sp>
        <p:nvSpPr>
          <p:cNvPr id="129" name="Google Shape;129;p8"/>
          <p:cNvSpPr txBox="1"/>
          <p:nvPr/>
        </p:nvSpPr>
        <p:spPr>
          <a:xfrm>
            <a:off x="5070600" y="6305725"/>
            <a:ext cx="4156200" cy="29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idea did Gael come up with? </a:t>
            </a:r>
            <a:endParaRPr>
              <a:latin typeface="Montserrat Medium"/>
              <a:ea typeface="Montserrat Medium"/>
              <a:cs typeface="Montserrat Medium"/>
              <a:sym typeface="Montserrat Medium"/>
            </a:endParaRPr>
          </a:p>
        </p:txBody>
      </p:sp>
      <p:sp>
        <p:nvSpPr>
          <p:cNvPr id="130" name="Google Shape;130;p8"/>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1" name="Google Shape;131;p8"/>
          <p:cNvPicPr preferRelativeResize="0"/>
          <p:nvPr/>
        </p:nvPicPr>
        <p:blipFill>
          <a:blip r:embed="rId2">
            <a:alphaModFix/>
          </a:blip>
          <a:stretch>
            <a:fillRect/>
          </a:stretch>
        </p:blipFill>
        <p:spPr>
          <a:xfrm>
            <a:off x="3929325" y="7150397"/>
            <a:ext cx="2199725" cy="271300"/>
          </a:xfrm>
          <a:prstGeom prst="rect">
            <a:avLst/>
          </a:prstGeom>
          <a:noFill/>
          <a:ln>
            <a:noFill/>
          </a:ln>
        </p:spPr>
      </p:pic>
      <p:pic>
        <p:nvPicPr>
          <p:cNvPr id="132" name="Google Shape;132;p8"/>
          <p:cNvPicPr preferRelativeResize="0"/>
          <p:nvPr/>
        </p:nvPicPr>
        <p:blipFill>
          <a:blip r:embed="rId3">
            <a:alphaModFix/>
          </a:blip>
          <a:stretch>
            <a:fillRect/>
          </a:stretch>
        </p:blipFill>
        <p:spPr>
          <a:xfrm>
            <a:off x="668050" y="661025"/>
            <a:ext cx="1524400" cy="403187"/>
          </a:xfrm>
          <a:prstGeom prst="rect">
            <a:avLst/>
          </a:prstGeom>
          <a:noFill/>
          <a:ln>
            <a:noFill/>
          </a:ln>
        </p:spPr>
      </p:pic>
      <p:pic>
        <p:nvPicPr>
          <p:cNvPr id="133" name="Google Shape;133;p8"/>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134" name="Google Shape;134;p8"/>
          <p:cNvSpPr txBox="1"/>
          <p:nvPr/>
        </p:nvSpPr>
        <p:spPr>
          <a:xfrm rot="-385626">
            <a:off x="3010990" y="1516657"/>
            <a:ext cx="4084370" cy="4595492"/>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750">
                <a:latin typeface="Coming Soon"/>
                <a:ea typeface="Coming Soon"/>
                <a:cs typeface="Coming Soon"/>
                <a:sym typeface="Coming Soon"/>
              </a:rPr>
              <a:t>I’m getting away from King Tut’s tomb before . . .</a:t>
            </a:r>
            <a:endParaRPr sz="1550">
              <a:latin typeface="Coming Soon"/>
              <a:ea typeface="Coming Soon"/>
              <a:cs typeface="Coming Soon"/>
              <a:sym typeface="Coming Soon"/>
            </a:endParaRPr>
          </a:p>
          <a:p>
            <a:pPr marL="0" lvl="0" indent="0" algn="l" rtl="0">
              <a:lnSpc>
                <a:spcPct val="115000"/>
              </a:lnSpc>
              <a:spcBef>
                <a:spcPts val="0"/>
              </a:spcBef>
              <a:spcAft>
                <a:spcPts val="0"/>
              </a:spcAft>
              <a:buNone/>
            </a:pPr>
            <a:endParaRPr sz="1550">
              <a:latin typeface="Coming Soon"/>
              <a:ea typeface="Coming Soon"/>
              <a:cs typeface="Coming Soon"/>
              <a:sym typeface="Coming Soon"/>
            </a:endParaRPr>
          </a:p>
        </p:txBody>
      </p:sp>
      <p:sp>
        <p:nvSpPr>
          <p:cNvPr id="135" name="Google Shape;135;p8"/>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36" name="Google Shape;136;p8"/>
          <p:cNvSpPr txBox="1"/>
          <p:nvPr/>
        </p:nvSpPr>
        <p:spPr>
          <a:xfrm rot="-377576">
            <a:off x="3462657" y="5699384"/>
            <a:ext cx="3856336" cy="590367"/>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rgbClr val="000000"/>
                </a:solidFill>
                <a:latin typeface="Montserrat"/>
                <a:ea typeface="Montserrat"/>
                <a:cs typeface="Montserrat"/>
                <a:sym typeface="Montserrat"/>
              </a:rPr>
              <a:t>Hint: </a:t>
            </a:r>
            <a:r>
              <a:rPr lang="en" sz="1550">
                <a:latin typeface="Montserrat"/>
                <a:ea typeface="Montserrat"/>
                <a:cs typeface="Montserrat"/>
                <a:sym typeface="Montserrat"/>
              </a:rPr>
              <a:t>Look in the Prologue for clues.</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137" name="Google Shape;137;p8"/>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Shutterstock.com</a:t>
            </a:r>
            <a:endParaRPr sz="700">
              <a:latin typeface="Oswald Light"/>
              <a:ea typeface="Oswald Light"/>
              <a:cs typeface="Oswald Light"/>
              <a:sym typeface="Oswald Light"/>
            </a:endParaRPr>
          </a:p>
        </p:txBody>
      </p:sp>
      <p:sp>
        <p:nvSpPr>
          <p:cNvPr id="138" name="Google Shape;138;p8"/>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solidFill>
                  <a:schemeClr val="dk1"/>
                </a:solidFill>
                <a:latin typeface="Montserrat"/>
                <a:ea typeface="Montserrat"/>
                <a:cs typeface="Montserrat"/>
                <a:sym typeface="Montserrat"/>
              </a:rPr>
              <a:t>“The Curse of King Tut”</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r>
              <a:rPr lang="en" sz="1200">
                <a:solidFill>
                  <a:schemeClr val="dk1"/>
                </a:solidFill>
                <a:latin typeface="Montserrat"/>
                <a:ea typeface="Montserrat"/>
                <a:cs typeface="Montserrat"/>
                <a:sym typeface="Montserrat"/>
              </a:rPr>
              <a:t>May 2022</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sp>
        <p:nvSpPr>
          <p:cNvPr id="139" name="Google Shape;139;p8"/>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6 of 6 </a:t>
            </a:r>
            <a:endParaRPr sz="1200">
              <a:solidFill>
                <a:srgbClr val="595959"/>
              </a:solidFill>
            </a:endParaRPr>
          </a:p>
        </p:txBody>
      </p:sp>
      <p:sp>
        <p:nvSpPr>
          <p:cNvPr id="140" name="Google Shape;140;p8"/>
          <p:cNvSpPr txBox="1"/>
          <p:nvPr/>
        </p:nvSpPr>
        <p:spPr>
          <a:xfrm rot="-630732">
            <a:off x="6147074" y="5078959"/>
            <a:ext cx="815589" cy="366163"/>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750">
                <a:latin typeface="Coming Soon"/>
                <a:ea typeface="Coming Soon"/>
                <a:cs typeface="Coming Soon"/>
                <a:sym typeface="Coming Soon"/>
              </a:rPr>
              <a:t>– Tarik</a:t>
            </a:r>
            <a:endParaRPr sz="1550">
              <a:latin typeface="Coming Soon"/>
              <a:ea typeface="Coming Soon"/>
              <a:cs typeface="Coming Soon"/>
              <a:sym typeface="Coming Soon"/>
            </a:endParaRPr>
          </a:p>
          <a:p>
            <a:pPr marL="0" lvl="0" indent="0" algn="l" rtl="0">
              <a:lnSpc>
                <a:spcPct val="115000"/>
              </a:lnSpc>
              <a:spcBef>
                <a:spcPts val="0"/>
              </a:spcBef>
              <a:spcAft>
                <a:spcPts val="0"/>
              </a:spcAft>
              <a:buNone/>
            </a:pPr>
            <a:endParaRPr sz="1550">
              <a:latin typeface="Coming Soon"/>
              <a:ea typeface="Coming Soon"/>
              <a:cs typeface="Coming Soon"/>
              <a:sym typeface="Coming Soon"/>
            </a:endParaRPr>
          </a:p>
        </p:txBody>
      </p:sp>
      <p:sp>
        <p:nvSpPr>
          <p:cNvPr id="141" name="Google Shape;141;p8"/>
          <p:cNvSpPr txBox="1">
            <a:spLocks noGrp="1"/>
          </p:cNvSpPr>
          <p:nvPr>
            <p:ph type="body" idx="1"/>
          </p:nvPr>
        </p:nvSpPr>
        <p:spPr>
          <a:xfrm rot="-397652">
            <a:off x="3078473" y="2291488"/>
            <a:ext cx="3831404" cy="2851321"/>
          </a:xfrm>
          <a:prstGeom prst="rect">
            <a:avLst/>
          </a:prstGeom>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pages/text-sets/skills-videos.html?lmode=1&amp;share-video=581037672200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action.scholastic.com/issues/2021-22/050122/the-curse-of-king-tut.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0">
            <a:hlinkClick r:id="rId3"/>
          </p:cNvPr>
          <p:cNvSpPr txBox="1"/>
          <p:nvPr/>
        </p:nvSpPr>
        <p:spPr>
          <a:xfrm>
            <a:off x="4300350" y="5861025"/>
            <a:ext cx="2417700" cy="6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10">
            <a:hlinkClick r:id="rId3"/>
          </p:cNvPr>
          <p:cNvSpPr txBox="1"/>
          <p:nvPr/>
        </p:nvSpPr>
        <p:spPr>
          <a:xfrm>
            <a:off x="6916125" y="5450300"/>
            <a:ext cx="2417700" cy="133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10">
            <a:hlinkClick r:id="rId4"/>
          </p:cNvPr>
          <p:cNvSpPr txBox="1"/>
          <p:nvPr/>
        </p:nvSpPr>
        <p:spPr>
          <a:xfrm>
            <a:off x="2441525" y="1964775"/>
            <a:ext cx="2135700" cy="31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10"/>
          <p:cNvSpPr txBox="1">
            <a:spLocks noGrp="1"/>
          </p:cNvSpPr>
          <p:nvPr>
            <p:ph type="body" idx="1"/>
          </p:nvPr>
        </p:nvSpPr>
        <p:spPr>
          <a:xfrm>
            <a:off x="3217200" y="631425"/>
            <a:ext cx="32472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1"/>
          <p:cNvSpPr txBox="1">
            <a:spLocks noGrp="1"/>
          </p:cNvSpPr>
          <p:nvPr>
            <p:ph type="body" idx="1"/>
          </p:nvPr>
        </p:nvSpPr>
        <p:spPr>
          <a:xfrm rot="-397652">
            <a:off x="3137473" y="2829613"/>
            <a:ext cx="3831404" cy="2790926"/>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2"/>
          <p:cNvSpPr txBox="1">
            <a:spLocks noGrp="1"/>
          </p:cNvSpPr>
          <p:nvPr>
            <p:ph type="body" idx="1"/>
          </p:nvPr>
        </p:nvSpPr>
        <p:spPr>
          <a:xfrm rot="-397652">
            <a:off x="3099698" y="2177910"/>
            <a:ext cx="3831404" cy="3444776"/>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3"/>
          <p:cNvSpPr txBox="1">
            <a:spLocks noGrp="1"/>
          </p:cNvSpPr>
          <p:nvPr>
            <p:ph type="body" idx="1"/>
          </p:nvPr>
        </p:nvSpPr>
        <p:spPr>
          <a:xfrm rot="-397652">
            <a:off x="3124873" y="2613221"/>
            <a:ext cx="3831404" cy="3008058"/>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4"/>
          <p:cNvSpPr txBox="1">
            <a:spLocks noGrp="1"/>
          </p:cNvSpPr>
          <p:nvPr>
            <p:ph type="body" idx="1"/>
          </p:nvPr>
        </p:nvSpPr>
        <p:spPr>
          <a:xfrm rot="-397652">
            <a:off x="3115973" y="2458373"/>
            <a:ext cx="3831404" cy="3163305"/>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5"/>
          <p:cNvSpPr txBox="1">
            <a:spLocks noGrp="1"/>
          </p:cNvSpPr>
          <p:nvPr>
            <p:ph type="body" idx="1"/>
          </p:nvPr>
        </p:nvSpPr>
        <p:spPr>
          <a:xfrm rot="-397652">
            <a:off x="3078473" y="2291488"/>
            <a:ext cx="3831404" cy="2851321"/>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Macintosh PowerPoint</Application>
  <PresentationFormat>Custom</PresentationFormat>
  <Paragraphs>0</Paragraphs>
  <Slides>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Montserrat ExtraBold</vt:lpstr>
      <vt:lpstr>Arial</vt:lpstr>
      <vt:lpstr>Caveat</vt:lpstr>
      <vt:lpstr>Coming Soon</vt:lpstr>
      <vt:lpstr>Montserrat Medium</vt:lpstr>
      <vt:lpstr>Lato</vt:lpstr>
      <vt:lpstr>Montserrat</vt:lpstr>
      <vt:lpstr>Oswald Light</vt:lpstr>
      <vt:lpstr>Simple Light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2022-03-30T21:00:43Z</dcterms:modified>
</cp:coreProperties>
</file>