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0"/>
      <p:regular r:id="rId8"/>
      <p:bold r:id="rId9"/>
    </p:embeddedFont>
    <p:embeddedFont>
      <p:font typeface="Coming Soon" panose="02000000000000000000" pitchFamily="2" charset="0"/>
      <p:regular r:id="rId10"/>
    </p:embeddedFont>
    <p:embeddedFont>
      <p:font typeface="Lato" panose="020F0502020204030203" pitchFamily="34" charset="77"/>
      <p:regular r:id="rId11"/>
      <p:bold r:id="rId12"/>
      <p:italic r:id="rId13"/>
      <p:boldItalic r:id="rId14"/>
    </p:embeddedFont>
    <p:embeddedFont>
      <p:font typeface="Montserrat" pitchFamily="2" charset="77"/>
      <p:regular r:id="rId15"/>
      <p:bold r:id="rId16"/>
      <p:italic r:id="rId17"/>
      <p:boldItalic r:id="rId18"/>
    </p:embeddedFont>
    <p:embeddedFont>
      <p:font typeface="Montserrat ExtraBold" pitchFamily="2" charset="77"/>
      <p:bold r:id="rId19"/>
      <p:italic r:id="rId20"/>
      <p:boldItalic r:id="rId21"/>
    </p:embeddedFont>
    <p:embeddedFont>
      <p:font typeface="Montserrat Medium" pitchFamily="2" charset="77"/>
      <p:regular r:id="rId22"/>
      <p:bold r:id="rId23"/>
      <p:italic r:id="rId24"/>
      <p:boldItalic r:id="rId25"/>
    </p:embeddedFont>
    <p:embeddedFont>
      <p:font typeface="Oswald Regular" pitchFamily="2" charset="77"/>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FC0AFD-9026-4141-BA73-DFB7CF19C32C}">
  <a:tblStyle styleId="{F2FC0AFD-9026-4141-BA73-DFB7CF19C32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b7b8ad56d5_0_10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b7b8ad56d5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7175753d5_0_1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a7175753d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16dedb2a9_0_13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16dedb2a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16dedb2a9_0_13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a16dedb2a9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a16dedb2a9_0_15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a16dedb2a9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93F4EF"/>
        </a:solidFill>
        <a:effectLst/>
      </p:bgPr>
    </p:bg>
    <p:spTree>
      <p:nvGrpSpPr>
        <p:cNvPr id="1" name="Shape 14"/>
        <p:cNvGrpSpPr/>
        <p:nvPr/>
      </p:nvGrpSpPr>
      <p:grpSpPr>
        <a:xfrm>
          <a:off x="0" y="0"/>
          <a:ext cx="0" cy="0"/>
          <a:chOff x="0" y="0"/>
          <a:chExt cx="0" cy="0"/>
        </a:xfrm>
      </p:grpSpPr>
      <p:sp>
        <p:nvSpPr>
          <p:cNvPr id="15" name="Google Shape;15;p3"/>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5</a:t>
            </a:r>
            <a:endParaRPr sz="1200">
              <a:solidFill>
                <a:srgbClr val="595959"/>
              </a:solidFill>
            </a:endParaRPr>
          </a:p>
        </p:txBody>
      </p:sp>
      <p:sp>
        <p:nvSpPr>
          <p:cNvPr id="16" name="Google Shape;16;p3"/>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8" name="Google Shape;18;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19" name="Google Shape;19;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“The Broom Dog”</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April 2021</a:t>
            </a:r>
            <a:endParaRPr sz="1200">
              <a:latin typeface="Montserrat"/>
              <a:ea typeface="Montserrat"/>
              <a:cs typeface="Montserrat"/>
              <a:sym typeface="Montserrat"/>
            </a:endParaRPr>
          </a:p>
        </p:txBody>
      </p:sp>
      <p:grpSp>
        <p:nvGrpSpPr>
          <p:cNvPr id="20" name="Google Shape;20;p3"/>
          <p:cNvGrpSpPr/>
          <p:nvPr/>
        </p:nvGrpSpPr>
        <p:grpSpPr>
          <a:xfrm>
            <a:off x="2446675" y="712650"/>
            <a:ext cx="4310700" cy="403200"/>
            <a:chOff x="2446675" y="712650"/>
            <a:chExt cx="4310700" cy="403200"/>
          </a:xfrm>
        </p:grpSpPr>
        <p:sp>
          <p:nvSpPr>
            <p:cNvPr id="21" name="Google Shape;21;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2" name="Google Shape;22;p3"/>
            <p:cNvCxnSpPr/>
            <p:nvPr/>
          </p:nvCxnSpPr>
          <p:spPr>
            <a:xfrm>
              <a:off x="3232325" y="981425"/>
              <a:ext cx="3201000" cy="0"/>
            </a:xfrm>
            <a:prstGeom prst="straightConnector1">
              <a:avLst/>
            </a:prstGeom>
            <a:noFill/>
            <a:ln w="9525" cap="flat" cmpd="sng">
              <a:solidFill>
                <a:srgbClr val="595959"/>
              </a:solidFill>
              <a:prstDash val="solid"/>
              <a:round/>
              <a:headEnd type="none" w="med" len="med"/>
              <a:tailEnd type="none" w="med" len="med"/>
            </a:ln>
          </p:spPr>
        </p:cxnSp>
      </p:grpSp>
      <p:sp>
        <p:nvSpPr>
          <p:cNvPr id="23" name="Google Shape;23;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Making Inferences</a:t>
            </a:r>
            <a:endParaRPr sz="3800" i="1">
              <a:solidFill>
                <a:srgbClr val="1155CC"/>
              </a:solidFill>
              <a:latin typeface="Montserrat ExtraBold"/>
              <a:ea typeface="Montserrat ExtraBold"/>
              <a:cs typeface="Montserrat ExtraBold"/>
              <a:sym typeface="Montserrat ExtraBold"/>
            </a:endParaRPr>
          </a:p>
        </p:txBody>
      </p:sp>
      <p:sp>
        <p:nvSpPr>
          <p:cNvPr id="24" name="Google Shape;24;p3"/>
          <p:cNvSpPr txBox="1"/>
          <p:nvPr/>
        </p:nvSpPr>
        <p:spPr>
          <a:xfrm>
            <a:off x="1079150" y="2017848"/>
            <a:ext cx="5929800" cy="78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The Broom Dog</a:t>
            </a:r>
            <a:r>
              <a:rPr lang="en" sz="1350">
                <a:latin typeface="Montserrat Medium"/>
                <a:ea typeface="Montserrat Medium"/>
                <a:cs typeface="Montserrat Medium"/>
                <a:sym typeface="Montserrat Medium"/>
              </a:rPr>
              <a:t>.” Now it’s time to try an activity that will help you make inferences—or educated guesses. These inferences will help you better understand the text. </a:t>
            </a:r>
            <a:endParaRPr sz="1350">
              <a:latin typeface="Montserrat Medium"/>
              <a:ea typeface="Montserrat Medium"/>
              <a:cs typeface="Montserrat Medium"/>
              <a:sym typeface="Montserrat Medium"/>
            </a:endParaRPr>
          </a:p>
        </p:txBody>
      </p:sp>
      <p:sp>
        <p:nvSpPr>
          <p:cNvPr id="25" name="Google Shape;25;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6" name="Google Shape;26;p3"/>
          <p:cNvSpPr txBox="1"/>
          <p:nvPr/>
        </p:nvSpPr>
        <p:spPr>
          <a:xfrm>
            <a:off x="4125000" y="3558700"/>
            <a:ext cx="5194800" cy="174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1.</a:t>
            </a:r>
            <a:r>
              <a:rPr lang="en">
                <a:solidFill>
                  <a:srgbClr val="FF0000"/>
                </a:solidFill>
                <a:latin typeface="Montserrat ExtraBold"/>
                <a:ea typeface="Montserrat ExtraBold"/>
                <a:cs typeface="Montserrat ExtraBold"/>
                <a:sym typeface="Montserrat ExtraBold"/>
              </a:rPr>
              <a:t>  </a:t>
            </a:r>
            <a:r>
              <a:rPr lang="en">
                <a:latin typeface="Montserrat Medium"/>
                <a:ea typeface="Montserrat Medium"/>
                <a:cs typeface="Montserrat Medium"/>
                <a:sym typeface="Montserrat Medium"/>
              </a:rPr>
              <a:t>Imagine that you are Canton at the end of the story. After you walk home with your mom, you think about the broom dog and what it meant to you. You decide to write a thank-you note to Mr. Munch.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2.</a:t>
            </a:r>
            <a:r>
              <a:rPr lang="en">
                <a:solidFill>
                  <a:srgbClr val="FF0000"/>
                </a:solidFill>
                <a:latin typeface="Montserrat ExtraBold"/>
                <a:ea typeface="Montserrat ExtraBold"/>
                <a:cs typeface="Montserrat ExtraBold"/>
                <a:sym typeface="Montserrat ExtraBold"/>
              </a:rPr>
              <a:t> </a:t>
            </a:r>
            <a:r>
              <a:rPr lang="en">
                <a:solidFill>
                  <a:schemeClr val="dk1"/>
                </a:solidFill>
                <a:latin typeface="Montserrat Medium"/>
                <a:ea typeface="Montserrat Medium"/>
                <a:cs typeface="Montserrat Medium"/>
                <a:sym typeface="Montserrat Medium"/>
              </a:rPr>
              <a:t>Make inferences to complete each sentence on the following slides. For clues, go back and look at the story.</a:t>
            </a:r>
            <a:endParaRPr>
              <a:latin typeface="Montserrat Medium"/>
              <a:ea typeface="Montserrat Medium"/>
              <a:cs typeface="Montserrat Medium"/>
              <a:sym typeface="Montserrat Medium"/>
            </a:endParaRPr>
          </a:p>
        </p:txBody>
      </p:sp>
      <p:sp>
        <p:nvSpPr>
          <p:cNvPr id="27" name="Google Shape;27;p3"/>
          <p:cNvSpPr/>
          <p:nvPr/>
        </p:nvSpPr>
        <p:spPr>
          <a:xfrm>
            <a:off x="759600" y="3473800"/>
            <a:ext cx="2876700" cy="2876700"/>
          </a:xfrm>
          <a:prstGeom prst="ellipse">
            <a:avLst/>
          </a:prstGeom>
          <a:solidFill>
            <a:srgbClr val="1155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8" name="Google Shape;28;p3"/>
          <p:cNvSpPr txBox="1"/>
          <p:nvPr/>
        </p:nvSpPr>
        <p:spPr>
          <a:xfrm>
            <a:off x="990450" y="3914050"/>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29" name="Google Shape;29;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sp>
        <p:nvSpPr>
          <p:cNvPr id="30" name="Google Shape;30;p3"/>
          <p:cNvSpPr/>
          <p:nvPr/>
        </p:nvSpPr>
        <p:spPr>
          <a:xfrm>
            <a:off x="4125000" y="5726200"/>
            <a:ext cx="5194800" cy="852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txBox="1"/>
          <p:nvPr/>
        </p:nvSpPr>
        <p:spPr>
          <a:xfrm>
            <a:off x="4274300" y="5840375"/>
            <a:ext cx="2325900" cy="64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Need some more help before you start? </a:t>
            </a:r>
            <a:r>
              <a:rPr lang="en" b="1">
                <a:solidFill>
                  <a:srgbClr val="1155CC"/>
                </a:solidFill>
                <a:latin typeface="Montserrat"/>
                <a:ea typeface="Montserrat"/>
                <a:cs typeface="Montserrat"/>
                <a:sym typeface="Montserrat"/>
              </a:rPr>
              <a:t>Click here to watch our video!</a:t>
            </a:r>
            <a:endParaRPr b="1">
              <a:solidFill>
                <a:srgbClr val="1155CC"/>
              </a:solidFill>
              <a:latin typeface="Montserrat"/>
              <a:ea typeface="Montserrat"/>
              <a:cs typeface="Montserrat"/>
              <a:sym typeface="Montserrat"/>
            </a:endParaRPr>
          </a:p>
        </p:txBody>
      </p:sp>
      <p:pic>
        <p:nvPicPr>
          <p:cNvPr id="32" name="Google Shape;32;p3"/>
          <p:cNvPicPr preferRelativeResize="0"/>
          <p:nvPr/>
        </p:nvPicPr>
        <p:blipFill>
          <a:blip r:embed="rId3">
            <a:alphaModFix/>
          </a:blip>
          <a:stretch>
            <a:fillRect/>
          </a:stretch>
        </p:blipFill>
        <p:spPr>
          <a:xfrm rot="20">
            <a:off x="6932750" y="5427056"/>
            <a:ext cx="2060499" cy="1291014"/>
          </a:xfrm>
          <a:prstGeom prst="rect">
            <a:avLst/>
          </a:prstGeom>
          <a:noFill/>
          <a:ln>
            <a:noFill/>
          </a:ln>
        </p:spPr>
      </p:pic>
      <p:pic>
        <p:nvPicPr>
          <p:cNvPr id="33" name="Google Shape;33;p3"/>
          <p:cNvPicPr preferRelativeResize="0"/>
          <p:nvPr/>
        </p:nvPicPr>
        <p:blipFill>
          <a:blip r:embed="rId4">
            <a:alphaModFix/>
          </a:blip>
          <a:stretch>
            <a:fillRect/>
          </a:stretch>
        </p:blipFill>
        <p:spPr>
          <a:xfrm>
            <a:off x="668050" y="661025"/>
            <a:ext cx="1524400" cy="403187"/>
          </a:xfrm>
          <a:prstGeom prst="rect">
            <a:avLst/>
          </a:prstGeom>
          <a:noFill/>
          <a:ln>
            <a:noFill/>
          </a:ln>
        </p:spPr>
      </p:pic>
      <p:pic>
        <p:nvPicPr>
          <p:cNvPr id="34" name="Google Shape;34;p3"/>
          <p:cNvPicPr preferRelativeResize="0"/>
          <p:nvPr/>
        </p:nvPicPr>
        <p:blipFill>
          <a:blip r:embed="rId5">
            <a:alphaModFix/>
          </a:blip>
          <a:stretch>
            <a:fillRect/>
          </a:stretch>
        </p:blipFill>
        <p:spPr>
          <a:xfrm rot="4109499">
            <a:off x="2935310" y="3322951"/>
            <a:ext cx="1082656" cy="641698"/>
          </a:xfrm>
          <a:prstGeom prst="rect">
            <a:avLst/>
          </a:prstGeom>
          <a:noFill/>
          <a:ln>
            <a:noFill/>
          </a:ln>
        </p:spPr>
      </p:pic>
      <p:pic>
        <p:nvPicPr>
          <p:cNvPr id="35" name="Google Shape;35;p3"/>
          <p:cNvPicPr preferRelativeResize="0"/>
          <p:nvPr/>
        </p:nvPicPr>
        <p:blipFill rotWithShape="1">
          <a:blip r:embed="rId6">
            <a:alphaModFix/>
          </a:blip>
          <a:srcRect l="49" r="39"/>
          <a:stretch/>
        </p:blipFill>
        <p:spPr>
          <a:xfrm>
            <a:off x="7177300" y="1121775"/>
            <a:ext cx="2283375" cy="1530552"/>
          </a:xfrm>
          <a:prstGeom prst="rect">
            <a:avLst/>
          </a:prstGeom>
          <a:noFill/>
          <a:ln>
            <a:noFill/>
          </a:ln>
          <a:effectLst>
            <a:outerShdw blurRad="57150" dist="38100" dir="2160000" algn="bl" rotWithShape="0">
              <a:srgbClr val="000000">
                <a:alpha val="50000"/>
              </a:srgbClr>
            </a:outerShdw>
          </a:effectLst>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93F4EF"/>
        </a:solidFill>
        <a:effectLst/>
      </p:bgPr>
    </p:bg>
    <p:spTree>
      <p:nvGrpSpPr>
        <p:cNvPr id="1" name="Shape 36"/>
        <p:cNvGrpSpPr/>
        <p:nvPr/>
      </p:nvGrpSpPr>
      <p:grpSpPr>
        <a:xfrm>
          <a:off x="0" y="0"/>
          <a:ext cx="0" cy="0"/>
          <a:chOff x="0" y="0"/>
          <a:chExt cx="0" cy="0"/>
        </a:xfrm>
      </p:grpSpPr>
      <p:sp>
        <p:nvSpPr>
          <p:cNvPr id="37" name="Google Shape;37;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2 of 5</a:t>
            </a:r>
            <a:endParaRPr/>
          </a:p>
        </p:txBody>
      </p:sp>
      <p:sp>
        <p:nvSpPr>
          <p:cNvPr id="38" name="Google Shape;38;p4"/>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40" name="Google Shape;40;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41" name="Google Shape;41;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“They Talk, Teens Listen”</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March 2021</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pic>
        <p:nvPicPr>
          <p:cNvPr id="42" name="Google Shape;42;p4"/>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43" name="Google Shape;43;p4"/>
          <p:cNvGraphicFramePr/>
          <p:nvPr/>
        </p:nvGraphicFramePr>
        <p:xfrm>
          <a:off x="773525" y="1437925"/>
          <a:ext cx="8511350" cy="5155630"/>
        </p:xfrm>
        <a:graphic>
          <a:graphicData uri="http://schemas.openxmlformats.org/drawingml/2006/table">
            <a:tbl>
              <a:tblPr>
                <a:noFill/>
                <a:tableStyleId>{F2FC0AFD-9026-4141-BA73-DFB7CF19C32C}</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44" name="Google Shape;44;p4"/>
          <p:cNvSpPr txBox="1">
            <a:spLocks noGrp="1"/>
          </p:cNvSpPr>
          <p:nvPr>
            <p:ph type="body" idx="1"/>
          </p:nvPr>
        </p:nvSpPr>
        <p:spPr>
          <a:xfrm>
            <a:off x="5264700" y="2319025"/>
            <a:ext cx="3768000" cy="38121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45" name="Google Shape;45;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1.</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46" name="Google Shape;46;p4"/>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47" name="Google Shape;47;p4"/>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5</a:t>
            </a:r>
            <a:endParaRPr sz="1200">
              <a:solidFill>
                <a:srgbClr val="595959"/>
              </a:solidFill>
            </a:endParaRPr>
          </a:p>
        </p:txBody>
      </p:sp>
      <p:sp>
        <p:nvSpPr>
          <p:cNvPr id="48" name="Google Shape;48;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 name="Google Shape;49;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0" name="Google Shape;50;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Broom Dog”</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2021</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pic>
        <p:nvPicPr>
          <p:cNvPr id="51" name="Google Shape;51;p4"/>
          <p:cNvPicPr preferRelativeResize="0"/>
          <p:nvPr/>
        </p:nvPicPr>
        <p:blipFill>
          <a:blip r:embed="rId3">
            <a:alphaModFix/>
          </a:blip>
          <a:stretch>
            <a:fillRect/>
          </a:stretch>
        </p:blipFill>
        <p:spPr>
          <a:xfrm>
            <a:off x="668050" y="661025"/>
            <a:ext cx="1524400" cy="403187"/>
          </a:xfrm>
          <a:prstGeom prst="rect">
            <a:avLst/>
          </a:prstGeom>
          <a:noFill/>
          <a:ln>
            <a:noFill/>
          </a:ln>
        </p:spPr>
      </p:pic>
      <p:pic>
        <p:nvPicPr>
          <p:cNvPr id="52" name="Google Shape;52;p4"/>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53" name="Google Shape;53;p4"/>
          <p:cNvSpPr txBox="1"/>
          <p:nvPr/>
        </p:nvSpPr>
        <p:spPr>
          <a:xfrm rot="-385626">
            <a:off x="3010990" y="1516657"/>
            <a:ext cx="4084370" cy="4595492"/>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b="1">
                <a:latin typeface="Coming Soon"/>
                <a:ea typeface="Coming Soon"/>
                <a:cs typeface="Coming Soon"/>
                <a:sym typeface="Coming Soon"/>
              </a:rPr>
              <a:t>Dear Mr. Munch,</a:t>
            </a:r>
            <a:endParaRPr sz="1750" b="1">
              <a:latin typeface="Coming Soon"/>
              <a:ea typeface="Coming Soon"/>
              <a:cs typeface="Coming Soon"/>
              <a:sym typeface="Coming Soon"/>
            </a:endParaRPr>
          </a:p>
          <a:p>
            <a:pPr marL="0" lvl="0" indent="0" algn="l" rtl="0">
              <a:lnSpc>
                <a:spcPct val="115000"/>
              </a:lnSpc>
              <a:spcBef>
                <a:spcPts val="0"/>
              </a:spcBef>
              <a:spcAft>
                <a:spcPts val="0"/>
              </a:spcAft>
              <a:buNone/>
            </a:pPr>
            <a:r>
              <a:rPr lang="en" sz="1750">
                <a:latin typeface="Coming Soon"/>
                <a:ea typeface="Coming Soon"/>
                <a:cs typeface="Coming Soon"/>
                <a:sym typeface="Coming Soon"/>
              </a:rPr>
              <a:t>I want to thank you for giving me the broom dog last year. Carrying it with me helped me . . .</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54" name="Google Shape;54;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55" name="Google Shape;55;p4"/>
          <p:cNvSpPr txBox="1">
            <a:spLocks noGrp="1"/>
          </p:cNvSpPr>
          <p:nvPr>
            <p:ph type="body" idx="2"/>
          </p:nvPr>
        </p:nvSpPr>
        <p:spPr>
          <a:xfrm rot="-414580">
            <a:off x="3120108" y="2765581"/>
            <a:ext cx="3969933" cy="3292140"/>
          </a:xfrm>
          <a:prstGeom prst="rect">
            <a:avLst/>
          </a:prstGeom>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56" name="Google Shape;56;p4"/>
          <p:cNvSpPr txBox="1"/>
          <p:nvPr/>
        </p:nvSpPr>
        <p:spPr>
          <a:xfrm rot="-377576">
            <a:off x="3553774" y="6029578"/>
            <a:ext cx="3856336" cy="403219"/>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solidFill>
                  <a:srgbClr val="000000"/>
                </a:solidFill>
                <a:latin typeface="Montserrat"/>
                <a:ea typeface="Montserrat"/>
                <a:cs typeface="Montserrat"/>
                <a:sym typeface="Montserrat"/>
              </a:rPr>
              <a:t>Look in Parts</a:t>
            </a:r>
            <a:r>
              <a:rPr lang="en" sz="1550">
                <a:latin typeface="Montserrat"/>
                <a:ea typeface="Montserrat"/>
                <a:cs typeface="Montserrat"/>
                <a:sym typeface="Montserrat"/>
              </a:rPr>
              <a:t> 4 and 5 </a:t>
            </a:r>
            <a:r>
              <a:rPr lang="en" sz="1550">
                <a:solidFill>
                  <a:srgbClr val="000000"/>
                </a:solidFill>
                <a:latin typeface="Montserrat"/>
                <a:ea typeface="Montserrat"/>
                <a:cs typeface="Montserrat"/>
                <a:sym typeface="Montserrat"/>
              </a:rPr>
              <a:t>for clues.</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7" name="Google Shape;57;p4"/>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Shutterstock.com</a:t>
            </a:r>
            <a:endParaRPr sz="700">
              <a:latin typeface="Oswald Regular"/>
              <a:ea typeface="Oswald Regular"/>
              <a:cs typeface="Oswald Regular"/>
              <a:sym typeface="Oswald Regul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93F4EF"/>
        </a:solidFill>
        <a:effectLst/>
      </p:bgPr>
    </p:bg>
    <p:spTree>
      <p:nvGrpSpPr>
        <p:cNvPr id="1" name="Shape 58"/>
        <p:cNvGrpSpPr/>
        <p:nvPr/>
      </p:nvGrpSpPr>
      <p:grpSpPr>
        <a:xfrm>
          <a:off x="0" y="0"/>
          <a:ext cx="0" cy="0"/>
          <a:chOff x="0" y="0"/>
          <a:chExt cx="0" cy="0"/>
        </a:xfrm>
      </p:grpSpPr>
      <p:sp>
        <p:nvSpPr>
          <p:cNvPr id="59" name="Google Shape;59;p5"/>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3 of 5</a:t>
            </a:r>
            <a:endParaRPr sz="1200">
              <a:solidFill>
                <a:srgbClr val="595959"/>
              </a:solidFill>
            </a:endParaRPr>
          </a:p>
        </p:txBody>
      </p:sp>
      <p:sp>
        <p:nvSpPr>
          <p:cNvPr id="60" name="Google Shape;60;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 name="Google Shape;61;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2" name="Google Shape;62;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Broom Dog”</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2021</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pic>
        <p:nvPicPr>
          <p:cNvPr id="63" name="Google Shape;63;p5"/>
          <p:cNvPicPr preferRelativeResize="0"/>
          <p:nvPr/>
        </p:nvPicPr>
        <p:blipFill>
          <a:blip r:embed="rId3">
            <a:alphaModFix/>
          </a:blip>
          <a:stretch>
            <a:fillRect/>
          </a:stretch>
        </p:blipFill>
        <p:spPr>
          <a:xfrm>
            <a:off x="668050" y="661025"/>
            <a:ext cx="1524400" cy="403187"/>
          </a:xfrm>
          <a:prstGeom prst="rect">
            <a:avLst/>
          </a:prstGeom>
          <a:noFill/>
          <a:ln>
            <a:noFill/>
          </a:ln>
        </p:spPr>
      </p:pic>
      <p:pic>
        <p:nvPicPr>
          <p:cNvPr id="64" name="Google Shape;64;p5"/>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65" name="Google Shape;65;p5"/>
          <p:cNvSpPr txBox="1"/>
          <p:nvPr/>
        </p:nvSpPr>
        <p:spPr>
          <a:xfrm rot="-385626">
            <a:off x="3010990" y="1516657"/>
            <a:ext cx="4084370" cy="4595492"/>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Before my mom’s accident, I never thought . . .</a:t>
            </a: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66" name="Google Shape;66;p5"/>
          <p:cNvSpPr txBox="1">
            <a:spLocks noGrp="1"/>
          </p:cNvSpPr>
          <p:nvPr>
            <p:ph type="body" idx="1"/>
          </p:nvPr>
        </p:nvSpPr>
        <p:spPr>
          <a:xfrm rot="-414580">
            <a:off x="3092333" y="2305705"/>
            <a:ext cx="3969933" cy="3753590"/>
          </a:xfrm>
          <a:prstGeom prst="rect">
            <a:avLst/>
          </a:prstGeom>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67" name="Google Shape;67;p5"/>
          <p:cNvSpPr txBox="1"/>
          <p:nvPr/>
        </p:nvSpPr>
        <p:spPr>
          <a:xfrm rot="-377576">
            <a:off x="3553774" y="6029578"/>
            <a:ext cx="3856336" cy="403219"/>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chemeClr val="dk1"/>
                </a:solidFill>
                <a:latin typeface="Montserrat"/>
                <a:ea typeface="Montserrat"/>
                <a:cs typeface="Montserrat"/>
                <a:sym typeface="Montserrat"/>
              </a:rPr>
              <a:t>Hint:</a:t>
            </a:r>
            <a:r>
              <a:rPr lang="en" sz="1550">
                <a:solidFill>
                  <a:schemeClr val="dk1"/>
                </a:solidFill>
                <a:latin typeface="Montserrat"/>
                <a:ea typeface="Montserrat"/>
                <a:cs typeface="Montserrat"/>
                <a:sym typeface="Montserrat"/>
              </a:rPr>
              <a:t> Look in Part 2 for clues.</a:t>
            </a:r>
            <a:endParaRPr sz="1550" b="1">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8" name="Google Shape;68;p5"/>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Shutterstock.com</a:t>
            </a:r>
            <a:endParaRPr sz="700">
              <a:latin typeface="Oswald Regular"/>
              <a:ea typeface="Oswald Regular"/>
              <a:cs typeface="Oswald Regular"/>
              <a:sym typeface="Oswald Regular"/>
            </a:endParaRPr>
          </a:p>
        </p:txBody>
      </p:sp>
      <p:sp>
        <p:nvSpPr>
          <p:cNvPr id="69" name="Google Shape;69;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93F4EF"/>
        </a:solidFill>
        <a:effectLst/>
      </p:bgPr>
    </p:bg>
    <p:spTree>
      <p:nvGrpSpPr>
        <p:cNvPr id="1" name="Shape 70"/>
        <p:cNvGrpSpPr/>
        <p:nvPr/>
      </p:nvGrpSpPr>
      <p:grpSpPr>
        <a:xfrm>
          <a:off x="0" y="0"/>
          <a:ext cx="0" cy="0"/>
          <a:chOff x="0" y="0"/>
          <a:chExt cx="0" cy="0"/>
        </a:xfrm>
      </p:grpSpPr>
      <p:sp>
        <p:nvSpPr>
          <p:cNvPr id="71" name="Google Shape;71;p6"/>
          <p:cNvSpPr txBox="1"/>
          <p:nvPr/>
        </p:nvSpPr>
        <p:spPr>
          <a:xfrm>
            <a:off x="668050" y="1545975"/>
            <a:ext cx="8792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Grabbing the coyote skull away from Jordan was unusual for me because</a:t>
            </a:r>
            <a:endParaRPr sz="1550">
              <a:solidFill>
                <a:srgbClr val="FFFFFF"/>
              </a:solidFill>
              <a:latin typeface="Montserrat Medium"/>
              <a:ea typeface="Montserrat Medium"/>
              <a:cs typeface="Montserrat Medium"/>
              <a:sym typeface="Montserrat Medium"/>
            </a:endParaRPr>
          </a:p>
        </p:txBody>
      </p:sp>
      <p:sp>
        <p:nvSpPr>
          <p:cNvPr id="72" name="Google Shape;72;p6"/>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4 of 5</a:t>
            </a:r>
            <a:endParaRPr sz="1200">
              <a:solidFill>
                <a:srgbClr val="595959"/>
              </a:solidFill>
            </a:endParaRPr>
          </a:p>
        </p:txBody>
      </p:sp>
      <p:sp>
        <p:nvSpPr>
          <p:cNvPr id="73" name="Google Shape;73;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 name="Google Shape;74;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75" name="Google Shape;75;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Broom Dog”</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2021</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pic>
        <p:nvPicPr>
          <p:cNvPr id="76" name="Google Shape;76;p6"/>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77" name="Google Shape;77;p6"/>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solidFill>
                  <a:srgbClr val="000000"/>
                </a:solidFill>
                <a:latin typeface="Montserrat"/>
                <a:ea typeface="Montserrat"/>
                <a:cs typeface="Montserrat"/>
                <a:sym typeface="Montserrat"/>
              </a:rPr>
              <a:t>Look in Part 2 for clues.</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pic>
        <p:nvPicPr>
          <p:cNvPr id="78" name="Google Shape;78;p6"/>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79" name="Google Shape;79;p6"/>
          <p:cNvSpPr txBox="1"/>
          <p:nvPr/>
        </p:nvSpPr>
        <p:spPr>
          <a:xfrm rot="-385626">
            <a:off x="3010990" y="1516657"/>
            <a:ext cx="4084370" cy="4595492"/>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50">
                <a:latin typeface="Coming Soon"/>
                <a:ea typeface="Coming Soon"/>
                <a:cs typeface="Coming Soon"/>
                <a:sym typeface="Coming Soon"/>
              </a:rPr>
              <a:t>After the accident, I felt stressed and scared because . . .</a:t>
            </a: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b="1">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80" name="Google Shape;80;p6"/>
          <p:cNvSpPr txBox="1">
            <a:spLocks noGrp="1"/>
          </p:cNvSpPr>
          <p:nvPr>
            <p:ph type="body" idx="1"/>
          </p:nvPr>
        </p:nvSpPr>
        <p:spPr>
          <a:xfrm rot="-414580">
            <a:off x="3090033" y="2269410"/>
            <a:ext cx="3969933" cy="3790131"/>
          </a:xfrm>
          <a:prstGeom prst="rect">
            <a:avLst/>
          </a:prstGeom>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1" name="Google Shape;81;p6"/>
          <p:cNvSpPr txBox="1"/>
          <p:nvPr/>
        </p:nvSpPr>
        <p:spPr>
          <a:xfrm rot="-377576">
            <a:off x="3553774" y="6029578"/>
            <a:ext cx="3856336" cy="403219"/>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chemeClr val="dk1"/>
                </a:solidFill>
                <a:latin typeface="Montserrat"/>
                <a:ea typeface="Montserrat"/>
                <a:cs typeface="Montserrat"/>
                <a:sym typeface="Montserrat"/>
              </a:rPr>
              <a:t>Hint:</a:t>
            </a:r>
            <a:r>
              <a:rPr lang="en" sz="1550">
                <a:solidFill>
                  <a:schemeClr val="dk1"/>
                </a:solidFill>
                <a:latin typeface="Montserrat"/>
                <a:ea typeface="Montserrat"/>
                <a:cs typeface="Montserrat"/>
                <a:sym typeface="Montserrat"/>
              </a:rPr>
              <a:t> Look in Part 3 for clues.</a:t>
            </a:r>
            <a:endParaRPr sz="1550" b="1">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82" name="Google Shape;82;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83" name="Google Shape;83;p6"/>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Shutterstock.com</a:t>
            </a:r>
            <a:endParaRPr sz="700">
              <a:latin typeface="Oswald Regular"/>
              <a:ea typeface="Oswald Regular"/>
              <a:cs typeface="Oswald Regular"/>
              <a:sym typeface="Oswald Regul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CUSTOM_2">
    <p:bg>
      <p:bgPr>
        <a:solidFill>
          <a:srgbClr val="93F4EF"/>
        </a:solidFill>
        <a:effectLst/>
      </p:bgPr>
    </p:bg>
    <p:spTree>
      <p:nvGrpSpPr>
        <p:cNvPr id="1" name="Shape 84"/>
        <p:cNvGrpSpPr/>
        <p:nvPr/>
      </p:nvGrpSpPr>
      <p:grpSpPr>
        <a:xfrm>
          <a:off x="0" y="0"/>
          <a:ext cx="0" cy="0"/>
          <a:chOff x="0" y="0"/>
          <a:chExt cx="0" cy="0"/>
        </a:xfrm>
      </p:grpSpPr>
      <p:sp>
        <p:nvSpPr>
          <p:cNvPr id="85" name="Google Shape;85;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 name="Google Shape;86;p7"/>
          <p:cNvPicPr preferRelativeResize="0"/>
          <p:nvPr/>
        </p:nvPicPr>
        <p:blipFill>
          <a:blip r:embed="rId2">
            <a:alphaModFix/>
          </a:blip>
          <a:stretch>
            <a:fillRect/>
          </a:stretch>
        </p:blipFill>
        <p:spPr>
          <a:xfrm>
            <a:off x="668050" y="661025"/>
            <a:ext cx="1524400" cy="403187"/>
          </a:xfrm>
          <a:prstGeom prst="rect">
            <a:avLst/>
          </a:prstGeom>
          <a:noFill/>
          <a:ln>
            <a:noFill/>
          </a:ln>
        </p:spPr>
      </p:pic>
      <p:pic>
        <p:nvPicPr>
          <p:cNvPr id="87" name="Google Shape;87;p7"/>
          <p:cNvPicPr preferRelativeResize="0"/>
          <p:nvPr/>
        </p:nvPicPr>
        <p:blipFill rotWithShape="1">
          <a:blip r:embed="rId3">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88" name="Google Shape;88;p7"/>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5 of 5</a:t>
            </a:r>
            <a:endParaRPr sz="1200">
              <a:solidFill>
                <a:srgbClr val="595959"/>
              </a:solidFill>
            </a:endParaRPr>
          </a:p>
        </p:txBody>
      </p:sp>
      <p:pic>
        <p:nvPicPr>
          <p:cNvPr id="89" name="Google Shape;89;p7"/>
          <p:cNvPicPr preferRelativeResize="0"/>
          <p:nvPr/>
        </p:nvPicPr>
        <p:blipFill>
          <a:blip r:embed="rId4">
            <a:alphaModFix/>
          </a:blip>
          <a:stretch>
            <a:fillRect/>
          </a:stretch>
        </p:blipFill>
        <p:spPr>
          <a:xfrm>
            <a:off x="3929325" y="7150397"/>
            <a:ext cx="2199725" cy="271300"/>
          </a:xfrm>
          <a:prstGeom prst="rect">
            <a:avLst/>
          </a:prstGeom>
          <a:noFill/>
          <a:ln>
            <a:noFill/>
          </a:ln>
        </p:spPr>
      </p:pic>
      <p:sp>
        <p:nvSpPr>
          <p:cNvPr id="90" name="Google Shape;90;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Broom Dog”</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2021</a:t>
            </a:r>
            <a:endParaRPr sz="1200">
              <a:solidFill>
                <a:schemeClr val="dk1"/>
              </a:solidFill>
              <a:latin typeface="Montserrat"/>
              <a:ea typeface="Montserrat"/>
              <a:cs typeface="Montserrat"/>
              <a:sym typeface="Montserrat"/>
            </a:endParaRPr>
          </a:p>
          <a:p>
            <a:pPr marL="0" lvl="0" indent="0" algn="ctr" rtl="0">
              <a:spcBef>
                <a:spcPts val="0"/>
              </a:spcBef>
              <a:spcAft>
                <a:spcPts val="0"/>
              </a:spcAft>
              <a:buNone/>
            </a:pPr>
            <a:endParaRPr sz="1200">
              <a:latin typeface="Montserrat"/>
              <a:ea typeface="Montserrat"/>
              <a:cs typeface="Montserrat"/>
              <a:sym typeface="Montserrat"/>
            </a:endParaRPr>
          </a:p>
        </p:txBody>
      </p:sp>
      <p:sp>
        <p:nvSpPr>
          <p:cNvPr id="91" name="Google Shape;91;p7"/>
          <p:cNvSpPr txBox="1"/>
          <p:nvPr/>
        </p:nvSpPr>
        <p:spPr>
          <a:xfrm rot="-385626">
            <a:off x="2788990" y="1529120"/>
            <a:ext cx="4084370" cy="62946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The broom dog is pretty worn out now, but that’s OK because . . .</a:t>
            </a:r>
            <a:endParaRPr sz="1550">
              <a:latin typeface="Coming Soon"/>
              <a:ea typeface="Coming Soon"/>
              <a:cs typeface="Coming Soon"/>
              <a:sym typeface="Coming Soon"/>
            </a:endParaRPr>
          </a:p>
        </p:txBody>
      </p:sp>
      <p:sp>
        <p:nvSpPr>
          <p:cNvPr id="92" name="Google Shape;92;p7"/>
          <p:cNvSpPr txBox="1">
            <a:spLocks noGrp="1"/>
          </p:cNvSpPr>
          <p:nvPr>
            <p:ph type="body" idx="1"/>
          </p:nvPr>
        </p:nvSpPr>
        <p:spPr>
          <a:xfrm rot="-414580">
            <a:off x="3068558" y="2277273"/>
            <a:ext cx="3969933" cy="3036204"/>
          </a:xfrm>
          <a:prstGeom prst="rect">
            <a:avLst/>
          </a:prstGeom>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93" name="Google Shape;93;p7"/>
          <p:cNvSpPr txBox="1"/>
          <p:nvPr/>
        </p:nvSpPr>
        <p:spPr>
          <a:xfrm rot="-377576">
            <a:off x="3397232" y="5316379"/>
            <a:ext cx="3856336" cy="3304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chemeClr val="dk1"/>
                </a:solidFill>
                <a:latin typeface="Montserrat"/>
                <a:ea typeface="Montserrat"/>
                <a:cs typeface="Montserrat"/>
                <a:sym typeface="Montserrat"/>
              </a:rPr>
              <a:t>Hint:</a:t>
            </a:r>
            <a:r>
              <a:rPr lang="en" sz="1550">
                <a:solidFill>
                  <a:schemeClr val="dk1"/>
                </a:solidFill>
                <a:latin typeface="Montserrat"/>
                <a:ea typeface="Montserrat"/>
                <a:cs typeface="Montserrat"/>
                <a:sym typeface="Montserrat"/>
              </a:rPr>
              <a:t> Look in Part 5 for clues.</a:t>
            </a:r>
            <a:endParaRPr sz="1550">
              <a:solidFill>
                <a:srgbClr val="FFFFFF"/>
              </a:solidFill>
              <a:latin typeface="Montserrat Medium"/>
              <a:ea typeface="Montserrat Medium"/>
              <a:cs typeface="Montserrat Medium"/>
              <a:sym typeface="Montserrat Medium"/>
            </a:endParaRPr>
          </a:p>
        </p:txBody>
      </p:sp>
      <p:sp>
        <p:nvSpPr>
          <p:cNvPr id="94" name="Google Shape;94;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95" name="Google Shape;95;p7"/>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Shutterstock.com</a:t>
            </a:r>
            <a:endParaRPr sz="700">
              <a:latin typeface="Oswald Regular"/>
              <a:ea typeface="Oswald Regular"/>
              <a:cs typeface="Oswald Regular"/>
              <a:sym typeface="Oswald Regular"/>
            </a:endParaRPr>
          </a:p>
        </p:txBody>
      </p:sp>
      <p:sp>
        <p:nvSpPr>
          <p:cNvPr id="96" name="Google Shape;96;p7"/>
          <p:cNvSpPr txBox="1"/>
          <p:nvPr/>
        </p:nvSpPr>
        <p:spPr>
          <a:xfrm rot="-385626">
            <a:off x="3413265" y="5834682"/>
            <a:ext cx="4084370" cy="62946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Sincerely,</a:t>
            </a:r>
            <a:endParaRPr sz="1750">
              <a:latin typeface="Coming Soon"/>
              <a:ea typeface="Coming Soon"/>
              <a:cs typeface="Coming Soon"/>
              <a:sym typeface="Coming Soon"/>
            </a:endParaRPr>
          </a:p>
          <a:p>
            <a:pPr marL="0" lvl="0" indent="0" algn="l" rtl="0">
              <a:lnSpc>
                <a:spcPct val="115000"/>
              </a:lnSpc>
              <a:spcBef>
                <a:spcPts val="0"/>
              </a:spcBef>
              <a:spcAft>
                <a:spcPts val="0"/>
              </a:spcAft>
              <a:buNone/>
            </a:pPr>
            <a:r>
              <a:rPr lang="en" sz="1750">
                <a:latin typeface="Coming Soon"/>
                <a:ea typeface="Coming Soon"/>
                <a:cs typeface="Coming Soon"/>
                <a:sym typeface="Coming Soon"/>
              </a:rPr>
              <a:t>    Canton</a:t>
            </a:r>
            <a:endParaRPr sz="1750">
              <a:latin typeface="Coming Soon"/>
              <a:ea typeface="Coming Soon"/>
              <a:cs typeface="Coming Soon"/>
              <a:sym typeface="Coming Soon"/>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0-21/040121/the-broom-dog.html?share-video=58103767220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ction.scholastic.com/issues/2020-21/040121/the-broom-dog.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9">
            <a:hlinkClick r:id="rId3"/>
          </p:cNvPr>
          <p:cNvSpPr txBox="1"/>
          <p:nvPr/>
        </p:nvSpPr>
        <p:spPr>
          <a:xfrm>
            <a:off x="4162600" y="5815400"/>
            <a:ext cx="24177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9">
            <a:hlinkClick r:id="rId4"/>
          </p:cNvPr>
          <p:cNvSpPr txBox="1"/>
          <p:nvPr/>
        </p:nvSpPr>
        <p:spPr>
          <a:xfrm>
            <a:off x="2513450" y="1995225"/>
            <a:ext cx="2417700" cy="24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0"/>
          <p:cNvSpPr txBox="1">
            <a:spLocks noGrp="1"/>
          </p:cNvSpPr>
          <p:nvPr>
            <p:ph type="body" idx="2"/>
          </p:nvPr>
        </p:nvSpPr>
        <p:spPr>
          <a:xfrm rot="-414580">
            <a:off x="3120108" y="2765581"/>
            <a:ext cx="3969933" cy="329214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1"/>
          <p:cNvSpPr txBox="1">
            <a:spLocks noGrp="1"/>
          </p:cNvSpPr>
          <p:nvPr>
            <p:ph type="body" idx="1"/>
          </p:nvPr>
        </p:nvSpPr>
        <p:spPr>
          <a:xfrm rot="-414580">
            <a:off x="3092333" y="2305705"/>
            <a:ext cx="3969933" cy="375359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2"/>
          <p:cNvSpPr txBox="1">
            <a:spLocks noGrp="1"/>
          </p:cNvSpPr>
          <p:nvPr>
            <p:ph type="body" idx="1"/>
          </p:nvPr>
        </p:nvSpPr>
        <p:spPr>
          <a:xfrm rot="-414580">
            <a:off x="3090033" y="2269410"/>
            <a:ext cx="3969933" cy="3790131"/>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3"/>
          <p:cNvSpPr txBox="1">
            <a:spLocks noGrp="1"/>
          </p:cNvSpPr>
          <p:nvPr>
            <p:ph type="body" idx="1"/>
          </p:nvPr>
        </p:nvSpPr>
        <p:spPr>
          <a:xfrm rot="-414580">
            <a:off x="3068558" y="2277273"/>
            <a:ext cx="3969933" cy="3036204"/>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Oswald Regular</vt:lpstr>
      <vt:lpstr>Montserrat</vt:lpstr>
      <vt:lpstr>Lato</vt:lpstr>
      <vt:lpstr>Caveat</vt:lpstr>
      <vt:lpstr>Montserrat Medium</vt:lpstr>
      <vt:lpstr>Coming Soon</vt:lpstr>
      <vt:lpstr>Arial</vt:lpstr>
      <vt:lpstr>Montserrat ExtraBold</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2021-03-04T16:36:24Z</dcterms:modified>
</cp:coreProperties>
</file>