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itchFamily="2" charset="77"/>
      <p:bold r:id="rId14"/>
      <p:italic r:id="rId15"/>
      <p:boldItalic r:id="rId16"/>
    </p:embeddedFont>
    <p:embeddedFont>
      <p:font typeface="Montserrat Medium" pitchFamily="2" charset="77"/>
      <p:regular r:id="rId17"/>
      <p:bold r:id="rId18"/>
      <p:italic r:id="rId19"/>
      <p:boldItalic r:id="rId20"/>
    </p:embeddedFont>
    <p:embeddedFont>
      <p:font typeface="Oswald Regular" pitchFamily="2" charset="77"/>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Killer Flu of 1918”</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March 2021</a:t>
            </a: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chemeClr val="dk2"/>
              </a:solidFill>
              <a:prstDash val="solid"/>
              <a:round/>
              <a:headEnd type="none" w="med" len="med"/>
              <a:tailEnd type="none" w="med" len="med"/>
            </a:ln>
          </p:spPr>
        </p:cxnSp>
      </p:grpSp>
      <p:pic>
        <p:nvPicPr>
          <p:cNvPr id="22" name="Google Shape;22;p3"/>
          <p:cNvPicPr preferRelativeResize="0"/>
          <p:nvPr/>
        </p:nvPicPr>
        <p:blipFill rotWithShape="1">
          <a:blip r:embed="rId3">
            <a:alphaModFix/>
          </a:blip>
          <a:srcRect t="49" b="59"/>
          <a:stretch/>
        </p:blipFill>
        <p:spPr>
          <a:xfrm>
            <a:off x="7177300" y="1123313"/>
            <a:ext cx="2283375" cy="1527469"/>
          </a:xfrm>
          <a:prstGeom prst="rect">
            <a:avLst/>
          </a:prstGeom>
          <a:noFill/>
          <a:ln>
            <a:noFill/>
          </a:ln>
          <a:effectLst>
            <a:outerShdw blurRad="57150" dist="19050" dir="2700000" algn="bl" rotWithShape="0">
              <a:srgbClr val="000000">
                <a:alpha val="50000"/>
              </a:srgbClr>
            </a:outerShdw>
          </a:effectLst>
        </p:spPr>
      </p:pic>
      <p:pic>
        <p:nvPicPr>
          <p:cNvPr id="23" name="Google Shape;23;p3"/>
          <p:cNvPicPr preferRelativeResize="0"/>
          <p:nvPr/>
        </p:nvPicPr>
        <p:blipFill>
          <a:blip r:embed="rId4">
            <a:alphaModFix/>
          </a:blip>
          <a:stretch>
            <a:fillRect/>
          </a:stretch>
        </p:blipFill>
        <p:spPr>
          <a:xfrm>
            <a:off x="668050" y="661025"/>
            <a:ext cx="1524400" cy="403187"/>
          </a:xfrm>
          <a:prstGeom prst="rect">
            <a:avLst/>
          </a:prstGeom>
          <a:noFill/>
          <a:ln>
            <a:noFill/>
          </a:ln>
        </p:spPr>
      </p:pic>
      <p:sp>
        <p:nvSpPr>
          <p:cNvPr id="24" name="Google Shape;24;p3"/>
          <p:cNvSpPr txBox="1"/>
          <p:nvPr/>
        </p:nvSpPr>
        <p:spPr>
          <a:xfrm>
            <a:off x="1070300" y="1283791"/>
            <a:ext cx="5712600"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C302B0"/>
                </a:solidFill>
                <a:latin typeface="Montserrat ExtraBold"/>
                <a:ea typeface="Montserrat ExtraBold"/>
                <a:cs typeface="Montserrat ExtraBold"/>
                <a:sym typeface="Montserrat ExtraBold"/>
              </a:rPr>
              <a:t>Finding Text Evidence</a:t>
            </a:r>
            <a:endParaRPr sz="3800" i="1">
              <a:solidFill>
                <a:srgbClr val="C302B0"/>
              </a:solidFill>
              <a:latin typeface="Montserrat ExtraBold"/>
              <a:ea typeface="Montserrat ExtraBold"/>
              <a:cs typeface="Montserrat ExtraBold"/>
              <a:sym typeface="Montserrat ExtraBold"/>
            </a:endParaRPr>
          </a:p>
        </p:txBody>
      </p:sp>
      <p:sp>
        <p:nvSpPr>
          <p:cNvPr id="25" name="Google Shape;25;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6" name="Google Shape;26;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7" name="Google Shape;27;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8" name="Google Shape;28;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9" name="Google Shape;29;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30" name="Google Shape;30;p3"/>
          <p:cNvPicPr preferRelativeResize="0"/>
          <p:nvPr/>
        </p:nvPicPr>
        <p:blipFill>
          <a:blip r:embed="rId5">
            <a:alphaModFix/>
          </a:blip>
          <a:stretch>
            <a:fillRect/>
          </a:stretch>
        </p:blipFill>
        <p:spPr>
          <a:xfrm rot="4109499">
            <a:off x="2935310" y="3246751"/>
            <a:ext cx="1082656" cy="641698"/>
          </a:xfrm>
          <a:prstGeom prst="rect">
            <a:avLst/>
          </a:prstGeom>
          <a:noFill/>
          <a:ln>
            <a:noFill/>
          </a:ln>
        </p:spPr>
      </p:pic>
      <p:sp>
        <p:nvSpPr>
          <p:cNvPr id="31" name="Google Shape;31;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Killer Flu of 1918</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4" name="Google Shape;34;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37" name="Google Shape;37;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Killer Flu of 1918”</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pic>
        <p:nvPicPr>
          <p:cNvPr id="38" name="Google Shape;38;p4"/>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39" name="Google Shape;39;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40" name="Google Shape;40;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41" name="Google Shape;41;p4"/>
          <p:cNvCxnSpPr/>
          <p:nvPr/>
        </p:nvCxnSpPr>
        <p:spPr>
          <a:xfrm>
            <a:off x="1190250" y="32740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3" name="Google Shape;43;p4"/>
          <p:cNvSpPr txBox="1"/>
          <p:nvPr/>
        </p:nvSpPr>
        <p:spPr>
          <a:xfrm>
            <a:off x="3874375" y="2271575"/>
            <a:ext cx="4990500" cy="803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Violet couldn’t visit Rena because Rena had the Spanish flu, which was very dangerous. </a:t>
            </a:r>
            <a:endParaRPr sz="1700">
              <a:latin typeface="Coming Soon"/>
              <a:ea typeface="Coming Soon"/>
              <a:cs typeface="Coming Soon"/>
              <a:sym typeface="Coming Soon"/>
            </a:endParaRPr>
          </a:p>
        </p:txBody>
      </p:sp>
      <p:sp>
        <p:nvSpPr>
          <p:cNvPr id="44" name="Google Shape;44;p4"/>
          <p:cNvSpPr txBox="1"/>
          <p:nvPr/>
        </p:nvSpPr>
        <p:spPr>
          <a:xfrm>
            <a:off x="3874375" y="3464275"/>
            <a:ext cx="5033700" cy="4608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sections “First Outbreak” and “Spreading Fast.”</a:t>
            </a:r>
            <a:endParaRPr sz="1250">
              <a:latin typeface="Montserrat Medium"/>
              <a:ea typeface="Montserrat Medium"/>
              <a:cs typeface="Montserrat Medium"/>
              <a:sym typeface="Montserrat Medium"/>
            </a:endParaRPr>
          </a:p>
        </p:txBody>
      </p:sp>
      <p:sp>
        <p:nvSpPr>
          <p:cNvPr id="45" name="Google Shape;45;p4"/>
          <p:cNvSpPr txBox="1"/>
          <p:nvPr/>
        </p:nvSpPr>
        <p:spPr>
          <a:xfrm>
            <a:off x="4018200" y="2021263"/>
            <a:ext cx="47265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first section.</a:t>
            </a:r>
            <a:endParaRPr sz="1250">
              <a:latin typeface="Montserrat Medium"/>
              <a:ea typeface="Montserrat Medium"/>
              <a:cs typeface="Montserrat Medium"/>
              <a:sym typeface="Montserrat Medium"/>
            </a:endParaRPr>
          </a:p>
        </p:txBody>
      </p:sp>
      <p:sp>
        <p:nvSpPr>
          <p:cNvPr id="46" name="Google Shape;46;p4"/>
          <p:cNvSpPr txBox="1">
            <a:spLocks noGrp="1"/>
          </p:cNvSpPr>
          <p:nvPr>
            <p:ph type="body" idx="1"/>
          </p:nvPr>
        </p:nvSpPr>
        <p:spPr>
          <a:xfrm>
            <a:off x="3929325" y="4125075"/>
            <a:ext cx="4935600" cy="2426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7" name="Google Shape;47;p4"/>
          <p:cNvSpPr txBox="1"/>
          <p:nvPr/>
        </p:nvSpPr>
        <p:spPr>
          <a:xfrm>
            <a:off x="1228025" y="202127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Why couldn’t Violet visit her friend Rena?</a:t>
            </a:r>
            <a:endParaRPr>
              <a:latin typeface="Montserrat Medium"/>
              <a:ea typeface="Montserrat Medium"/>
              <a:cs typeface="Montserrat Medium"/>
              <a:sym typeface="Montserrat Medium"/>
            </a:endParaRPr>
          </a:p>
        </p:txBody>
      </p:sp>
      <p:sp>
        <p:nvSpPr>
          <p:cNvPr id="48" name="Google Shape;48;p4"/>
          <p:cNvSpPr txBox="1"/>
          <p:nvPr/>
        </p:nvSpPr>
        <p:spPr>
          <a:xfrm>
            <a:off x="1226775" y="3403638"/>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Why did the Spanish flu spread around the world so quickly?</a:t>
            </a:r>
            <a:endParaRPr>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9"/>
        <p:cNvGrpSpPr/>
        <p:nvPr/>
      </p:nvGrpSpPr>
      <p:grpSpPr>
        <a:xfrm>
          <a:off x="0" y="0"/>
          <a:ext cx="0" cy="0"/>
          <a:chOff x="0" y="0"/>
          <a:chExt cx="0" cy="0"/>
        </a:xfrm>
      </p:grpSpPr>
      <p:sp>
        <p:nvSpPr>
          <p:cNvPr id="50" name="Google Shape;50;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1" name="Google Shape;51;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52;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3" name="Google Shape;53;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54" name="Google Shape;54;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Killer Flu of 1918”</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pic>
        <p:nvPicPr>
          <p:cNvPr id="55" name="Google Shape;55;p5"/>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56" name="Google Shape;56;p5"/>
          <p:cNvSpPr txBox="1"/>
          <p:nvPr/>
        </p:nvSpPr>
        <p:spPr>
          <a:xfrm>
            <a:off x="4018200" y="2021263"/>
            <a:ext cx="47265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“A Second Wave.”</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57" name="Google Shape;57;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8" name="Google Shape;58;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9" name="Google Shape;59;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61" name="Google Shape;61;p5"/>
          <p:cNvSpPr txBox="1"/>
          <p:nvPr/>
        </p:nvSpPr>
        <p:spPr>
          <a:xfrm>
            <a:off x="3880275" y="4457763"/>
            <a:ext cx="50337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“Locking Down.”</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62" name="Google Shape;62;p5"/>
          <p:cNvSpPr txBox="1">
            <a:spLocks noGrp="1"/>
          </p:cNvSpPr>
          <p:nvPr>
            <p:ph type="body" idx="1"/>
          </p:nvPr>
        </p:nvSpPr>
        <p:spPr>
          <a:xfrm>
            <a:off x="4018200" y="4775612"/>
            <a:ext cx="4935600" cy="1760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3" name="Google Shape;63;p5"/>
          <p:cNvSpPr txBox="1">
            <a:spLocks noGrp="1"/>
          </p:cNvSpPr>
          <p:nvPr>
            <p:ph type="body" idx="2"/>
          </p:nvPr>
        </p:nvSpPr>
        <p:spPr>
          <a:xfrm>
            <a:off x="4018200" y="2311875"/>
            <a:ext cx="4935600" cy="1760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4" name="Google Shape;64;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What did officials tell people to do to avoid spreading the Spanish flu?</a:t>
            </a:r>
            <a:endParaRPr>
              <a:latin typeface="Montserrat Medium"/>
              <a:ea typeface="Montserrat Medium"/>
              <a:cs typeface="Montserrat Medium"/>
              <a:sym typeface="Montserrat Medium"/>
            </a:endParaRPr>
          </a:p>
        </p:txBody>
      </p:sp>
      <p:sp>
        <p:nvSpPr>
          <p:cNvPr id="65" name="Google Shape;65;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What happened to 4,500 people after a parade in Philadelphia?</a:t>
            </a:r>
            <a:endParaRPr>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6"/>
        <p:cNvGrpSpPr/>
        <p:nvPr/>
      </p:nvGrpSpPr>
      <p:grpSpPr>
        <a:xfrm>
          <a:off x="0" y="0"/>
          <a:ext cx="0" cy="0"/>
          <a:chOff x="0" y="0"/>
          <a:chExt cx="0" cy="0"/>
        </a:xfrm>
      </p:grpSpPr>
      <p:sp>
        <p:nvSpPr>
          <p:cNvPr id="67" name="Google Shape;6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8" name="Google Shape;6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0" name="Google Shape;70;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71" name="Google Shape;71;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Killer Flu of 1918”</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pic>
        <p:nvPicPr>
          <p:cNvPr id="72" name="Google Shape;72;p6"/>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73" name="Google Shape;73;p6"/>
          <p:cNvSpPr txBox="1"/>
          <p:nvPr/>
        </p:nvSpPr>
        <p:spPr>
          <a:xfrm>
            <a:off x="1174325" y="2206775"/>
            <a:ext cx="7690500" cy="594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latin typeface="Montserrat Medium"/>
                <a:ea typeface="Montserrat Medium"/>
                <a:cs typeface="Montserrat Medium"/>
                <a:sym typeface="Montserrat Medium"/>
              </a:rPr>
              <a:t>What do your answers tell you about how people caught (or avoided) the flu?</a:t>
            </a:r>
            <a:endParaRPr>
              <a:latin typeface="Montserrat Medium"/>
              <a:ea typeface="Montserrat Medium"/>
              <a:cs typeface="Montserrat Medium"/>
              <a:sym typeface="Montserrat Medium"/>
            </a:endParaRPr>
          </a:p>
        </p:txBody>
      </p:sp>
      <p:sp>
        <p:nvSpPr>
          <p:cNvPr id="74" name="Google Shape;74;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5" name="Google Shape;75;p6"/>
          <p:cNvSpPr txBox="1">
            <a:spLocks noGrp="1"/>
          </p:cNvSpPr>
          <p:nvPr>
            <p:ph type="body" idx="1"/>
          </p:nvPr>
        </p:nvSpPr>
        <p:spPr>
          <a:xfrm>
            <a:off x="1174425" y="2616025"/>
            <a:ext cx="7690500" cy="39360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0-21/030121/the-killer-flu-of-1918.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6" name="Google Shape;86;p8">
            <a:hlinkClick r:id="rId3"/>
          </p:cNvPr>
          <p:cNvSpPr txBox="1"/>
          <p:nvPr/>
        </p:nvSpPr>
        <p:spPr>
          <a:xfrm>
            <a:off x="2513450" y="2034375"/>
            <a:ext cx="2036100" cy="20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125075"/>
            <a:ext cx="4935600" cy="2426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4775612"/>
            <a:ext cx="4935600" cy="1760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311875"/>
            <a:ext cx="4935600" cy="1760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74425" y="2616025"/>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Montserrat ExtraBold</vt:lpstr>
      <vt:lpstr>Coming Soon</vt:lpstr>
      <vt:lpstr>Arial</vt:lpstr>
      <vt:lpstr>Montserrat</vt:lpstr>
      <vt:lpstr>Montserrat Medium</vt:lpstr>
      <vt:lpstr>Caveat</vt:lpstr>
      <vt:lpstr>Oswald Regular</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2021-01-25T23:10:20Z</dcterms:modified>
</cp:coreProperties>
</file>